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257" r:id="rId3"/>
    <p:sldId id="261" r:id="rId4"/>
    <p:sldId id="263" r:id="rId5"/>
    <p:sldId id="294" r:id="rId6"/>
    <p:sldId id="260" r:id="rId7"/>
    <p:sldId id="267" r:id="rId8"/>
    <p:sldId id="264" r:id="rId9"/>
    <p:sldId id="270" r:id="rId10"/>
    <p:sldId id="268" r:id="rId11"/>
    <p:sldId id="296" r:id="rId12"/>
    <p:sldId id="272" r:id="rId13"/>
    <p:sldId id="302" r:id="rId14"/>
    <p:sldId id="297" r:id="rId15"/>
    <p:sldId id="273" r:id="rId16"/>
    <p:sldId id="299" r:id="rId17"/>
    <p:sldId id="271" r:id="rId18"/>
    <p:sldId id="274" r:id="rId19"/>
    <p:sldId id="291" r:id="rId20"/>
    <p:sldId id="301" r:id="rId21"/>
    <p:sldId id="265" r:id="rId22"/>
    <p:sldId id="281" r:id="rId23"/>
    <p:sldId id="277" r:id="rId24"/>
    <p:sldId id="278" r:id="rId25"/>
    <p:sldId id="266" r:id="rId26"/>
    <p:sldId id="276" r:id="rId27"/>
    <p:sldId id="282" r:id="rId28"/>
    <p:sldId id="284" r:id="rId29"/>
    <p:sldId id="303" r:id="rId30"/>
    <p:sldId id="305" r:id="rId31"/>
    <p:sldId id="304" r:id="rId32"/>
    <p:sldId id="310" r:id="rId33"/>
    <p:sldId id="311" r:id="rId34"/>
    <p:sldId id="312" r:id="rId35"/>
    <p:sldId id="308" r:id="rId36"/>
    <p:sldId id="300" r:id="rId37"/>
    <p:sldId id="286" r:id="rId38"/>
    <p:sldId id="289" r:id="rId39"/>
    <p:sldId id="306" r:id="rId40"/>
    <p:sldId id="280" r:id="rId41"/>
    <p:sldId id="290" r:id="rId42"/>
    <p:sldId id="258" r:id="rId43"/>
    <p:sldId id="292" r:id="rId44"/>
    <p:sldId id="298" r:id="rId45"/>
    <p:sldId id="259"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72F594-CD79-4B12-BE83-71F689A5A0FC}">
          <p14:sldIdLst/>
        </p14:section>
        <p14:section name="Intro" id="{C66A0D36-4637-4917-A604-7F56066C953A}">
          <p14:sldIdLst>
            <p14:sldId id="256"/>
            <p14:sldId id="257"/>
            <p14:sldId id="261"/>
            <p14:sldId id="263"/>
            <p14:sldId id="294"/>
            <p14:sldId id="260"/>
            <p14:sldId id="267"/>
            <p14:sldId id="264"/>
          </p14:sldIdLst>
        </p14:section>
        <p14:section name="Unified pipeline" id="{E8CE50F4-F043-4F83-A604-E038D85105A8}">
          <p14:sldIdLst>
            <p14:sldId id="270"/>
            <p14:sldId id="268"/>
            <p14:sldId id="296"/>
            <p14:sldId id="272"/>
            <p14:sldId id="302"/>
            <p14:sldId id="297"/>
            <p14:sldId id="273"/>
            <p14:sldId id="299"/>
          </p14:sldIdLst>
        </p14:section>
        <p14:section name="Complexity" id="{52330A55-2A9D-4BDB-8E61-4C643D7AD37B}">
          <p14:sldIdLst>
            <p14:sldId id="271"/>
            <p14:sldId id="274"/>
            <p14:sldId id="291"/>
            <p14:sldId id="301"/>
            <p14:sldId id="265"/>
            <p14:sldId id="281"/>
            <p14:sldId id="277"/>
            <p14:sldId id="278"/>
            <p14:sldId id="266"/>
            <p14:sldId id="276"/>
          </p14:sldIdLst>
        </p14:section>
        <p14:section name="Scalable quality" id="{540F6222-A2EC-4810-9FEA-176845ABEDA0}">
          <p14:sldIdLst>
            <p14:sldId id="282"/>
            <p14:sldId id="284"/>
            <p14:sldId id="303"/>
            <p14:sldId id="305"/>
            <p14:sldId id="304"/>
            <p14:sldId id="310"/>
            <p14:sldId id="311"/>
            <p14:sldId id="312"/>
            <p14:sldId id="308"/>
            <p14:sldId id="300"/>
            <p14:sldId id="286"/>
            <p14:sldId id="289"/>
            <p14:sldId id="306"/>
            <p14:sldId id="280"/>
            <p14:sldId id="290"/>
          </p14:sldIdLst>
        </p14:section>
        <p14:section name="Outro" id="{4578B205-C9FF-4425-9B22-6D82E7E6D63F}">
          <p14:sldIdLst>
            <p14:sldId id="258"/>
            <p14:sldId id="292"/>
            <p14:sldId id="298"/>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5380" autoAdjust="0"/>
  </p:normalViewPr>
  <p:slideViewPr>
    <p:cSldViewPr snapToGrid="0">
      <p:cViewPr varScale="1">
        <p:scale>
          <a:sx n="73" d="100"/>
          <a:sy n="73" d="100"/>
        </p:scale>
        <p:origin x="60" y="1518"/>
      </p:cViewPr>
      <p:guideLst/>
    </p:cSldViewPr>
  </p:slideViewPr>
  <p:notesTextViewPr>
    <p:cViewPr>
      <p:scale>
        <a:sx n="1" d="1"/>
        <a:sy n="1" d="1"/>
      </p:scale>
      <p:origin x="0" y="0"/>
    </p:cViewPr>
  </p:notesTextViewPr>
  <p:sorterViewPr>
    <p:cViewPr>
      <p:scale>
        <a:sx n="120" d="100"/>
        <a:sy n="120" d="100"/>
      </p:scale>
      <p:origin x="0" y="-153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561C5-9A10-443D-81D2-E9FB9964A577}" type="datetimeFigureOut">
              <a:rPr lang="en-US" smtClean="0"/>
              <a:t>8/19/2015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B1227-AE78-4259-BB49-2F4E5E364082}" type="slidenum">
              <a:rPr lang="en-US" smtClean="0"/>
              <a:t>‹#›</a:t>
            </a:fld>
            <a:endParaRPr lang="en-US"/>
          </a:p>
        </p:txBody>
      </p:sp>
    </p:spTree>
    <p:extLst>
      <p:ext uri="{BB962C8B-B14F-4D97-AF65-F5344CB8AC3E}">
        <p14:creationId xmlns:p14="http://schemas.microsoft.com/office/powerpoint/2010/main" val="954995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2</a:t>
            </a:fld>
            <a:endParaRPr lang="en-US"/>
          </a:p>
        </p:txBody>
      </p:sp>
    </p:spTree>
    <p:extLst>
      <p:ext uri="{BB962C8B-B14F-4D97-AF65-F5344CB8AC3E}">
        <p14:creationId xmlns:p14="http://schemas.microsoft.com/office/powerpoint/2010/main" val="427920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22</a:t>
            </a:fld>
            <a:endParaRPr lang="en-US"/>
          </a:p>
        </p:txBody>
      </p:sp>
    </p:spTree>
    <p:extLst>
      <p:ext uri="{BB962C8B-B14F-4D97-AF65-F5344CB8AC3E}">
        <p14:creationId xmlns:p14="http://schemas.microsoft.com/office/powerpoint/2010/main" val="401826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gotten really far with our real-time</a:t>
            </a:r>
            <a:r>
              <a:rPr lang="en-US" baseline="0" dirty="0" smtClean="0"/>
              <a:t> rendering results. Here is 2 screenshots and 2 photos of the same area from the new Need for Speed game. And it is getting quite difficult to tell which one is the photo and which one is the real-time render!</a:t>
            </a:r>
            <a:endParaRPr lang="en-US" dirty="0" smtClean="0"/>
          </a:p>
        </p:txBody>
      </p:sp>
      <p:sp>
        <p:nvSpPr>
          <p:cNvPr id="4" name="Slide Number Placeholder 3"/>
          <p:cNvSpPr>
            <a:spLocks noGrp="1"/>
          </p:cNvSpPr>
          <p:nvPr>
            <p:ph type="sldNum" sz="quarter" idx="10"/>
          </p:nvPr>
        </p:nvSpPr>
        <p:spPr/>
        <p:txBody>
          <a:bodyPr/>
          <a:lstStyle/>
          <a:p>
            <a:fld id="{A5FB1227-AE78-4259-BB49-2F4E5E364082}" type="slidenum">
              <a:rPr lang="en-US" smtClean="0"/>
              <a:t>28</a:t>
            </a:fld>
            <a:endParaRPr lang="en-US"/>
          </a:p>
        </p:txBody>
      </p:sp>
    </p:spTree>
    <p:extLst>
      <p:ext uri="{BB962C8B-B14F-4D97-AF65-F5344CB8AC3E}">
        <p14:creationId xmlns:p14="http://schemas.microsoft.com/office/powerpoint/2010/main" val="26780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is left to do, what are we missing to get that last 5-10%?</a:t>
            </a:r>
          </a:p>
          <a:p>
            <a:endParaRPr lang="en-US" dirty="0" smtClean="0"/>
          </a:p>
          <a:p>
            <a:r>
              <a:rPr lang="en-US" dirty="0" smtClean="0"/>
              <a:t>It is also important to note that this is</a:t>
            </a:r>
            <a:r>
              <a:rPr lang="en-US" baseline="0" dirty="0" smtClean="0"/>
              <a:t> specifically created scene and as with all game development and real-time rendering we select &amp; craft our worlds &amp; visuals based on the limitations we know about. We avoid creating environments that we know we can’t create</a:t>
            </a:r>
            <a:r>
              <a:rPr lang="en-US" dirty="0" smtClean="0"/>
              <a:t> or won’t have the performance for or that doesn’t fit in</a:t>
            </a:r>
            <a:r>
              <a:rPr lang="en-US" baseline="0" dirty="0" smtClean="0"/>
              <a:t> together with the gameplay or other aspects.</a:t>
            </a:r>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29</a:t>
            </a:fld>
            <a:endParaRPr lang="en-US"/>
          </a:p>
        </p:txBody>
      </p:sp>
    </p:spTree>
    <p:extLst>
      <p:ext uri="{BB962C8B-B14F-4D97-AF65-F5344CB8AC3E}">
        <p14:creationId xmlns:p14="http://schemas.microsoft.com/office/powerpoint/2010/main" val="379537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is left to do, what are we missing to get that last 5-10%?</a:t>
            </a:r>
          </a:p>
          <a:p>
            <a:endParaRPr lang="en-US" dirty="0" smtClean="0"/>
          </a:p>
          <a:p>
            <a:r>
              <a:rPr lang="en-US" dirty="0" smtClean="0"/>
              <a:t>It is also important to note that this is</a:t>
            </a:r>
            <a:r>
              <a:rPr lang="en-US" baseline="0" dirty="0" smtClean="0"/>
              <a:t> specifically created scene and as with all game development and real-time rendering we select &amp; craft our worlds &amp; visuals based on the limitations we know about. We avoid creating environments that we know we can’t create</a:t>
            </a:r>
            <a:r>
              <a:rPr lang="en-US" dirty="0" smtClean="0"/>
              <a:t> or won’t have the performance for or that doesn’t fit in</a:t>
            </a:r>
            <a:r>
              <a:rPr lang="en-US" baseline="0" dirty="0" smtClean="0"/>
              <a:t> together with the gameplay or other aspects.</a:t>
            </a:r>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30</a:t>
            </a:fld>
            <a:endParaRPr lang="en-US"/>
          </a:p>
        </p:txBody>
      </p:sp>
    </p:spTree>
    <p:extLst>
      <p:ext uri="{BB962C8B-B14F-4D97-AF65-F5344CB8AC3E}">
        <p14:creationId xmlns:p14="http://schemas.microsoft.com/office/powerpoint/2010/main" val="2321369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is left to do, what are we missing to get that last 5-10%?</a:t>
            </a:r>
          </a:p>
          <a:p>
            <a:endParaRPr lang="en-US" dirty="0" smtClean="0"/>
          </a:p>
          <a:p>
            <a:r>
              <a:rPr lang="en-US" dirty="0" smtClean="0"/>
              <a:t>It is also important to note that this is</a:t>
            </a:r>
            <a:r>
              <a:rPr lang="en-US" baseline="0" dirty="0" smtClean="0"/>
              <a:t> specifically created scene and as with all game development and real-time rendering we select &amp; craft our worlds &amp; visuals based on the limitations we know about. We avoid creating environments that we know we can’t create</a:t>
            </a:r>
            <a:r>
              <a:rPr lang="en-US" dirty="0" smtClean="0"/>
              <a:t> or won’t have the performance for or that doesn’t fit in</a:t>
            </a:r>
            <a:r>
              <a:rPr lang="en-US" baseline="0" dirty="0" smtClean="0"/>
              <a:t> together with the gameplay or other aspects.</a:t>
            </a:r>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31</a:t>
            </a:fld>
            <a:endParaRPr lang="en-US"/>
          </a:p>
        </p:txBody>
      </p:sp>
    </p:spTree>
    <p:extLst>
      <p:ext uri="{BB962C8B-B14F-4D97-AF65-F5344CB8AC3E}">
        <p14:creationId xmlns:p14="http://schemas.microsoft.com/office/powerpoint/2010/main" val="303902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32</a:t>
            </a:fld>
            <a:endParaRPr lang="en-US"/>
          </a:p>
        </p:txBody>
      </p:sp>
    </p:spTree>
    <p:extLst>
      <p:ext uri="{BB962C8B-B14F-4D97-AF65-F5344CB8AC3E}">
        <p14:creationId xmlns:p14="http://schemas.microsoft.com/office/powerpoint/2010/main" val="3694973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33</a:t>
            </a:fld>
            <a:endParaRPr lang="en-US"/>
          </a:p>
        </p:txBody>
      </p:sp>
    </p:spTree>
    <p:extLst>
      <p:ext uri="{BB962C8B-B14F-4D97-AF65-F5344CB8AC3E}">
        <p14:creationId xmlns:p14="http://schemas.microsoft.com/office/powerpoint/2010/main" val="72385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34</a:t>
            </a:fld>
            <a:endParaRPr lang="en-US"/>
          </a:p>
        </p:txBody>
      </p:sp>
    </p:spTree>
    <p:extLst>
      <p:ext uri="{BB962C8B-B14F-4D97-AF65-F5344CB8AC3E}">
        <p14:creationId xmlns:p14="http://schemas.microsoft.com/office/powerpoint/2010/main" val="1673389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35</a:t>
            </a:fld>
            <a:endParaRPr lang="en-US"/>
          </a:p>
        </p:txBody>
      </p:sp>
    </p:spTree>
    <p:extLst>
      <p:ext uri="{BB962C8B-B14F-4D97-AF65-F5344CB8AC3E}">
        <p14:creationId xmlns:p14="http://schemas.microsoft.com/office/powerpoint/2010/main" val="4129780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36</a:t>
            </a:fld>
            <a:endParaRPr lang="en-US"/>
          </a:p>
        </p:txBody>
      </p:sp>
    </p:spTree>
    <p:extLst>
      <p:ext uri="{BB962C8B-B14F-4D97-AF65-F5344CB8AC3E}">
        <p14:creationId xmlns:p14="http://schemas.microsoft.com/office/powerpoint/2010/main" val="80857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before that…. I did 2 talks around major challenges in real-time rendering in 2010 and 2012 as well. </a:t>
            </a:r>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a:t>
            </a:fld>
            <a:endParaRPr lang="en-US"/>
          </a:p>
        </p:txBody>
      </p:sp>
    </p:spTree>
    <p:extLst>
      <p:ext uri="{BB962C8B-B14F-4D97-AF65-F5344CB8AC3E}">
        <p14:creationId xmlns:p14="http://schemas.microsoft.com/office/powerpoint/2010/main" val="334404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Avoid perf cliffs, prefer linear scaling cost of systems</a:t>
            </a:r>
          </a:p>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37</a:t>
            </a:fld>
            <a:endParaRPr lang="en-US"/>
          </a:p>
        </p:txBody>
      </p:sp>
    </p:spTree>
    <p:extLst>
      <p:ext uri="{BB962C8B-B14F-4D97-AF65-F5344CB8AC3E}">
        <p14:creationId xmlns:p14="http://schemas.microsoft.com/office/powerpoint/2010/main" val="3565834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43</a:t>
            </a:fld>
            <a:endParaRPr lang="en-US"/>
          </a:p>
        </p:txBody>
      </p:sp>
    </p:spTree>
    <p:extLst>
      <p:ext uri="{BB962C8B-B14F-4D97-AF65-F5344CB8AC3E}">
        <p14:creationId xmlns:p14="http://schemas.microsoft.com/office/powerpoint/2010/main" val="276346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industry spent a lot of effort &amp; energy (and still is) on the transition to low-level explicit graphics APIs</a:t>
            </a:r>
          </a:p>
          <a:p>
            <a:pPr lvl="1"/>
            <a:r>
              <a:rPr lang="en-US" sz="1200" b="0" i="0" kern="1200" dirty="0" smtClean="0">
                <a:solidFill>
                  <a:schemeClr val="tx1"/>
                </a:solidFill>
                <a:effectLst/>
                <a:latin typeface="+mn-lt"/>
                <a:ea typeface="+mn-ea"/>
                <a:cs typeface="+mn-cs"/>
              </a:rPr>
              <a:t>Haven't been that many other changes in the rendering pipeline</a:t>
            </a:r>
          </a:p>
          <a:p>
            <a:pPr lvl="1"/>
            <a:r>
              <a:rPr lang="en-US" sz="1200" b="0" i="0" kern="1200" dirty="0" smtClean="0">
                <a:solidFill>
                  <a:schemeClr val="tx1"/>
                </a:solidFill>
                <a:effectLst/>
                <a:latin typeface="+mn-lt"/>
                <a:ea typeface="+mn-ea"/>
                <a:cs typeface="+mn-cs"/>
              </a:rPr>
              <a:t>Esp. compute hasn't improved much</a:t>
            </a:r>
          </a:p>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7</a:t>
            </a:fld>
            <a:endParaRPr lang="en-US"/>
          </a:p>
        </p:txBody>
      </p:sp>
    </p:spTree>
    <p:extLst>
      <p:ext uri="{BB962C8B-B14F-4D97-AF65-F5344CB8AC3E}">
        <p14:creationId xmlns:p14="http://schemas.microsoft.com/office/powerpoint/2010/main" val="101447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let’s go back to the rendering pipeline of today</a:t>
            </a:r>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8</a:t>
            </a:fld>
            <a:endParaRPr lang="en-US"/>
          </a:p>
        </p:txBody>
      </p:sp>
    </p:spTree>
    <p:extLst>
      <p:ext uri="{BB962C8B-B14F-4D97-AF65-F5344CB8AC3E}">
        <p14:creationId xmlns:p14="http://schemas.microsoft.com/office/powerpoint/2010/main" val="2797221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10</a:t>
            </a:fld>
            <a:endParaRPr lang="en-US"/>
          </a:p>
        </p:txBody>
      </p:sp>
    </p:spTree>
    <p:extLst>
      <p:ext uri="{BB962C8B-B14F-4D97-AF65-F5344CB8AC3E}">
        <p14:creationId xmlns:p14="http://schemas.microsoft.com/office/powerpoint/2010/main" val="104481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Arbitrary ellipsoid / anisotropic filtering</a:t>
            </a:r>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14</a:t>
            </a:fld>
            <a:endParaRPr lang="en-US"/>
          </a:p>
        </p:txBody>
      </p:sp>
    </p:spTree>
    <p:extLst>
      <p:ext uri="{BB962C8B-B14F-4D97-AF65-F5344CB8AC3E}">
        <p14:creationId xmlns:p14="http://schemas.microsoft.com/office/powerpoint/2010/main" val="414533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19</a:t>
            </a:fld>
            <a:endParaRPr lang="en-US"/>
          </a:p>
        </p:txBody>
      </p:sp>
    </p:spTree>
    <p:extLst>
      <p:ext uri="{BB962C8B-B14F-4D97-AF65-F5344CB8AC3E}">
        <p14:creationId xmlns:p14="http://schemas.microsoft.com/office/powerpoint/2010/main" val="439556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20</a:t>
            </a:fld>
            <a:endParaRPr lang="en-US"/>
          </a:p>
        </p:txBody>
      </p:sp>
    </p:spTree>
    <p:extLst>
      <p:ext uri="{BB962C8B-B14F-4D97-AF65-F5344CB8AC3E}">
        <p14:creationId xmlns:p14="http://schemas.microsoft.com/office/powerpoint/2010/main" val="122137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rendering passes we had in Frostbite 2 years ago for Battlefield 4. </a:t>
            </a:r>
          </a:p>
          <a:p>
            <a:endParaRPr lang="en-US" baseline="0" dirty="0" smtClean="0"/>
          </a:p>
          <a:p>
            <a:r>
              <a:rPr lang="en-US" baseline="0" dirty="0" smtClean="0"/>
              <a:t>Our pipeline now with PBR has even more passes and complexity</a:t>
            </a:r>
            <a:endParaRPr lang="en-US" dirty="0"/>
          </a:p>
        </p:txBody>
      </p:sp>
      <p:sp>
        <p:nvSpPr>
          <p:cNvPr id="4" name="Slide Number Placeholder 3"/>
          <p:cNvSpPr>
            <a:spLocks noGrp="1"/>
          </p:cNvSpPr>
          <p:nvPr>
            <p:ph type="sldNum" sz="quarter" idx="10"/>
          </p:nvPr>
        </p:nvSpPr>
        <p:spPr/>
        <p:txBody>
          <a:bodyPr/>
          <a:lstStyle/>
          <a:p>
            <a:fld id="{A5FB1227-AE78-4259-BB49-2F4E5E364082}" type="slidenum">
              <a:rPr lang="en-US" smtClean="0"/>
              <a:t>21</a:t>
            </a:fld>
            <a:endParaRPr lang="en-US"/>
          </a:p>
        </p:txBody>
      </p:sp>
    </p:spTree>
    <p:extLst>
      <p:ext uri="{BB962C8B-B14F-4D97-AF65-F5344CB8AC3E}">
        <p14:creationId xmlns:p14="http://schemas.microsoft.com/office/powerpoint/2010/main" val="280078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690912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50980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589567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465898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0045607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09117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52225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smtClean="0"/>
              <a:t>Click to edit Master title style</a:t>
            </a:r>
            <a:endParaRPr lang="en-US" dirty="0"/>
          </a:p>
        </p:txBody>
      </p:sp>
      <p:sp>
        <p:nvSpPr>
          <p:cNvPr id="3" name="Content Placeholder 2"/>
          <p:cNvSpPr>
            <a:spLocks noGrp="1"/>
          </p:cNvSpPr>
          <p:nvPr>
            <p:ph idx="1"/>
          </p:nvPr>
        </p:nvSpPr>
        <p:spPr>
          <a:xfrm>
            <a:off x="1027898" y="1636602"/>
            <a:ext cx="9711934" cy="4611798"/>
          </a:xfrm>
        </p:spPr>
        <p:txBody>
          <a:bodyPr/>
          <a:lstStyle>
            <a:lvl1pPr>
              <a:defRPr sz="2400"/>
            </a:lvl1pPr>
            <a:lvl2pPr>
              <a:defRPr sz="20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844282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572749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937058" y="1657219"/>
            <a:ext cx="5067432" cy="4550808"/>
          </a:xfrm>
        </p:spPr>
        <p:txBody>
          <a:bodyPr>
            <a:normAutofit/>
          </a:bodyPr>
          <a:lstStyle>
            <a:lvl1pPr>
              <a:defRPr sz="2400"/>
            </a:lvl1pPr>
            <a:lvl2pPr>
              <a:defRPr sz="2000"/>
            </a:lvl2pPr>
            <a:lvl3pPr>
              <a:defRPr sz="1800"/>
            </a:lvl3pPr>
            <a:lvl4pPr>
              <a:defRPr sz="1800"/>
            </a:lvl4pPr>
            <a:lvl5pPr>
              <a:defRPr sz="18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67192" y="1657219"/>
            <a:ext cx="5067433" cy="4555669"/>
          </a:xfrm>
        </p:spPr>
        <p:txBody>
          <a:bodyPr>
            <a:normAutofit/>
          </a:bodyPr>
          <a:lstStyle>
            <a:lvl1pPr>
              <a:defRPr sz="2400"/>
            </a:lvl1pPr>
            <a:lvl2pPr>
              <a:defRPr sz="2000"/>
            </a:lvl2pPr>
            <a:lvl3pPr>
              <a:defRPr sz="1800"/>
            </a:lvl3pPr>
            <a:lvl4pPr>
              <a:defRPr sz="1800"/>
            </a:lvl4pPr>
            <a:lvl5pPr>
              <a:defRPr sz="18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61239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732731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TextBox 4"/>
          <p:cNvSpPr txBox="1"/>
          <p:nvPr/>
        </p:nvSpPr>
        <p:spPr>
          <a:xfrm>
            <a:off x="11725206" y="6488668"/>
            <a:ext cx="466794" cy="369332"/>
          </a:xfrm>
          <a:prstGeom prst="rect">
            <a:avLst/>
          </a:prstGeom>
          <a:noFill/>
        </p:spPr>
        <p:txBody>
          <a:bodyPr wrap="none" rtlCol="0">
            <a:spAutoFit/>
          </a:bodyPr>
          <a:lstStyle/>
          <a:p>
            <a:fld id="{190DAECA-4965-40E5-8CAE-9D4AA8B05AC6}" type="slidenum">
              <a:rPr lang="sv-SE" smtClean="0"/>
              <a:t>‹#›</a:t>
            </a:fld>
            <a:endParaRPr lang="sv-SE" dirty="0"/>
          </a:p>
        </p:txBody>
      </p:sp>
    </p:spTree>
    <p:extLst>
      <p:ext uri="{BB962C8B-B14F-4D97-AF65-F5344CB8AC3E}">
        <p14:creationId xmlns:p14="http://schemas.microsoft.com/office/powerpoint/2010/main" val="30900212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8629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2291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448217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6111" y="452718"/>
            <a:ext cx="10810098" cy="92761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1630778"/>
            <a:ext cx="9508387" cy="461762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38366686"/>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advances.realtimerendering.com/" TargetMode="External"/><Relationship Id="rId2" Type="http://schemas.openxmlformats.org/officeDocument/2006/relationships/hyperlink" Target="http://www.dice.se/news/terrain-rendering-frostbite-using-procedural-shader-splatting/" TargetMode="External"/><Relationship Id="rId1" Type="http://schemas.openxmlformats.org/officeDocument/2006/relationships/slideLayout" Target="../slideLayouts/slideLayout2.xml"/><Relationship Id="rId6" Type="http://schemas.openxmlformats.org/officeDocument/2006/relationships/hyperlink" Target="http://graphics.cs.williams.edu/papers/DeepGBuffer14/" TargetMode="External"/><Relationship Id="rId5" Type="http://schemas.openxmlformats.org/officeDocument/2006/relationships/hyperlink" Target="http://openproblems.realtimerendering.com/" TargetMode="External"/><Relationship Id="rId4" Type="http://schemas.openxmlformats.org/officeDocument/2006/relationships/hyperlink" Target="http://bartwronski.com/publication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t>The Rendering Pipeline - </a:t>
            </a:r>
            <a:br>
              <a:rPr lang="en-US" sz="4800" dirty="0" smtClean="0"/>
            </a:br>
            <a:r>
              <a:rPr lang="en-US" sz="4800" dirty="0" smtClean="0"/>
              <a:t>Challenges &amp; Next Steps</a:t>
            </a:r>
            <a:endParaRPr lang="sv-SE" sz="4800" dirty="0"/>
          </a:p>
        </p:txBody>
      </p:sp>
      <p:sp>
        <p:nvSpPr>
          <p:cNvPr id="3" name="Subtitle 2"/>
          <p:cNvSpPr>
            <a:spLocks noGrp="1"/>
          </p:cNvSpPr>
          <p:nvPr>
            <p:ph type="subTitle" idx="1"/>
          </p:nvPr>
        </p:nvSpPr>
        <p:spPr/>
        <p:txBody>
          <a:bodyPr/>
          <a:lstStyle/>
          <a:p>
            <a:r>
              <a:rPr lang="en-US" dirty="0" smtClean="0"/>
              <a:t>Johan Andersson</a:t>
            </a:r>
          </a:p>
          <a:p>
            <a:r>
              <a:rPr lang="en-US" dirty="0" smtClean="0"/>
              <a:t>Electronic Arts</a:t>
            </a:r>
          </a:p>
        </p:txBody>
      </p:sp>
      <p:grpSp>
        <p:nvGrpSpPr>
          <p:cNvPr id="4" name="Group 3"/>
          <p:cNvGrpSpPr/>
          <p:nvPr/>
        </p:nvGrpSpPr>
        <p:grpSpPr>
          <a:xfrm>
            <a:off x="8992214" y="0"/>
            <a:ext cx="3199786" cy="2180156"/>
            <a:chOff x="1893346" y="0"/>
            <a:chExt cx="2269863" cy="1546558"/>
          </a:xfrm>
        </p:grpSpPr>
        <p:sp>
          <p:nvSpPr>
            <p:cNvPr id="5" name="Rectangle 4"/>
            <p:cNvSpPr/>
            <p:nvPr/>
          </p:nvSpPr>
          <p:spPr>
            <a:xfrm>
              <a:off x="1893346" y="0"/>
              <a:ext cx="2269863" cy="1546558"/>
            </a:xfrm>
            <a:prstGeom prst="rect">
              <a:avLst/>
            </a:prstGeom>
            <a:solidFill>
              <a:srgbClr val="4C7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Picture 5" descr="S15_sub.pdf"/>
            <p:cNvPicPr>
              <a:picLocks noChangeAspect="1"/>
            </p:cNvPicPr>
            <p:nvPr/>
          </p:nvPicPr>
          <p:blipFill rotWithShape="1">
            <a:blip r:embed="rId2">
              <a:extLst>
                <a:ext uri="{28A0092B-C50C-407E-A947-70E740481C1C}">
                  <a14:useLocalDpi xmlns:a14="http://schemas.microsoft.com/office/drawing/2010/main" val="0"/>
                </a:ext>
              </a:extLst>
            </a:blip>
            <a:srcRect l="22955" r="49527"/>
            <a:stretch/>
          </p:blipFill>
          <p:spPr bwMode="auto">
            <a:xfrm>
              <a:off x="1893346" y="0"/>
              <a:ext cx="2269863" cy="154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p:cNvPicPr>
            <a:picLocks noChangeAspect="1"/>
          </p:cNvPicPr>
          <p:nvPr/>
        </p:nvPicPr>
        <p:blipFill>
          <a:blip r:embed="rId3"/>
          <a:stretch>
            <a:fillRect/>
          </a:stretch>
        </p:blipFill>
        <p:spPr>
          <a:xfrm>
            <a:off x="0" y="-50500"/>
            <a:ext cx="12192000" cy="2281155"/>
          </a:xfrm>
          <a:prstGeom prst="rect">
            <a:avLst/>
          </a:prstGeom>
        </p:spPr>
      </p:pic>
    </p:spTree>
    <p:extLst>
      <p:ext uri="{BB962C8B-B14F-4D97-AF65-F5344CB8AC3E}">
        <p14:creationId xmlns:p14="http://schemas.microsoft.com/office/powerpoint/2010/main" val="1555838887"/>
      </p:ext>
    </p:extLst>
  </p:cSld>
  <p:clrMapOvr>
    <a:masterClrMapping/>
  </p:clrMapOvr>
  <mc:AlternateContent xmlns:mc="http://schemas.openxmlformats.org/markup-compatibility/2006" xmlns:p14="http://schemas.microsoft.com/office/powerpoint/2010/main">
    <mc:Choice Requires="p14">
      <p:transition spd="slow" p14:dur="2000" advTm="5351"/>
    </mc:Choice>
    <mc:Fallback xmlns="">
      <p:transition spd="slow" advTm="535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Transparencies – sorting</a:t>
            </a:r>
          </a:p>
        </p:txBody>
      </p:sp>
      <p:sp>
        <p:nvSpPr>
          <p:cNvPr id="3" name="Content Placeholder 2"/>
          <p:cNvSpPr>
            <a:spLocks noGrp="1"/>
          </p:cNvSpPr>
          <p:nvPr>
            <p:ph idx="1"/>
          </p:nvPr>
        </p:nvSpPr>
        <p:spPr>
          <a:xfrm>
            <a:off x="1027898" y="1636602"/>
            <a:ext cx="7456739" cy="4611798"/>
          </a:xfrm>
        </p:spPr>
        <p:txBody>
          <a:bodyPr>
            <a:normAutofit fontScale="92500"/>
          </a:bodyPr>
          <a:lstStyle/>
          <a:p>
            <a:r>
              <a:rPr lang="en-US" dirty="0" smtClean="0">
                <a:solidFill>
                  <a:srgbClr val="FFC000"/>
                </a:solidFill>
              </a:rPr>
              <a:t>Can’t mix </a:t>
            </a:r>
            <a:r>
              <a:rPr lang="en-US" dirty="0" smtClean="0"/>
              <a:t>different transparent surfaces &amp; volumes</a:t>
            </a:r>
          </a:p>
          <a:p>
            <a:pPr lvl="1"/>
            <a:r>
              <a:rPr lang="en-US" dirty="0" smtClean="0"/>
              <a:t>Particles, meshes, participating media, </a:t>
            </a:r>
            <a:r>
              <a:rPr lang="en-US" dirty="0" err="1" smtClean="0"/>
              <a:t>raymarching</a:t>
            </a:r>
            <a:endParaRPr lang="en-US" dirty="0" smtClean="0"/>
          </a:p>
          <a:p>
            <a:pPr lvl="1"/>
            <a:r>
              <a:rPr lang="en-US" dirty="0" smtClean="0"/>
              <a:t>Can’t render strict front to back to get correct sorting</a:t>
            </a:r>
          </a:p>
          <a:p>
            <a:pPr lvl="1"/>
            <a:r>
              <a:rPr lang="en-US" dirty="0" smtClean="0"/>
              <a:t>Most particles can be sorted, have to use </a:t>
            </a:r>
            <a:r>
              <a:rPr lang="en-US" dirty="0" err="1" smtClean="0">
                <a:solidFill>
                  <a:srgbClr val="FFC000"/>
                </a:solidFill>
              </a:rPr>
              <a:t>uber</a:t>
            </a:r>
            <a:r>
              <a:rPr lang="en-US" dirty="0" smtClean="0">
                <a:solidFill>
                  <a:srgbClr val="FFC000"/>
                </a:solidFill>
              </a:rPr>
              <a:t> shaders</a:t>
            </a:r>
            <a:r>
              <a:rPr lang="en-US" dirty="0" smtClean="0"/>
              <a:t> </a:t>
            </a:r>
          </a:p>
          <a:p>
            <a:pPr lvl="2"/>
            <a:endParaRPr lang="en-US" dirty="0" smtClean="0"/>
          </a:p>
          <a:p>
            <a:pPr lvl="2"/>
            <a:endParaRPr lang="en-US" dirty="0"/>
          </a:p>
          <a:p>
            <a:r>
              <a:rPr lang="en-US" dirty="0" err="1" smtClean="0"/>
              <a:t>Contrains</a:t>
            </a:r>
            <a:r>
              <a:rPr lang="en-US" dirty="0" smtClean="0"/>
              <a:t> </a:t>
            </a:r>
            <a:r>
              <a:rPr lang="en-US" dirty="0" smtClean="0">
                <a:solidFill>
                  <a:srgbClr val="FFC000"/>
                </a:solidFill>
              </a:rPr>
              <a:t>game environments</a:t>
            </a:r>
          </a:p>
          <a:p>
            <a:endParaRPr lang="en-US" dirty="0" smtClean="0"/>
          </a:p>
          <a:p>
            <a:r>
              <a:rPr lang="en-US" dirty="0" smtClean="0"/>
              <a:t>Restricts games from using more </a:t>
            </a:r>
            <a:r>
              <a:rPr lang="en-US" dirty="0" smtClean="0">
                <a:solidFill>
                  <a:srgbClr val="FFC000"/>
                </a:solidFill>
              </a:rPr>
              <a:t>volumetric rendering</a:t>
            </a:r>
          </a:p>
        </p:txBody>
      </p:sp>
      <p:pic>
        <p:nvPicPr>
          <p:cNvPr id="5" name="Picture 4"/>
          <p:cNvPicPr>
            <a:picLocks noChangeAspect="1"/>
          </p:cNvPicPr>
          <p:nvPr/>
        </p:nvPicPr>
        <p:blipFill>
          <a:blip r:embed="rId3"/>
          <a:stretch>
            <a:fillRect/>
          </a:stretch>
        </p:blipFill>
        <p:spPr>
          <a:xfrm>
            <a:off x="8456790" y="2632184"/>
            <a:ext cx="3582118" cy="20480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9867" b="10164"/>
          <a:stretch/>
        </p:blipFill>
        <p:spPr>
          <a:xfrm>
            <a:off x="8484637" y="4725629"/>
            <a:ext cx="3584567" cy="2034074"/>
          </a:xfrm>
          <a:prstGeom prst="rect">
            <a:avLst/>
          </a:prstGeom>
        </p:spPr>
      </p:pic>
      <p:pic>
        <p:nvPicPr>
          <p:cNvPr id="7" name="Picture 6"/>
          <p:cNvPicPr>
            <a:picLocks noChangeAspect="1"/>
          </p:cNvPicPr>
          <p:nvPr/>
        </p:nvPicPr>
        <p:blipFill rotWithShape="1">
          <a:blip r:embed="rId5"/>
          <a:srcRect l="6554"/>
          <a:stretch/>
        </p:blipFill>
        <p:spPr>
          <a:xfrm>
            <a:off x="8453535" y="452718"/>
            <a:ext cx="3615669" cy="2048060"/>
          </a:xfrm>
          <a:prstGeom prst="rect">
            <a:avLst/>
          </a:prstGeom>
        </p:spPr>
      </p:pic>
      <p:sp>
        <p:nvSpPr>
          <p:cNvPr id="8" name="TextBox 7"/>
          <p:cNvSpPr txBox="1"/>
          <p:nvPr/>
        </p:nvSpPr>
        <p:spPr>
          <a:xfrm>
            <a:off x="10959932" y="452718"/>
            <a:ext cx="1128835" cy="369332"/>
          </a:xfrm>
          <a:prstGeom prst="rect">
            <a:avLst/>
          </a:prstGeom>
          <a:solidFill>
            <a:schemeClr val="bg1"/>
          </a:solidFill>
        </p:spPr>
        <p:txBody>
          <a:bodyPr wrap="none" rtlCol="0">
            <a:spAutoFit/>
          </a:bodyPr>
          <a:lstStyle/>
          <a:p>
            <a:r>
              <a:rPr lang="en-US" dirty="0" smtClean="0"/>
              <a:t>particles</a:t>
            </a:r>
            <a:endParaRPr lang="en-US" dirty="0"/>
          </a:p>
        </p:txBody>
      </p:sp>
      <p:sp>
        <p:nvSpPr>
          <p:cNvPr id="9" name="TextBox 8"/>
          <p:cNvSpPr txBox="1"/>
          <p:nvPr/>
        </p:nvSpPr>
        <p:spPr>
          <a:xfrm>
            <a:off x="11065730" y="2586799"/>
            <a:ext cx="1023037" cy="369332"/>
          </a:xfrm>
          <a:prstGeom prst="rect">
            <a:avLst/>
          </a:prstGeom>
          <a:solidFill>
            <a:schemeClr val="bg1"/>
          </a:solidFill>
        </p:spPr>
        <p:txBody>
          <a:bodyPr wrap="none" rtlCol="0">
            <a:spAutoFit/>
          </a:bodyPr>
          <a:lstStyle/>
          <a:p>
            <a:r>
              <a:rPr lang="en-US" dirty="0" smtClean="0"/>
              <a:t>meshes</a:t>
            </a:r>
            <a:endParaRPr lang="en-US" dirty="0"/>
          </a:p>
        </p:txBody>
      </p:sp>
      <p:sp>
        <p:nvSpPr>
          <p:cNvPr id="10" name="TextBox 9"/>
          <p:cNvSpPr txBox="1"/>
          <p:nvPr/>
        </p:nvSpPr>
        <p:spPr>
          <a:xfrm>
            <a:off x="10707934" y="4722042"/>
            <a:ext cx="1361270" cy="369332"/>
          </a:xfrm>
          <a:prstGeom prst="rect">
            <a:avLst/>
          </a:prstGeom>
          <a:solidFill>
            <a:schemeClr val="bg1"/>
          </a:solidFill>
        </p:spPr>
        <p:txBody>
          <a:bodyPr wrap="none" rtlCol="0">
            <a:spAutoFit/>
          </a:bodyPr>
          <a:lstStyle/>
          <a:p>
            <a:r>
              <a:rPr lang="en-US" dirty="0" smtClean="0"/>
              <a:t>volumetric</a:t>
            </a:r>
            <a:endParaRPr lang="en-US" dirty="0"/>
          </a:p>
        </p:txBody>
      </p:sp>
    </p:spTree>
    <p:extLst>
      <p:ext uri="{BB962C8B-B14F-4D97-AF65-F5344CB8AC3E}">
        <p14:creationId xmlns:p14="http://schemas.microsoft.com/office/powerpoint/2010/main" val="155613417"/>
      </p:ext>
    </p:extLst>
  </p:cSld>
  <p:clrMapOvr>
    <a:masterClrMapping/>
  </p:clrMapOvr>
  <mc:AlternateContent xmlns:mc="http://schemas.openxmlformats.org/markup-compatibility/2006" xmlns:p14="http://schemas.microsoft.com/office/powerpoint/2010/main">
    <mc:Choice Requires="p14">
      <p:transition spd="slow" p14:dur="2000" advTm="52719"/>
    </mc:Choice>
    <mc:Fallback xmlns="">
      <p:transition spd="slow" advTm="5271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Transparencies – sorting solution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Render everything with </a:t>
            </a:r>
            <a:r>
              <a:rPr lang="en-US" dirty="0" smtClean="0">
                <a:solidFill>
                  <a:srgbClr val="FFC000"/>
                </a:solidFill>
              </a:rPr>
              <a:t>Order-Independent Transparency</a:t>
            </a:r>
            <a:r>
              <a:rPr lang="en-US" dirty="0" smtClean="0"/>
              <a:t> (OIT)</a:t>
            </a:r>
          </a:p>
          <a:p>
            <a:pPr lvl="1"/>
            <a:r>
              <a:rPr lang="en-US" dirty="0" smtClean="0"/>
              <a:t>Use Raster Ordered Views (DX12 FL: </a:t>
            </a:r>
            <a:r>
              <a:rPr lang="en-US" dirty="0" err="1" smtClean="0"/>
              <a:t>Haswell</a:t>
            </a:r>
            <a:r>
              <a:rPr lang="en-US" dirty="0" smtClean="0"/>
              <a:t> &amp; Maxwell)</a:t>
            </a:r>
          </a:p>
          <a:p>
            <a:pPr lvl="1"/>
            <a:r>
              <a:rPr lang="en-US" dirty="0" smtClean="0"/>
              <a:t>Not available on consoles = m</a:t>
            </a:r>
            <a:r>
              <a:rPr lang="en-US" dirty="0" smtClean="0">
                <a:sym typeface="Wingdings" panose="05000000000000000000" pitchFamily="2" charset="2"/>
              </a:rPr>
              <a:t>ost games stuck with no OIT </a:t>
            </a:r>
            <a:endParaRPr lang="en-US" dirty="0" smtClean="0">
              <a:solidFill>
                <a:srgbClr val="FF0000"/>
              </a:solidFill>
            </a:endParaRPr>
          </a:p>
          <a:p>
            <a:pPr lvl="1"/>
            <a:endParaRPr lang="en-US" dirty="0" smtClean="0"/>
          </a:p>
          <a:p>
            <a:r>
              <a:rPr lang="en-US" dirty="0" smtClean="0"/>
              <a:t>Scalable to </a:t>
            </a:r>
            <a:r>
              <a:rPr lang="en-US" dirty="0" smtClean="0">
                <a:solidFill>
                  <a:srgbClr val="FFC000"/>
                </a:solidFill>
              </a:rPr>
              <a:t>mix all types</a:t>
            </a:r>
            <a:r>
              <a:rPr lang="en-US" dirty="0" smtClean="0"/>
              <a:t> of transparencies with high quality?</a:t>
            </a:r>
          </a:p>
          <a:p>
            <a:pPr lvl="1"/>
            <a:r>
              <a:rPr lang="en-US" dirty="0" smtClean="0"/>
              <a:t>Transparent meshes (windows, foliage): 1-50x overdraw</a:t>
            </a:r>
          </a:p>
          <a:p>
            <a:pPr lvl="1"/>
            <a:r>
              <a:rPr lang="en-US" dirty="0" smtClean="0"/>
              <a:t>Particles: 10-200x overdraw</a:t>
            </a:r>
          </a:p>
          <a:p>
            <a:pPr lvl="1"/>
            <a:r>
              <a:rPr lang="en-US" dirty="0" smtClean="0"/>
              <a:t>Volume rendering (ray-marched)</a:t>
            </a:r>
          </a:p>
          <a:p>
            <a:pPr lvl="1"/>
            <a:endParaRPr lang="en-US" dirty="0"/>
          </a:p>
          <a:p>
            <a:r>
              <a:rPr lang="en-US" dirty="0" smtClean="0"/>
              <a:t>Able to combine with </a:t>
            </a:r>
            <a:r>
              <a:rPr lang="en-US" dirty="0" smtClean="0">
                <a:solidFill>
                  <a:srgbClr val="FFC000"/>
                </a:solidFill>
              </a:rPr>
              <a:t>variable resolution rendering</a:t>
            </a:r>
            <a:r>
              <a:rPr lang="en-US" dirty="0" smtClean="0"/>
              <a:t>?</a:t>
            </a:r>
          </a:p>
          <a:p>
            <a:pPr lvl="1"/>
            <a:r>
              <a:rPr lang="en-US" dirty="0" smtClean="0"/>
              <a:t>Most particles &amp; participating do not need to be shaded at full resolution</a:t>
            </a:r>
          </a:p>
        </p:txBody>
      </p:sp>
    </p:spTree>
    <p:custDataLst>
      <p:tags r:id="rId1"/>
    </p:custDataLst>
    <p:extLst>
      <p:ext uri="{BB962C8B-B14F-4D97-AF65-F5344CB8AC3E}">
        <p14:creationId xmlns:p14="http://schemas.microsoft.com/office/powerpoint/2010/main" val="2442980515"/>
      </p:ext>
    </p:extLst>
  </p:cSld>
  <p:clrMapOvr>
    <a:masterClrMapping/>
  </p:clrMapOvr>
  <mc:AlternateContent xmlns:mc="http://schemas.openxmlformats.org/markup-compatibility/2006" xmlns:p14="http://schemas.microsoft.com/office/powerpoint/2010/main">
    <mc:Choice Requires="p14">
      <p:transition spd="slow" p14:dur="2000" advTm="82689"/>
    </mc:Choice>
    <mc:Fallback xmlns="">
      <p:transition spd="slow" advTm="826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Defocus &amp; motion blur - opaque</a:t>
            </a:r>
            <a:endParaRPr lang="en-US" dirty="0"/>
          </a:p>
        </p:txBody>
      </p:sp>
      <p:sp>
        <p:nvSpPr>
          <p:cNvPr id="3" name="Content Placeholder 2"/>
          <p:cNvSpPr>
            <a:spLocks noGrp="1"/>
          </p:cNvSpPr>
          <p:nvPr>
            <p:ph idx="1"/>
          </p:nvPr>
        </p:nvSpPr>
        <p:spPr>
          <a:xfrm>
            <a:off x="1027898" y="1636602"/>
            <a:ext cx="7027531" cy="4611798"/>
          </a:xfrm>
        </p:spPr>
        <p:txBody>
          <a:bodyPr>
            <a:normAutofit/>
          </a:bodyPr>
          <a:lstStyle/>
          <a:p>
            <a:r>
              <a:rPr lang="en-US" dirty="0" smtClean="0"/>
              <a:t>Works okay in-game on </a:t>
            </a:r>
            <a:r>
              <a:rPr lang="en-US" dirty="0" smtClean="0">
                <a:solidFill>
                  <a:srgbClr val="FFC000"/>
                </a:solidFill>
              </a:rPr>
              <a:t>opaque surfaces</a:t>
            </a:r>
          </a:p>
          <a:p>
            <a:pPr lvl="1"/>
            <a:r>
              <a:rPr lang="en-US" dirty="0" smtClean="0"/>
              <a:t>Render out velocity vectors</a:t>
            </a:r>
          </a:p>
          <a:p>
            <a:pPr lvl="1"/>
            <a:r>
              <a:rPr lang="en-US" dirty="0" err="1"/>
              <a:t>C</a:t>
            </a:r>
            <a:r>
              <a:rPr lang="en-US" dirty="0" err="1" smtClean="0"/>
              <a:t>alc</a:t>
            </a:r>
            <a:r>
              <a:rPr lang="en-US" dirty="0" smtClean="0"/>
              <a:t> </a:t>
            </a:r>
            <a:r>
              <a:rPr lang="en-US" dirty="0" err="1" smtClean="0"/>
              <a:t>CoC</a:t>
            </a:r>
            <a:r>
              <a:rPr lang="en-US" dirty="0" smtClean="0"/>
              <a:t> from z</a:t>
            </a:r>
          </a:p>
          <a:p>
            <a:pPr lvl="1"/>
            <a:r>
              <a:rPr lang="en-US" dirty="0"/>
              <a:t>A</a:t>
            </a:r>
            <a:r>
              <a:rPr lang="en-US" dirty="0" smtClean="0"/>
              <a:t>pply post-process</a:t>
            </a:r>
          </a:p>
          <a:p>
            <a:pPr lvl="1"/>
            <a:endParaRPr lang="en-US" dirty="0" smtClean="0"/>
          </a:p>
          <a:p>
            <a:r>
              <a:rPr lang="en-US" dirty="0" smtClean="0"/>
              <a:t>But </a:t>
            </a:r>
            <a:r>
              <a:rPr lang="en-US" dirty="0" smtClean="0">
                <a:solidFill>
                  <a:srgbClr val="FFC000"/>
                </a:solidFill>
              </a:rPr>
              <a:t>not correct</a:t>
            </a:r>
            <a:r>
              <a:rPr lang="en-US" dirty="0" smtClean="0"/>
              <a:t> or ideal</a:t>
            </a:r>
          </a:p>
          <a:p>
            <a:pPr lvl="1"/>
            <a:r>
              <a:rPr lang="en-US" dirty="0" smtClean="0"/>
              <a:t>Leakage</a:t>
            </a:r>
          </a:p>
          <a:p>
            <a:pPr lvl="1"/>
            <a:r>
              <a:rPr lang="en-US" dirty="0" err="1" smtClean="0"/>
              <a:t>Disocclusion</a:t>
            </a:r>
            <a:endParaRPr lang="en-US" dirty="0" smtClean="0"/>
          </a:p>
          <a:p>
            <a:pPr lvl="1"/>
            <a:endParaRPr lang="en-US" dirty="0"/>
          </a:p>
          <a:p>
            <a:pPr lvl="1"/>
            <a:endParaRPr lang="en-US" dirty="0"/>
          </a:p>
          <a:p>
            <a:pPr lvl="1"/>
            <a:endParaRPr lang="en-US" dirty="0"/>
          </a:p>
          <a:p>
            <a:endParaRPr lang="en-US" dirty="0"/>
          </a:p>
        </p:txBody>
      </p:sp>
      <p:pic>
        <p:nvPicPr>
          <p:cNvPr id="4" name="Picture 2" descr="https://frostbite.ea.com/download/attachments/75890841/image2015-6-30%2016%3A39%3A34.png?version=1&amp;modificationDate=1435675174603&amp;api=v2"/>
          <p:cNvPicPr>
            <a:picLocks noChangeAspect="1" noChangeArrowheads="1"/>
          </p:cNvPicPr>
          <p:nvPr/>
        </p:nvPicPr>
        <p:blipFill rotWithShape="1">
          <a:blip r:embed="rId2">
            <a:extLst>
              <a:ext uri="{28A0092B-C50C-407E-A947-70E740481C1C}">
                <a14:useLocalDpi xmlns:a14="http://schemas.microsoft.com/office/drawing/2010/main" val="0"/>
              </a:ext>
            </a:extLst>
          </a:blip>
          <a:srcRect r="24384"/>
          <a:stretch/>
        </p:blipFill>
        <p:spPr bwMode="auto">
          <a:xfrm>
            <a:off x="6611849" y="2394857"/>
            <a:ext cx="5405979" cy="4021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77715"/>
      </p:ext>
    </p:extLst>
  </p:cSld>
  <p:clrMapOvr>
    <a:masterClrMapping/>
  </p:clrMapOvr>
  <mc:AlternateContent xmlns:mc="http://schemas.openxmlformats.org/markup-compatibility/2006" xmlns:p14="http://schemas.microsoft.com/office/powerpoint/2010/main">
    <mc:Choice Requires="p14">
      <p:transition spd="slow" p14:dur="2000" advTm="41257"/>
    </mc:Choice>
    <mc:Fallback xmlns="">
      <p:transition spd="slow" advTm="4125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Defocus &amp; motion blur - transparencies</a:t>
            </a:r>
            <a:endParaRPr lang="en-US" dirty="0"/>
          </a:p>
        </p:txBody>
      </p:sp>
      <p:sp>
        <p:nvSpPr>
          <p:cNvPr id="3" name="Content Placeholder 2"/>
          <p:cNvSpPr>
            <a:spLocks noGrp="1"/>
          </p:cNvSpPr>
          <p:nvPr>
            <p:ph idx="1"/>
          </p:nvPr>
        </p:nvSpPr>
        <p:spPr/>
        <p:txBody>
          <a:bodyPr>
            <a:normAutofit/>
          </a:bodyPr>
          <a:lstStyle/>
          <a:p>
            <a:r>
              <a:rPr lang="en-US" dirty="0" smtClean="0"/>
              <a:t>Transparent surfaces are even more </a:t>
            </a:r>
            <a:r>
              <a:rPr lang="en-US" dirty="0" smtClean="0">
                <a:solidFill>
                  <a:srgbClr val="FFC000"/>
                </a:solidFill>
              </a:rPr>
              <a:t>problematic</a:t>
            </a:r>
          </a:p>
          <a:p>
            <a:pPr lvl="1"/>
            <a:r>
              <a:rPr lang="en-US" dirty="0" smtClean="0"/>
              <a:t>Esp. motion blur </a:t>
            </a:r>
          </a:p>
          <a:p>
            <a:pPr lvl="1"/>
            <a:r>
              <a:rPr lang="en-US" dirty="0" smtClean="0"/>
              <a:t>Typically simulated with </a:t>
            </a:r>
            <a:r>
              <a:rPr lang="en-US" dirty="0" smtClean="0">
                <a:solidFill>
                  <a:srgbClr val="FFC000"/>
                </a:solidFill>
              </a:rPr>
              <a:t>stretched geometry</a:t>
            </a:r>
            <a:r>
              <a:rPr lang="en-US" dirty="0" smtClean="0"/>
              <a:t> (works mostly for sparks)</a:t>
            </a:r>
          </a:p>
          <a:p>
            <a:pPr lvl="1"/>
            <a:r>
              <a:rPr lang="en-US" dirty="0" smtClean="0"/>
              <a:t>Can only skip or smear everything with standard </a:t>
            </a:r>
            <a:r>
              <a:rPr lang="en-US" dirty="0" smtClean="0">
                <a:solidFill>
                  <a:srgbClr val="FFC000"/>
                </a:solidFill>
              </a:rPr>
              <a:t>post-processes</a:t>
            </a:r>
          </a:p>
          <a:p>
            <a:pPr lvl="1"/>
            <a:r>
              <a:rPr lang="en-US" dirty="0" smtClean="0"/>
              <a:t>Fast moving particles should also have internal motion blur</a:t>
            </a:r>
          </a:p>
          <a:p>
            <a:pPr lvl="1"/>
            <a:endParaRPr lang="en-US" dirty="0" smtClean="0">
              <a:solidFill>
                <a:srgbClr val="FF0000"/>
              </a:solidFill>
            </a:endParaRPr>
          </a:p>
          <a:p>
            <a:pPr lvl="1"/>
            <a:endParaRPr lang="en-US" dirty="0"/>
          </a:p>
          <a:p>
            <a:pPr lvl="1"/>
            <a:endParaRPr lang="en-US" dirty="0"/>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5937" r="29514" b="8333"/>
          <a:stretch/>
        </p:blipFill>
        <p:spPr>
          <a:xfrm>
            <a:off x="2281238" y="4218943"/>
            <a:ext cx="7734300" cy="2450306"/>
          </a:xfrm>
          <a:prstGeom prst="rect">
            <a:avLst/>
          </a:prstGeom>
        </p:spPr>
      </p:pic>
    </p:spTree>
    <p:extLst>
      <p:ext uri="{BB962C8B-B14F-4D97-AF65-F5344CB8AC3E}">
        <p14:creationId xmlns:p14="http://schemas.microsoft.com/office/powerpoint/2010/main" val="2568427040"/>
      </p:ext>
    </p:extLst>
  </p:cSld>
  <p:clrMapOvr>
    <a:masterClrMapping/>
  </p:clrMapOvr>
  <mc:AlternateContent xmlns:mc="http://schemas.openxmlformats.org/markup-compatibility/2006" xmlns:p14="http://schemas.microsoft.com/office/powerpoint/2010/main">
    <mc:Choice Requires="p14">
      <p:transition spd="slow" p14:dur="2000" advTm="80018"/>
    </mc:Choice>
    <mc:Fallback xmlns="">
      <p:transition spd="slow" advTm="8001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Defocus &amp; motion blur - transparencies</a:t>
            </a:r>
            <a:endParaRPr lang="en-US" dirty="0"/>
          </a:p>
        </p:txBody>
      </p:sp>
      <p:sp>
        <p:nvSpPr>
          <p:cNvPr id="3" name="Content Placeholder 2"/>
          <p:cNvSpPr>
            <a:spLocks noGrp="1"/>
          </p:cNvSpPr>
          <p:nvPr>
            <p:ph idx="1"/>
          </p:nvPr>
        </p:nvSpPr>
        <p:spPr>
          <a:xfrm>
            <a:off x="1027897" y="1636602"/>
            <a:ext cx="10150175" cy="4611798"/>
          </a:xfrm>
        </p:spPr>
        <p:txBody>
          <a:bodyPr>
            <a:normAutofit/>
          </a:bodyPr>
          <a:lstStyle/>
          <a:p>
            <a:r>
              <a:rPr lang="en-US" dirty="0" smtClean="0">
                <a:solidFill>
                  <a:srgbClr val="FFC000"/>
                </a:solidFill>
              </a:rPr>
              <a:t>Blend velocity vectors &amp; </a:t>
            </a:r>
            <a:r>
              <a:rPr lang="en-US" dirty="0" err="1" smtClean="0">
                <a:solidFill>
                  <a:srgbClr val="FFC000"/>
                </a:solidFill>
              </a:rPr>
              <a:t>CoC</a:t>
            </a:r>
            <a:r>
              <a:rPr lang="en-US" dirty="0" smtClean="0"/>
              <a:t> for transparencies?</a:t>
            </a:r>
          </a:p>
          <a:p>
            <a:pPr lvl="1"/>
            <a:r>
              <a:rPr lang="en-US" dirty="0" smtClean="0"/>
              <a:t>Feed into the </a:t>
            </a:r>
            <a:r>
              <a:rPr lang="en-US" dirty="0" smtClean="0">
                <a:solidFill>
                  <a:srgbClr val="FFC000"/>
                </a:solidFill>
              </a:rPr>
              <a:t>post-process</a:t>
            </a:r>
            <a:r>
              <a:rPr lang="en-US" dirty="0" smtClean="0"/>
              <a:t> passes</a:t>
            </a:r>
          </a:p>
          <a:p>
            <a:pPr lvl="1"/>
            <a:r>
              <a:rPr lang="en-US" dirty="0" smtClean="0"/>
              <a:t>Post-processes should also be depth-aware  - use OIT approx. transmittance function</a:t>
            </a:r>
          </a:p>
          <a:p>
            <a:pPr lvl="1"/>
            <a:r>
              <a:rPr lang="en-US" dirty="0" smtClean="0"/>
              <a:t>Still not correct, but could prevent the biggest artifacts</a:t>
            </a:r>
          </a:p>
          <a:p>
            <a:pPr lvl="1"/>
            <a:endParaRPr lang="en-US" dirty="0"/>
          </a:p>
          <a:p>
            <a:r>
              <a:rPr lang="en-US" dirty="0" smtClean="0"/>
              <a:t>Ideal: </a:t>
            </a:r>
            <a:r>
              <a:rPr lang="en-US" dirty="0" smtClean="0">
                <a:solidFill>
                  <a:srgbClr val="FFC000"/>
                </a:solidFill>
              </a:rPr>
              <a:t>directly sample</a:t>
            </a:r>
            <a:r>
              <a:rPr lang="en-US" dirty="0" smtClean="0"/>
              <a:t> defocus &amp; motion blur in rendering</a:t>
            </a:r>
          </a:p>
          <a:p>
            <a:pPr lvl="1"/>
            <a:r>
              <a:rPr lang="en-US" dirty="0" smtClean="0"/>
              <a:t>But how? Stochastic raster? </a:t>
            </a:r>
            <a:r>
              <a:rPr lang="en-US" dirty="0" err="1" smtClean="0"/>
              <a:t>Raytracing</a:t>
            </a:r>
            <a:r>
              <a:rPr lang="en-US" dirty="0" smtClean="0"/>
              <a:t>?</a:t>
            </a:r>
          </a:p>
          <a:p>
            <a:pPr lvl="1"/>
            <a:r>
              <a:rPr lang="en-US" dirty="0" smtClean="0"/>
              <a:t>Pre-filtered volumetric representations?</a:t>
            </a:r>
            <a:endParaRPr lang="en-US" dirty="0"/>
          </a:p>
        </p:txBody>
      </p:sp>
    </p:spTree>
    <p:custDataLst>
      <p:tags r:id="rId1"/>
    </p:custDataLst>
    <p:extLst>
      <p:ext uri="{BB962C8B-B14F-4D97-AF65-F5344CB8AC3E}">
        <p14:creationId xmlns:p14="http://schemas.microsoft.com/office/powerpoint/2010/main" val="1645227975"/>
      </p:ext>
    </p:extLst>
  </p:cSld>
  <p:clrMapOvr>
    <a:masterClrMapping/>
  </p:clrMapOvr>
  <mc:AlternateContent xmlns:mc="http://schemas.openxmlformats.org/markup-compatibility/2006" xmlns:p14="http://schemas.microsoft.com/office/powerpoint/2010/main">
    <mc:Choice Requires="p14">
      <p:transition spd="slow" p14:dur="2000" advTm="94010"/>
    </mc:Choice>
    <mc:Fallback xmlns="">
      <p:transition spd="slow" advTm="940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vs deferred</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Most high-end games &amp; engines use </a:t>
            </a:r>
            <a:r>
              <a:rPr lang="en-US" dirty="0" smtClean="0">
                <a:solidFill>
                  <a:srgbClr val="FFC000"/>
                </a:solidFill>
              </a:rPr>
              <a:t>deferred shading</a:t>
            </a:r>
            <a:r>
              <a:rPr lang="en-US" dirty="0" smtClean="0"/>
              <a:t> for opaque geometry</a:t>
            </a:r>
          </a:p>
          <a:p>
            <a:pPr lvl="1"/>
            <a:r>
              <a:rPr lang="en-US" dirty="0" smtClean="0"/>
              <a:t>Better quad utilization</a:t>
            </a:r>
          </a:p>
          <a:p>
            <a:pPr lvl="1"/>
            <a:r>
              <a:rPr lang="en-US" dirty="0" smtClean="0"/>
              <a:t>Separation of material property laydown &amp; lighting shaders</a:t>
            </a:r>
          </a:p>
          <a:p>
            <a:pPr lvl="1"/>
            <a:endParaRPr lang="en-US" dirty="0" smtClean="0"/>
          </a:p>
          <a:p>
            <a:r>
              <a:rPr lang="en-US" dirty="0" smtClean="0"/>
              <a:t>Would like to </a:t>
            </a:r>
            <a:r>
              <a:rPr lang="en-US" dirty="0" smtClean="0">
                <a:solidFill>
                  <a:srgbClr val="FFC000"/>
                </a:solidFill>
              </a:rPr>
              <a:t>render more as transparent</a:t>
            </a:r>
            <a:r>
              <a:rPr lang="en-US" dirty="0" smtClean="0"/>
              <a:t>, which has to use forward</a:t>
            </a:r>
          </a:p>
          <a:p>
            <a:pPr lvl="1"/>
            <a:r>
              <a:rPr lang="en-US" dirty="0" smtClean="0"/>
              <a:t>Thin geometry: hair &amp; fur</a:t>
            </a:r>
          </a:p>
          <a:p>
            <a:pPr lvl="1"/>
            <a:r>
              <a:rPr lang="en-US" dirty="0" smtClean="0"/>
              <a:t>Proxy geometry (foliage) with alpha-blending for antialiasing</a:t>
            </a:r>
            <a:endParaRPr lang="en-US" dirty="0"/>
          </a:p>
          <a:p>
            <a:pPr lvl="1"/>
            <a:endParaRPr lang="en-US" dirty="0" smtClean="0"/>
          </a:p>
          <a:p>
            <a:r>
              <a:rPr lang="en-US" dirty="0" smtClean="0"/>
              <a:t>But forward rendering is much more </a:t>
            </a:r>
            <a:r>
              <a:rPr lang="en-US" dirty="0" smtClean="0">
                <a:solidFill>
                  <a:srgbClr val="FFC000"/>
                </a:solidFill>
              </a:rPr>
              <a:t>limiting in compositing</a:t>
            </a:r>
          </a:p>
          <a:p>
            <a:pPr lvl="1"/>
            <a:r>
              <a:rPr lang="en-US" dirty="0" smtClean="0"/>
              <a:t>No SSAO</a:t>
            </a:r>
          </a:p>
          <a:p>
            <a:pPr lvl="1"/>
            <a:r>
              <a:rPr lang="en-US" dirty="0"/>
              <a:t>No screen-space reflections</a:t>
            </a:r>
          </a:p>
          <a:p>
            <a:pPr lvl="1"/>
            <a:r>
              <a:rPr lang="en-US" dirty="0" smtClean="0"/>
              <a:t>No decal blending of individual channels (e.g. albedo)</a:t>
            </a:r>
          </a:p>
          <a:p>
            <a:pPr lvl="1"/>
            <a:r>
              <a:rPr lang="en-US" dirty="0" smtClean="0"/>
              <a:t>No screen-space sub-surface scattering</a:t>
            </a:r>
          </a:p>
          <a:p>
            <a:pPr lvl="1"/>
            <a:endParaRPr lang="en-US" dirty="0" smtClean="0"/>
          </a:p>
          <a:p>
            <a:pPr lvl="1"/>
            <a:endParaRPr lang="en-US" dirty="0" smtClean="0"/>
          </a:p>
          <a:p>
            <a:endParaRPr lang="en-US" dirty="0"/>
          </a:p>
        </p:txBody>
      </p:sp>
    </p:spTree>
    <p:custDataLst>
      <p:tags r:id="rId1"/>
    </p:custDataLst>
    <p:extLst>
      <p:ext uri="{BB962C8B-B14F-4D97-AF65-F5344CB8AC3E}">
        <p14:creationId xmlns:p14="http://schemas.microsoft.com/office/powerpoint/2010/main" val="3867077736"/>
      </p:ext>
    </p:extLst>
  </p:cSld>
  <p:clrMapOvr>
    <a:masterClrMapping/>
  </p:clrMapOvr>
  <mc:AlternateContent xmlns:mc="http://schemas.openxmlformats.org/markup-compatibility/2006" xmlns:p14="http://schemas.microsoft.com/office/powerpoint/2010/main">
    <mc:Choice Requires="p14">
      <p:transition spd="slow" p14:dur="2000" advTm="86044"/>
    </mc:Choice>
    <mc:Fallback xmlns="">
      <p:transition spd="slow" advTm="86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vs deferred (cont.)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Can we extend either forward or deferred to be </a:t>
            </a:r>
            <a:r>
              <a:rPr lang="en-US" dirty="0" smtClean="0">
                <a:solidFill>
                  <a:srgbClr val="FFC000"/>
                </a:solidFill>
              </a:rPr>
              <a:t>more orthogonal</a:t>
            </a:r>
            <a:r>
              <a:rPr lang="en-US" dirty="0" smtClean="0"/>
              <a:t>? </a:t>
            </a:r>
          </a:p>
          <a:p>
            <a:pPr marL="457200" lvl="1" indent="0">
              <a:buNone/>
            </a:pPr>
            <a:endParaRPr lang="en-US" dirty="0"/>
          </a:p>
          <a:p>
            <a:r>
              <a:rPr lang="en-US" dirty="0" smtClean="0"/>
              <a:t>Use </a:t>
            </a:r>
            <a:r>
              <a:rPr lang="en-US" dirty="0" smtClean="0">
                <a:solidFill>
                  <a:srgbClr val="FFC000"/>
                </a:solidFill>
              </a:rPr>
              <a:t>world-space</a:t>
            </a:r>
            <a:r>
              <a:rPr lang="en-US" dirty="0" smtClean="0"/>
              <a:t> data structures instead of </a:t>
            </a:r>
            <a:r>
              <a:rPr lang="en-US" dirty="0" smtClean="0">
                <a:solidFill>
                  <a:srgbClr val="FFC000"/>
                </a:solidFill>
              </a:rPr>
              <a:t>screen-space</a:t>
            </a:r>
          </a:p>
          <a:p>
            <a:pPr lvl="1"/>
            <a:r>
              <a:rPr lang="en-US" dirty="0" smtClean="0"/>
              <a:t>Be able to query &amp; </a:t>
            </a:r>
            <a:r>
              <a:rPr lang="en-US" dirty="0" err="1" smtClean="0"/>
              <a:t>calc</a:t>
            </a:r>
            <a:r>
              <a:rPr lang="en-US" dirty="0" smtClean="0"/>
              <a:t> AO, reflections, decals while forward shading</a:t>
            </a:r>
          </a:p>
          <a:p>
            <a:pPr lvl="1"/>
            <a:r>
              <a:rPr lang="en-US" dirty="0">
                <a:solidFill>
                  <a:srgbClr val="FFC000"/>
                </a:solidFill>
              </a:rPr>
              <a:t>Texture shader</a:t>
            </a:r>
            <a:r>
              <a:rPr lang="en-US" dirty="0"/>
              <a:t> to convolve SSS lighting</a:t>
            </a:r>
            <a:endParaRPr lang="en-US" b="1" i="1" dirty="0" smtClean="0"/>
          </a:p>
          <a:p>
            <a:pPr lvl="1"/>
            <a:r>
              <a:rPr lang="en-US" b="1" i="1" dirty="0" smtClean="0"/>
              <a:t>Massive </a:t>
            </a:r>
            <a:r>
              <a:rPr lang="en-US" dirty="0" smtClean="0"/>
              <a:t>forward </a:t>
            </a:r>
            <a:r>
              <a:rPr lang="en-US" dirty="0" err="1" smtClean="0">
                <a:solidFill>
                  <a:srgbClr val="FFC000"/>
                </a:solidFill>
              </a:rPr>
              <a:t>uber</a:t>
            </a:r>
            <a:r>
              <a:rPr lang="en-US" dirty="0" smtClean="0">
                <a:solidFill>
                  <a:srgbClr val="FFC000"/>
                </a:solidFill>
              </a:rPr>
              <a:t> shaders</a:t>
            </a:r>
            <a:r>
              <a:rPr lang="en-US" dirty="0" smtClean="0"/>
              <a:t> that can do everything</a:t>
            </a:r>
          </a:p>
          <a:p>
            <a:pPr marL="457200" lvl="1" indent="0">
              <a:buNone/>
            </a:pPr>
            <a:endParaRPr lang="en-US" dirty="0" smtClean="0"/>
          </a:p>
          <a:p>
            <a:r>
              <a:rPr lang="en-US" dirty="0" smtClean="0"/>
              <a:t>Render opaque &amp; transparent with </a:t>
            </a:r>
            <a:r>
              <a:rPr lang="en-US" dirty="0" smtClean="0">
                <a:solidFill>
                  <a:srgbClr val="FFC000"/>
                </a:solidFill>
              </a:rPr>
              <a:t>deep deferred shading?</a:t>
            </a:r>
          </a:p>
          <a:p>
            <a:pPr lvl="1"/>
            <a:r>
              <a:rPr lang="en-US" dirty="0" smtClean="0"/>
              <a:t>Store all layers of a pixel, including </a:t>
            </a:r>
            <a:r>
              <a:rPr lang="en-US" dirty="0" err="1" smtClean="0"/>
              <a:t>transparents</a:t>
            </a:r>
            <a:r>
              <a:rPr lang="en-US" dirty="0" smtClean="0"/>
              <a:t>, in a deep </a:t>
            </a:r>
            <a:r>
              <a:rPr lang="en-US" dirty="0" err="1" smtClean="0"/>
              <a:t>gbuffer</a:t>
            </a:r>
            <a:endParaRPr lang="en-US" dirty="0" smtClean="0"/>
          </a:p>
          <a:p>
            <a:pPr lvl="1"/>
            <a:r>
              <a:rPr lang="en-US" dirty="0"/>
              <a:t>Unbounded memory</a:t>
            </a:r>
          </a:p>
          <a:p>
            <a:pPr lvl="1"/>
            <a:r>
              <a:rPr lang="en-US" dirty="0" smtClean="0"/>
              <a:t>Be able to query neighbors (AO)</a:t>
            </a:r>
          </a:p>
          <a:p>
            <a:pPr lvl="1"/>
            <a:r>
              <a:rPr lang="en-US" dirty="0" smtClean="0"/>
              <a:t>Be able to render into with blending (decals)</a:t>
            </a:r>
          </a:p>
          <a:p>
            <a:pPr lvl="1"/>
            <a:endParaRPr lang="en-US" dirty="0" smtClean="0"/>
          </a:p>
          <a:p>
            <a:endParaRPr lang="en-US" dirty="0"/>
          </a:p>
        </p:txBody>
      </p:sp>
    </p:spTree>
    <p:custDataLst>
      <p:tags r:id="rId1"/>
    </p:custDataLst>
    <p:extLst>
      <p:ext uri="{BB962C8B-B14F-4D97-AF65-F5344CB8AC3E}">
        <p14:creationId xmlns:p14="http://schemas.microsoft.com/office/powerpoint/2010/main" val="526469978"/>
      </p:ext>
    </p:extLst>
  </p:cSld>
  <p:clrMapOvr>
    <a:masterClrMapping/>
  </p:clrMapOvr>
  <mc:AlternateContent xmlns:mc="http://schemas.openxmlformats.org/markup-compatibility/2006" xmlns:p14="http://schemas.microsoft.com/office/powerpoint/2010/main">
    <mc:Choice Requires="p14">
      <p:transition spd="slow" p14:dur="2000" advTm="141822"/>
    </mc:Choice>
    <mc:Fallback xmlns="">
      <p:transition spd="slow" advTm="1418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Rendering pipeline complexity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92777876"/>
      </p:ext>
    </p:extLst>
  </p:cSld>
  <p:clrMapOvr>
    <a:masterClrMapping/>
  </p:clrMapOvr>
  <mc:AlternateContent xmlns:mc="http://schemas.openxmlformats.org/markup-compatibility/2006" xmlns:p14="http://schemas.microsoft.com/office/powerpoint/2010/main">
    <mc:Choice Requires="p14">
      <p:transition spd="slow" p14:dur="2000" advTm="8525"/>
    </mc:Choice>
    <mc:Fallback xmlns="">
      <p:transition spd="slow" advTm="852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pipeline complexity</a:t>
            </a:r>
            <a:endParaRPr lang="en-US" dirty="0"/>
          </a:p>
        </p:txBody>
      </p:sp>
      <p:sp>
        <p:nvSpPr>
          <p:cNvPr id="3" name="Content Placeholder 2"/>
          <p:cNvSpPr>
            <a:spLocks noGrp="1"/>
          </p:cNvSpPr>
          <p:nvPr>
            <p:ph idx="1"/>
          </p:nvPr>
        </p:nvSpPr>
        <p:spPr/>
        <p:txBody>
          <a:bodyPr>
            <a:normAutofit/>
          </a:bodyPr>
          <a:lstStyle/>
          <a:p>
            <a:r>
              <a:rPr lang="en-US" dirty="0" smtClean="0"/>
              <a:t>Recent improvements that </a:t>
            </a:r>
            <a:r>
              <a:rPr lang="en-US" dirty="0" smtClean="0">
                <a:solidFill>
                  <a:srgbClr val="FFC000"/>
                </a:solidFill>
              </a:rPr>
              <a:t>reduce complexity</a:t>
            </a:r>
            <a:r>
              <a:rPr lang="en-US" dirty="0" smtClean="0"/>
              <a:t> </a:t>
            </a:r>
            <a:r>
              <a:rPr lang="en-US" dirty="0" smtClean="0">
                <a:solidFill>
                  <a:srgbClr val="92D050"/>
                </a:solidFill>
                <a:sym typeface="Wingdings" panose="05000000000000000000" pitchFamily="2" charset="2"/>
              </a:rPr>
              <a:t></a:t>
            </a:r>
            <a:endParaRPr lang="en-US" dirty="0" smtClean="0">
              <a:solidFill>
                <a:srgbClr val="92D050"/>
              </a:solidFill>
            </a:endParaRPr>
          </a:p>
          <a:p>
            <a:pPr lvl="1"/>
            <a:endParaRPr lang="en-US" dirty="0" smtClean="0"/>
          </a:p>
          <a:p>
            <a:pPr lvl="1"/>
            <a:r>
              <a:rPr lang="en-US" dirty="0" smtClean="0">
                <a:solidFill>
                  <a:srgbClr val="FFC000"/>
                </a:solidFill>
              </a:rPr>
              <a:t>New </a:t>
            </a:r>
            <a:r>
              <a:rPr lang="en-US" dirty="0">
                <a:solidFill>
                  <a:srgbClr val="FFC000"/>
                </a:solidFill>
              </a:rPr>
              <a:t>APIs</a:t>
            </a:r>
            <a:r>
              <a:rPr lang="en-US" dirty="0"/>
              <a:t> are more explicit – less of a black box </a:t>
            </a:r>
            <a:endParaRPr lang="en-US" dirty="0" smtClean="0"/>
          </a:p>
          <a:p>
            <a:pPr lvl="1"/>
            <a:endParaRPr lang="en-US" dirty="0" smtClean="0"/>
          </a:p>
          <a:p>
            <a:pPr lvl="1"/>
            <a:r>
              <a:rPr lang="en-US" dirty="0" smtClean="0">
                <a:solidFill>
                  <a:srgbClr val="FFC000"/>
                </a:solidFill>
              </a:rPr>
              <a:t>DX11 hardware</a:t>
            </a:r>
            <a:r>
              <a:rPr lang="en-US" dirty="0" smtClean="0"/>
              <a:t> &amp; </a:t>
            </a:r>
            <a:r>
              <a:rPr lang="en-US" dirty="0" smtClean="0">
                <a:solidFill>
                  <a:srgbClr val="FFC000"/>
                </a:solidFill>
              </a:rPr>
              <a:t>compute </a:t>
            </a:r>
            <a:r>
              <a:rPr lang="en-US" dirty="0" err="1" smtClean="0">
                <a:solidFill>
                  <a:srgbClr val="FFC000"/>
                </a:solidFill>
              </a:rPr>
              <a:t>shaders</a:t>
            </a:r>
            <a:r>
              <a:rPr lang="en-US" dirty="0" smtClean="0"/>
              <a:t> now </a:t>
            </a:r>
            <a:r>
              <a:rPr lang="en-US" dirty="0" err="1" smtClean="0"/>
              <a:t>minspec</a:t>
            </a:r>
            <a:endParaRPr lang="en-US" dirty="0" smtClean="0"/>
          </a:p>
          <a:p>
            <a:pPr lvl="1"/>
            <a:endParaRPr lang="en-US" dirty="0" smtClean="0"/>
          </a:p>
          <a:p>
            <a:pPr lvl="1"/>
            <a:r>
              <a:rPr lang="en-US" dirty="0" smtClean="0"/>
              <a:t>Hardware trend towards </a:t>
            </a:r>
            <a:r>
              <a:rPr lang="en-US" dirty="0" smtClean="0">
                <a:solidFill>
                  <a:srgbClr val="FFC000"/>
                </a:solidFill>
              </a:rPr>
              <a:t>DX12 feature level</a:t>
            </a:r>
          </a:p>
          <a:p>
            <a:pPr lvl="1"/>
            <a:endParaRPr lang="en-US" dirty="0"/>
          </a:p>
        </p:txBody>
      </p:sp>
    </p:spTree>
    <p:extLst>
      <p:ext uri="{BB962C8B-B14F-4D97-AF65-F5344CB8AC3E}">
        <p14:creationId xmlns:p14="http://schemas.microsoft.com/office/powerpoint/2010/main" val="3742432564"/>
      </p:ext>
    </p:extLst>
  </p:cSld>
  <p:clrMapOvr>
    <a:masterClrMapping/>
  </p:clrMapOvr>
  <mc:AlternateContent xmlns:mc="http://schemas.openxmlformats.org/markup-compatibility/2006" xmlns:p14="http://schemas.microsoft.com/office/powerpoint/2010/main">
    <mc:Choice Requires="p14">
      <p:transition spd="slow" p14:dur="2000" advTm="41806"/>
    </mc:Choice>
    <mc:Fallback xmlns="">
      <p:transition spd="slow" advTm="4180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Rendering pipeline complexity</a:t>
            </a:r>
            <a:endParaRPr lang="en-US" dirty="0"/>
          </a:p>
        </p:txBody>
      </p:sp>
      <p:sp>
        <p:nvSpPr>
          <p:cNvPr id="3" name="Content Placeholder 2"/>
          <p:cNvSpPr>
            <a:spLocks noGrp="1"/>
          </p:cNvSpPr>
          <p:nvPr>
            <p:ph idx="1"/>
          </p:nvPr>
        </p:nvSpPr>
        <p:spPr/>
        <p:txBody>
          <a:bodyPr>
            <a:normAutofit fontScale="92500"/>
          </a:bodyPr>
          <a:lstStyle/>
          <a:p>
            <a:r>
              <a:rPr lang="en-US" dirty="0" smtClean="0"/>
              <a:t>Challenges:</a:t>
            </a:r>
          </a:p>
          <a:p>
            <a:pPr lvl="1"/>
            <a:endParaRPr lang="en-US" dirty="0" smtClean="0"/>
          </a:p>
          <a:p>
            <a:pPr lvl="1"/>
            <a:r>
              <a:rPr lang="en-US" dirty="0" smtClean="0"/>
              <a:t>Sheer </a:t>
            </a:r>
            <a:r>
              <a:rPr lang="en-US" dirty="0" smtClean="0">
                <a:solidFill>
                  <a:srgbClr val="FFC000"/>
                </a:solidFill>
              </a:rPr>
              <a:t>amount</a:t>
            </a:r>
            <a:r>
              <a:rPr lang="en-US" dirty="0" smtClean="0"/>
              <a:t> of rendering systems &amp; passes</a:t>
            </a:r>
          </a:p>
          <a:p>
            <a:pPr lvl="1"/>
            <a:endParaRPr lang="en-US" dirty="0" smtClean="0"/>
          </a:p>
          <a:p>
            <a:pPr lvl="1"/>
            <a:r>
              <a:rPr lang="en-US" dirty="0" smtClean="0"/>
              <a:t>Making </a:t>
            </a:r>
            <a:r>
              <a:rPr lang="en-US" dirty="0" smtClean="0">
                <a:solidFill>
                  <a:srgbClr val="FFC000"/>
                </a:solidFill>
              </a:rPr>
              <a:t>architectural choices</a:t>
            </a:r>
            <a:r>
              <a:rPr lang="en-US" dirty="0" smtClean="0"/>
              <a:t> of what techniques &amp; pipeline to use</a:t>
            </a:r>
          </a:p>
          <a:p>
            <a:pPr lvl="1"/>
            <a:endParaRPr lang="en-US" dirty="0" smtClean="0"/>
          </a:p>
          <a:p>
            <a:pPr lvl="1"/>
            <a:r>
              <a:rPr lang="en-US" dirty="0" smtClean="0"/>
              <a:t>Shader permutations &amp; </a:t>
            </a:r>
            <a:r>
              <a:rPr lang="en-US" dirty="0" err="1" smtClean="0">
                <a:solidFill>
                  <a:srgbClr val="FFC000"/>
                </a:solidFill>
              </a:rPr>
              <a:t>uber</a:t>
            </a:r>
            <a:r>
              <a:rPr lang="en-US" dirty="0" smtClean="0">
                <a:solidFill>
                  <a:srgbClr val="FFC000"/>
                </a:solidFill>
              </a:rPr>
              <a:t> shaders</a:t>
            </a:r>
          </a:p>
          <a:p>
            <a:pPr lvl="1"/>
            <a:endParaRPr lang="en-US" dirty="0" smtClean="0"/>
          </a:p>
          <a:p>
            <a:pPr lvl="1"/>
            <a:r>
              <a:rPr lang="en-US" dirty="0" smtClean="0">
                <a:solidFill>
                  <a:srgbClr val="FFC000"/>
                </a:solidFill>
              </a:rPr>
              <a:t>Compute shaders</a:t>
            </a:r>
            <a:r>
              <a:rPr lang="en-US" dirty="0" smtClean="0"/>
              <a:t> still very limiting – no nested dynamic parallelism &amp; pipes</a:t>
            </a:r>
          </a:p>
          <a:p>
            <a:pPr lvl="1"/>
            <a:endParaRPr lang="en-US" dirty="0" smtClean="0"/>
          </a:p>
          <a:p>
            <a:pPr lvl="1"/>
            <a:r>
              <a:rPr lang="en-US" dirty="0" smtClean="0"/>
              <a:t>Mobile: </a:t>
            </a:r>
            <a:r>
              <a:rPr lang="en-US" dirty="0" smtClean="0">
                <a:solidFill>
                  <a:srgbClr val="FFC000"/>
                </a:solidFill>
              </a:rPr>
              <a:t>TBDR</a:t>
            </a:r>
            <a:r>
              <a:rPr lang="en-US" dirty="0" smtClean="0"/>
              <a:t> </a:t>
            </a:r>
            <a:r>
              <a:rPr lang="en-US" dirty="0"/>
              <a:t>vs immediate mode </a:t>
            </a:r>
          </a:p>
        </p:txBody>
      </p:sp>
    </p:spTree>
    <p:extLst>
      <p:ext uri="{BB962C8B-B14F-4D97-AF65-F5344CB8AC3E}">
        <p14:creationId xmlns:p14="http://schemas.microsoft.com/office/powerpoint/2010/main" val="2404687318"/>
      </p:ext>
    </p:extLst>
  </p:cSld>
  <p:clrMapOvr>
    <a:masterClrMapping/>
  </p:clrMapOvr>
  <mc:AlternateContent xmlns:mc="http://schemas.openxmlformats.org/markup-compatibility/2006" xmlns:p14="http://schemas.microsoft.com/office/powerpoint/2010/main">
    <mc:Choice Requires="p14">
      <p:transition spd="slow" p14:dur="2000" advTm="33255"/>
    </mc:Choice>
    <mc:Fallback xmlns="">
      <p:transition spd="slow" advTm="3325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a:t>
            </a:r>
            <a:endParaRPr lang="sv-SE" dirty="0"/>
          </a:p>
        </p:txBody>
      </p:sp>
      <p:sp>
        <p:nvSpPr>
          <p:cNvPr id="3" name="Content Placeholder 2"/>
          <p:cNvSpPr>
            <a:spLocks noGrp="1"/>
          </p:cNvSpPr>
          <p:nvPr>
            <p:ph idx="1"/>
          </p:nvPr>
        </p:nvSpPr>
        <p:spPr/>
        <p:txBody>
          <a:bodyPr>
            <a:normAutofit/>
          </a:bodyPr>
          <a:lstStyle/>
          <a:p>
            <a:endParaRPr lang="sv-SE" dirty="0" smtClean="0"/>
          </a:p>
          <a:p>
            <a:r>
              <a:rPr lang="sv-SE" dirty="0" smtClean="0"/>
              <a:t>What does an advanced game engine </a:t>
            </a:r>
            <a:r>
              <a:rPr lang="sv-SE" dirty="0" smtClean="0">
                <a:solidFill>
                  <a:srgbClr val="FFC000"/>
                </a:solidFill>
              </a:rPr>
              <a:t>real-time rendering pipeline</a:t>
            </a:r>
            <a:r>
              <a:rPr lang="sv-SE" dirty="0" smtClean="0"/>
              <a:t> look like?</a:t>
            </a:r>
          </a:p>
          <a:p>
            <a:endParaRPr lang="sv-SE" dirty="0"/>
          </a:p>
          <a:p>
            <a:r>
              <a:rPr lang="sv-SE" dirty="0" smtClean="0"/>
              <a:t>What are some of the key </a:t>
            </a:r>
            <a:r>
              <a:rPr lang="sv-SE" dirty="0" smtClean="0">
                <a:solidFill>
                  <a:srgbClr val="FFC000"/>
                </a:solidFill>
              </a:rPr>
              <a:t>challenges &amp; open problems</a:t>
            </a:r>
            <a:r>
              <a:rPr lang="sv-SE" dirty="0" smtClean="0"/>
              <a:t>?</a:t>
            </a:r>
          </a:p>
          <a:p>
            <a:endParaRPr lang="sv-SE" dirty="0"/>
          </a:p>
          <a:p>
            <a:r>
              <a:rPr lang="sv-SE" dirty="0" smtClean="0"/>
              <a:t>What are some of the </a:t>
            </a:r>
            <a:r>
              <a:rPr lang="sv-SE" dirty="0" smtClean="0">
                <a:solidFill>
                  <a:srgbClr val="FFC000"/>
                </a:solidFill>
              </a:rPr>
              <a:t>next steps</a:t>
            </a:r>
            <a:r>
              <a:rPr lang="sv-SE" dirty="0" smtClean="0"/>
              <a:t> to improve on?</a:t>
            </a:r>
          </a:p>
          <a:p>
            <a:endParaRPr lang="sv-SE" dirty="0" smtClean="0"/>
          </a:p>
          <a:p>
            <a:r>
              <a:rPr lang="sv-SE" dirty="0" smtClean="0"/>
              <a:t>From both </a:t>
            </a:r>
            <a:r>
              <a:rPr lang="sv-SE" dirty="0" smtClean="0">
                <a:solidFill>
                  <a:srgbClr val="FFC000"/>
                </a:solidFill>
              </a:rPr>
              <a:t>software</a:t>
            </a:r>
            <a:r>
              <a:rPr lang="sv-SE" dirty="0" smtClean="0"/>
              <a:t> &amp; </a:t>
            </a:r>
            <a:r>
              <a:rPr lang="sv-SE" dirty="0" smtClean="0">
                <a:solidFill>
                  <a:srgbClr val="FFC000"/>
                </a:solidFill>
              </a:rPr>
              <a:t>hardware</a:t>
            </a:r>
            <a:r>
              <a:rPr lang="sv-SE" dirty="0" smtClean="0"/>
              <a:t> perspectives</a:t>
            </a:r>
            <a:endParaRPr lang="sv-SE" dirty="0"/>
          </a:p>
        </p:txBody>
      </p:sp>
    </p:spTree>
    <p:extLst>
      <p:ext uri="{BB962C8B-B14F-4D97-AF65-F5344CB8AC3E}">
        <p14:creationId xmlns:p14="http://schemas.microsoft.com/office/powerpoint/2010/main" val="362188354"/>
      </p:ext>
    </p:extLst>
  </p:cSld>
  <p:clrMapOvr>
    <a:masterClrMapping/>
  </p:clrMapOvr>
  <mc:AlternateContent xmlns:mc="http://schemas.openxmlformats.org/markup-compatibility/2006" xmlns:p14="http://schemas.microsoft.com/office/powerpoint/2010/main">
    <mc:Choice Requires="p14">
      <p:transition spd="slow" p14:dur="2000" advTm="19649"/>
    </mc:Choice>
    <mc:Fallback xmlns="">
      <p:transition spd="slow" advTm="1964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Battlefield 4 rendering passes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descr="http://icdn2.digitaltrends.com/image/battlefield-4-screenshot-27-1500x844.jpg?v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00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274487" y="6398368"/>
            <a:ext cx="1917513" cy="461665"/>
          </a:xfrm>
          <a:prstGeom prst="rect">
            <a:avLst/>
          </a:prstGeom>
          <a:solidFill>
            <a:schemeClr val="bg1"/>
          </a:solidFill>
        </p:spPr>
        <p:txBody>
          <a:bodyPr wrap="none" rtlCol="0">
            <a:spAutoFit/>
          </a:bodyPr>
          <a:lstStyle/>
          <a:p>
            <a:r>
              <a:rPr lang="en-US" sz="2400" b="1" dirty="0" smtClean="0"/>
              <a:t>Battlefield 4</a:t>
            </a:r>
            <a:endParaRPr lang="en-US" sz="2400" b="1" dirty="0"/>
          </a:p>
        </p:txBody>
      </p:sp>
    </p:spTree>
    <p:extLst>
      <p:ext uri="{BB962C8B-B14F-4D97-AF65-F5344CB8AC3E}">
        <p14:creationId xmlns:p14="http://schemas.microsoft.com/office/powerpoint/2010/main" val="528911754"/>
      </p:ext>
    </p:extLst>
  </p:cSld>
  <p:clrMapOvr>
    <a:masterClrMapping/>
  </p:clrMapOvr>
  <mc:AlternateContent xmlns:mc="http://schemas.openxmlformats.org/markup-compatibility/2006" xmlns:p14="http://schemas.microsoft.com/office/powerpoint/2010/main">
    <mc:Choice Requires="p14">
      <p:transition spd="slow" p14:dur="2000" advTm="11069"/>
    </mc:Choice>
    <mc:Fallback xmlns="">
      <p:transition spd="slow" advTm="1106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sv-SE" dirty="0" smtClean="0"/>
              <a:t>Battlefield 4 rendering passes</a:t>
            </a:r>
            <a:endParaRPr lang="sv-SE" dirty="0"/>
          </a:p>
        </p:txBody>
      </p:sp>
      <p:sp>
        <p:nvSpPr>
          <p:cNvPr id="17" name="Content Placeholder 9"/>
          <p:cNvSpPr>
            <a:spLocks noGrp="1"/>
          </p:cNvSpPr>
          <p:nvPr>
            <p:ph sz="half" idx="1"/>
          </p:nvPr>
        </p:nvSpPr>
        <p:spPr>
          <a:xfrm>
            <a:off x="6019800" y="1825625"/>
            <a:ext cx="2514600" cy="4351338"/>
          </a:xfrm>
        </p:spPr>
        <p:txBody>
          <a:bodyPr>
            <a:normAutofit fontScale="92500" lnSpcReduction="20000"/>
          </a:bodyPr>
          <a:lstStyle/>
          <a:p>
            <a:r>
              <a:rPr lang="sv-SE" sz="1500" dirty="0"/>
              <a:t>mainTransDecal</a:t>
            </a:r>
          </a:p>
          <a:p>
            <a:r>
              <a:rPr lang="sv-SE" sz="1500" dirty="0"/>
              <a:t>fgOpaqueEmissive</a:t>
            </a:r>
          </a:p>
          <a:p>
            <a:r>
              <a:rPr lang="sv-SE" sz="1500" dirty="0"/>
              <a:t>subsurfaceScattering</a:t>
            </a:r>
          </a:p>
          <a:p>
            <a:r>
              <a:rPr lang="sv-SE" sz="1500" dirty="0"/>
              <a:t>skyAndFog</a:t>
            </a:r>
          </a:p>
          <a:p>
            <a:r>
              <a:rPr lang="sv-SE" sz="1500" dirty="0"/>
              <a:t>hairCoverage</a:t>
            </a:r>
          </a:p>
          <a:p>
            <a:r>
              <a:rPr lang="sv-SE" sz="1500" dirty="0"/>
              <a:t>mainTransDepth</a:t>
            </a:r>
          </a:p>
          <a:p>
            <a:r>
              <a:rPr lang="sv-SE" sz="1500" dirty="0"/>
              <a:t>linerarizeZ</a:t>
            </a:r>
          </a:p>
          <a:p>
            <a:r>
              <a:rPr lang="sv-SE" sz="1500" dirty="0"/>
              <a:t>mainTransparent</a:t>
            </a:r>
          </a:p>
          <a:p>
            <a:r>
              <a:rPr lang="sv-SE" sz="1500" dirty="0"/>
              <a:t>halfResUpsample</a:t>
            </a:r>
          </a:p>
          <a:p>
            <a:r>
              <a:rPr lang="sv-SE" sz="1500" dirty="0"/>
              <a:t>motionBlurDerive</a:t>
            </a:r>
          </a:p>
          <a:p>
            <a:r>
              <a:rPr lang="sv-SE" sz="1500" dirty="0"/>
              <a:t>motionBlurVelocity</a:t>
            </a:r>
          </a:p>
          <a:p>
            <a:r>
              <a:rPr lang="sv-SE" sz="1500" dirty="0"/>
              <a:t>motionBlurFilter</a:t>
            </a:r>
          </a:p>
          <a:p>
            <a:r>
              <a:rPr lang="sv-SE" sz="1500" dirty="0" smtClean="0"/>
              <a:t>filmicEffectsEdge</a:t>
            </a:r>
            <a:endParaRPr lang="sv-SE" sz="1500" dirty="0"/>
          </a:p>
          <a:p>
            <a:r>
              <a:rPr lang="sv-SE" sz="1500" dirty="0"/>
              <a:t>spriteDof</a:t>
            </a:r>
          </a:p>
          <a:p>
            <a:endParaRPr lang="sv-SE" dirty="0"/>
          </a:p>
        </p:txBody>
      </p:sp>
      <p:sp>
        <p:nvSpPr>
          <p:cNvPr id="18" name="Content Placeholder 9"/>
          <p:cNvSpPr>
            <a:spLocks noGrp="1"/>
          </p:cNvSpPr>
          <p:nvPr>
            <p:ph sz="half" idx="2"/>
          </p:nvPr>
        </p:nvSpPr>
        <p:spPr>
          <a:xfrm>
            <a:off x="8534400" y="1825625"/>
            <a:ext cx="3424518" cy="4351338"/>
          </a:xfrm>
        </p:spPr>
        <p:txBody>
          <a:bodyPr>
            <a:normAutofit fontScale="92500" lnSpcReduction="20000"/>
          </a:bodyPr>
          <a:lstStyle/>
          <a:p>
            <a:r>
              <a:rPr lang="sv-SE" sz="1600" dirty="0"/>
              <a:t>fgTransparent</a:t>
            </a:r>
          </a:p>
          <a:p>
            <a:r>
              <a:rPr lang="sv-SE" sz="1600" dirty="0"/>
              <a:t>lensScope</a:t>
            </a:r>
          </a:p>
          <a:p>
            <a:r>
              <a:rPr lang="sv-SE" sz="1600" dirty="0"/>
              <a:t>filmicEffects</a:t>
            </a:r>
          </a:p>
          <a:p>
            <a:r>
              <a:rPr lang="sv-SE" sz="1600" dirty="0"/>
              <a:t>bloom</a:t>
            </a:r>
          </a:p>
          <a:p>
            <a:r>
              <a:rPr lang="sv-SE" sz="1600" dirty="0"/>
              <a:t>luminanceAvg</a:t>
            </a:r>
          </a:p>
          <a:p>
            <a:r>
              <a:rPr lang="sv-SE" sz="1600" dirty="0">
                <a:solidFill>
                  <a:srgbClr val="FFC000"/>
                </a:solidFill>
              </a:rPr>
              <a:t>finalPost</a:t>
            </a:r>
          </a:p>
          <a:p>
            <a:r>
              <a:rPr lang="sv-SE" sz="1600" dirty="0"/>
              <a:t>overlay</a:t>
            </a:r>
          </a:p>
          <a:p>
            <a:r>
              <a:rPr lang="sv-SE" sz="1600" dirty="0"/>
              <a:t>fxaa</a:t>
            </a:r>
          </a:p>
          <a:p>
            <a:r>
              <a:rPr lang="sv-SE" sz="1600" dirty="0"/>
              <a:t>smaa</a:t>
            </a:r>
          </a:p>
          <a:p>
            <a:r>
              <a:rPr lang="sv-SE" sz="1600" dirty="0"/>
              <a:t>resample</a:t>
            </a:r>
          </a:p>
          <a:p>
            <a:r>
              <a:rPr lang="sv-SE" sz="1600" dirty="0"/>
              <a:t>screenEffect</a:t>
            </a:r>
          </a:p>
          <a:p>
            <a:r>
              <a:rPr lang="sv-SE" sz="1600" dirty="0" smtClean="0"/>
              <a:t>hmdDistortion</a:t>
            </a:r>
          </a:p>
          <a:p>
            <a:endParaRPr lang="en-US" sz="1600" dirty="0"/>
          </a:p>
          <a:p>
            <a:endParaRPr lang="en-US" sz="1600" dirty="0" smtClean="0"/>
          </a:p>
          <a:p>
            <a:endParaRPr lang="sv-SE" sz="1500" dirty="0"/>
          </a:p>
        </p:txBody>
      </p:sp>
      <p:sp>
        <p:nvSpPr>
          <p:cNvPr id="16" name="Content Placeholder 9"/>
          <p:cNvSpPr>
            <a:spLocks noGrp="1"/>
          </p:cNvSpPr>
          <p:nvPr>
            <p:ph sz="half" idx="4294967295"/>
          </p:nvPr>
        </p:nvSpPr>
        <p:spPr>
          <a:xfrm>
            <a:off x="3420672" y="1825625"/>
            <a:ext cx="2630488" cy="4351338"/>
          </a:xfrm>
        </p:spPr>
        <p:txBody>
          <a:bodyPr>
            <a:normAutofit fontScale="70000" lnSpcReduction="20000"/>
          </a:bodyPr>
          <a:lstStyle/>
          <a:p>
            <a:r>
              <a:rPr lang="sv-SE" dirty="0"/>
              <a:t>spotlightShadowmaps</a:t>
            </a:r>
          </a:p>
          <a:p>
            <a:r>
              <a:rPr lang="sv-SE" dirty="0"/>
              <a:t>downsampleZ</a:t>
            </a:r>
          </a:p>
          <a:p>
            <a:r>
              <a:rPr lang="sv-SE" dirty="0"/>
              <a:t>linearizeZ</a:t>
            </a:r>
          </a:p>
          <a:p>
            <a:r>
              <a:rPr lang="sv-SE" dirty="0"/>
              <a:t>ssao</a:t>
            </a:r>
          </a:p>
          <a:p>
            <a:r>
              <a:rPr lang="sv-SE" dirty="0"/>
              <a:t>hbaoHalfZ</a:t>
            </a:r>
          </a:p>
          <a:p>
            <a:r>
              <a:rPr lang="sv-SE" dirty="0"/>
              <a:t>hbao</a:t>
            </a:r>
          </a:p>
          <a:p>
            <a:r>
              <a:rPr lang="sv-SE" dirty="0"/>
              <a:t>ssr</a:t>
            </a:r>
          </a:p>
          <a:p>
            <a:r>
              <a:rPr lang="sv-SE" dirty="0"/>
              <a:t>halfResZPass</a:t>
            </a:r>
          </a:p>
          <a:p>
            <a:r>
              <a:rPr lang="sv-SE" dirty="0">
                <a:solidFill>
                  <a:srgbClr val="FFC000"/>
                </a:solidFill>
              </a:rPr>
              <a:t>halfResTransp</a:t>
            </a:r>
          </a:p>
          <a:p>
            <a:r>
              <a:rPr lang="sv-SE" dirty="0"/>
              <a:t>mainDistort</a:t>
            </a:r>
          </a:p>
          <a:p>
            <a:r>
              <a:rPr lang="sv-SE" dirty="0">
                <a:solidFill>
                  <a:srgbClr val="FFC000"/>
                </a:solidFill>
              </a:rPr>
              <a:t>lightPassEnd</a:t>
            </a:r>
          </a:p>
          <a:p>
            <a:r>
              <a:rPr lang="sv-SE" dirty="0"/>
              <a:t>mainOpaque</a:t>
            </a:r>
          </a:p>
          <a:p>
            <a:r>
              <a:rPr lang="sv-SE" dirty="0"/>
              <a:t>linearizeZ</a:t>
            </a:r>
          </a:p>
          <a:p>
            <a:r>
              <a:rPr lang="sv-SE" dirty="0"/>
              <a:t>mainOpaqueEmissive</a:t>
            </a:r>
          </a:p>
        </p:txBody>
      </p:sp>
      <p:sp>
        <p:nvSpPr>
          <p:cNvPr id="10" name="Content Placeholder 9"/>
          <p:cNvSpPr>
            <a:spLocks noGrp="1"/>
          </p:cNvSpPr>
          <p:nvPr>
            <p:ph sz="half" idx="4294967295"/>
          </p:nvPr>
        </p:nvSpPr>
        <p:spPr>
          <a:xfrm>
            <a:off x="698916" y="1825625"/>
            <a:ext cx="2782888" cy="4351338"/>
          </a:xfrm>
        </p:spPr>
        <p:txBody>
          <a:bodyPr>
            <a:normAutofit fontScale="70000" lnSpcReduction="20000"/>
          </a:bodyPr>
          <a:lstStyle/>
          <a:p>
            <a:r>
              <a:rPr lang="sv-SE" dirty="0" smtClean="0"/>
              <a:t>reflectionCapture</a:t>
            </a:r>
            <a:endParaRPr lang="sv-SE" dirty="0"/>
          </a:p>
          <a:p>
            <a:r>
              <a:rPr lang="sv-SE" dirty="0"/>
              <a:t>planarReflections</a:t>
            </a:r>
          </a:p>
          <a:p>
            <a:r>
              <a:rPr lang="sv-SE" dirty="0"/>
              <a:t>dynamicEnvmap</a:t>
            </a:r>
          </a:p>
          <a:p>
            <a:r>
              <a:rPr lang="sv-SE" dirty="0"/>
              <a:t>mainZPass</a:t>
            </a:r>
          </a:p>
          <a:p>
            <a:r>
              <a:rPr lang="sv-SE" dirty="0">
                <a:solidFill>
                  <a:srgbClr val="FFC000"/>
                </a:solidFill>
              </a:rPr>
              <a:t>mainGBuffer</a:t>
            </a:r>
          </a:p>
          <a:p>
            <a:r>
              <a:rPr lang="sv-SE" dirty="0"/>
              <a:t>mainGBufferSimple</a:t>
            </a:r>
          </a:p>
          <a:p>
            <a:r>
              <a:rPr lang="sv-SE" dirty="0"/>
              <a:t>mainGBufferDecal</a:t>
            </a:r>
          </a:p>
          <a:p>
            <a:r>
              <a:rPr lang="sv-SE" dirty="0"/>
              <a:t>decalVolumes</a:t>
            </a:r>
          </a:p>
          <a:p>
            <a:r>
              <a:rPr lang="sv-SE" dirty="0"/>
              <a:t>mainGBufferFixup</a:t>
            </a:r>
          </a:p>
          <a:p>
            <a:r>
              <a:rPr lang="sv-SE" dirty="0"/>
              <a:t>msaaZDown</a:t>
            </a:r>
          </a:p>
          <a:p>
            <a:r>
              <a:rPr lang="sv-SE" dirty="0"/>
              <a:t>msaaClassify</a:t>
            </a:r>
          </a:p>
          <a:p>
            <a:r>
              <a:rPr lang="sv-SE" dirty="0"/>
              <a:t>lensFlareOcclusionQueries</a:t>
            </a:r>
          </a:p>
          <a:p>
            <a:r>
              <a:rPr lang="sv-SE" dirty="0"/>
              <a:t>lightPassBegin</a:t>
            </a:r>
          </a:p>
          <a:p>
            <a:r>
              <a:rPr lang="sv-SE" dirty="0">
                <a:solidFill>
                  <a:srgbClr val="FFC000"/>
                </a:solidFill>
              </a:rPr>
              <a:t>cascadedShadowmaps</a:t>
            </a:r>
          </a:p>
        </p:txBody>
      </p:sp>
    </p:spTree>
    <p:extLst>
      <p:ext uri="{BB962C8B-B14F-4D97-AF65-F5344CB8AC3E}">
        <p14:creationId xmlns:p14="http://schemas.microsoft.com/office/powerpoint/2010/main" val="243785977"/>
      </p:ext>
    </p:extLst>
  </p:cSld>
  <p:clrMapOvr>
    <a:masterClrMapping/>
  </p:clrMapOvr>
  <mc:AlternateContent xmlns:mc="http://schemas.openxmlformats.org/markup-compatibility/2006" xmlns:p14="http://schemas.microsoft.com/office/powerpoint/2010/main">
    <mc:Choice Requires="p14">
      <p:transition spd="slow" p14:dur="2000" advTm="33233"/>
    </mc:Choice>
    <mc:Fallback xmlns="">
      <p:transition spd="slow" advTm="3323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Architectural decisions</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Selecting </a:t>
            </a:r>
            <a:r>
              <a:rPr lang="en-US" dirty="0" smtClean="0">
                <a:solidFill>
                  <a:srgbClr val="FFC000"/>
                </a:solidFill>
              </a:rPr>
              <a:t>which techniques</a:t>
            </a:r>
            <a:r>
              <a:rPr lang="en-US" dirty="0" smtClean="0"/>
              <a:t> to develop &amp; invest in is a challenge</a:t>
            </a:r>
          </a:p>
          <a:p>
            <a:pPr lvl="1"/>
            <a:r>
              <a:rPr lang="en-US" dirty="0"/>
              <a:t>Critical to create visual look of a game </a:t>
            </a:r>
            <a:endParaRPr lang="en-US" dirty="0" smtClean="0"/>
          </a:p>
          <a:p>
            <a:pPr lvl="1"/>
            <a:r>
              <a:rPr lang="en-US" dirty="0" smtClean="0"/>
              <a:t>Non-orthogonal </a:t>
            </a:r>
            <a:r>
              <a:rPr lang="en-US" dirty="0"/>
              <a:t>choices and </a:t>
            </a:r>
            <a:r>
              <a:rPr lang="en-US" dirty="0" smtClean="0"/>
              <a:t>tradeoffs</a:t>
            </a:r>
          </a:p>
          <a:p>
            <a:pPr lvl="1"/>
            <a:r>
              <a:rPr lang="en-US" dirty="0" smtClean="0"/>
              <a:t>Difficult to predict the moving future of hardware, games and authoring</a:t>
            </a:r>
          </a:p>
          <a:p>
            <a:pPr marL="457200" lvl="1" indent="0">
              <a:buNone/>
            </a:pPr>
            <a:endParaRPr lang="en-US" dirty="0" smtClean="0"/>
          </a:p>
          <a:p>
            <a:r>
              <a:rPr lang="en-US" dirty="0" smtClean="0"/>
              <a:t>Can be </a:t>
            </a:r>
            <a:r>
              <a:rPr lang="en-US" dirty="0" smtClean="0">
                <a:solidFill>
                  <a:srgbClr val="FFC000"/>
                </a:solidFill>
              </a:rPr>
              <a:t>paralyzing </a:t>
            </a:r>
            <a:r>
              <a:rPr lang="en-US" dirty="0" smtClean="0"/>
              <a:t>with a big advanced engine rendering pipeline</a:t>
            </a:r>
          </a:p>
          <a:p>
            <a:pPr lvl="1"/>
            <a:r>
              <a:rPr lang="en-US" dirty="0"/>
              <a:t>Exponential scaling with amount of </a:t>
            </a:r>
            <a:r>
              <a:rPr lang="en-US" dirty="0" smtClean="0"/>
              <a:t>systems </a:t>
            </a:r>
            <a:r>
              <a:rPr lang="en-US" dirty="0"/>
              <a:t>&amp; techniques interacting</a:t>
            </a:r>
          </a:p>
          <a:p>
            <a:pPr lvl="1"/>
            <a:r>
              <a:rPr lang="en-US" dirty="0" smtClean="0"/>
              <a:t>Difficult to redesign and move large passes</a:t>
            </a:r>
          </a:p>
          <a:p>
            <a:pPr lvl="1"/>
            <a:r>
              <a:rPr lang="en-US" dirty="0" smtClean="0"/>
              <a:t>Can result in a lot of refactoring &amp; cascading effects to the overall pipeline</a:t>
            </a:r>
          </a:p>
          <a:p>
            <a:pPr lvl="1"/>
            <a:r>
              <a:rPr lang="en-US" dirty="0" smtClean="0"/>
              <a:t>Backwards compatibility with existing content</a:t>
            </a:r>
          </a:p>
          <a:p>
            <a:endParaRPr lang="en-US" dirty="0"/>
          </a:p>
          <a:p>
            <a:pPr marL="342900" lvl="1" indent="-342900"/>
            <a:r>
              <a:rPr lang="en-US" dirty="0"/>
              <a:t>Easier if passes &amp; systems can be </a:t>
            </a:r>
            <a:r>
              <a:rPr lang="en-US" dirty="0" smtClean="0"/>
              <a:t>made </a:t>
            </a:r>
            <a:r>
              <a:rPr lang="en-US" dirty="0"/>
              <a:t>more </a:t>
            </a:r>
            <a:r>
              <a:rPr lang="en-US" dirty="0" smtClean="0">
                <a:solidFill>
                  <a:srgbClr val="FFC000"/>
                </a:solidFill>
              </a:rPr>
              <a:t>decoupled</a:t>
            </a:r>
            <a:endParaRPr lang="en-US" dirty="0">
              <a:solidFill>
                <a:srgbClr val="FFC000"/>
              </a:solidFill>
            </a:endParaRPr>
          </a:p>
          <a:p>
            <a:endParaRPr lang="en-US" dirty="0" smtClean="0"/>
          </a:p>
        </p:txBody>
      </p:sp>
    </p:spTree>
    <p:custDataLst>
      <p:tags r:id="rId1"/>
    </p:custDataLst>
    <p:extLst>
      <p:ext uri="{BB962C8B-B14F-4D97-AF65-F5344CB8AC3E}">
        <p14:creationId xmlns:p14="http://schemas.microsoft.com/office/powerpoint/2010/main" val="3655364454"/>
      </p:ext>
    </p:extLst>
  </p:cSld>
  <p:clrMapOvr>
    <a:masterClrMapping/>
  </p:clrMapOvr>
  <mc:AlternateContent xmlns:mc="http://schemas.openxmlformats.org/markup-compatibility/2006" xmlns:p14="http://schemas.microsoft.com/office/powerpoint/2010/main">
    <mc:Choice Requires="p14">
      <p:transition spd="slow" p14:dur="2000" advTm="66848"/>
    </mc:Choice>
    <mc:Fallback xmlns="">
      <p:transition spd="slow" advTm="668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 can we do to reduce complexity?</a:t>
            </a:r>
            <a:endParaRPr lang="en-US" dirty="0"/>
          </a:p>
        </p:txBody>
      </p:sp>
      <p:sp>
        <p:nvSpPr>
          <p:cNvPr id="6" name="Content Placeholder 5"/>
          <p:cNvSpPr>
            <a:spLocks noGrp="1"/>
          </p:cNvSpPr>
          <p:nvPr>
            <p:ph idx="1"/>
          </p:nvPr>
        </p:nvSpPr>
        <p:spPr/>
        <p:txBody>
          <a:bodyPr>
            <a:normAutofit fontScale="77500" lnSpcReduction="20000"/>
          </a:bodyPr>
          <a:lstStyle/>
          <a:p>
            <a:r>
              <a:rPr lang="en-US" dirty="0"/>
              <a:t>A more </a:t>
            </a:r>
            <a:r>
              <a:rPr lang="en-US" dirty="0">
                <a:solidFill>
                  <a:srgbClr val="FFC000"/>
                </a:solidFill>
              </a:rPr>
              <a:t>unified pipeline </a:t>
            </a:r>
            <a:r>
              <a:rPr lang="en-US" dirty="0"/>
              <a:t>would certainly help!</a:t>
            </a:r>
          </a:p>
          <a:p>
            <a:pPr lvl="1"/>
            <a:r>
              <a:rPr lang="en-US" dirty="0"/>
              <a:t>Such as with OIT</a:t>
            </a:r>
          </a:p>
          <a:p>
            <a:pPr lvl="1"/>
            <a:r>
              <a:rPr lang="en-US" dirty="0"/>
              <a:t>Or in the long term: native handling of defocus &amp; motion blur</a:t>
            </a:r>
          </a:p>
          <a:p>
            <a:endParaRPr lang="en-US" dirty="0" smtClean="0"/>
          </a:p>
          <a:p>
            <a:r>
              <a:rPr lang="en-US" dirty="0" smtClean="0"/>
              <a:t>Improve </a:t>
            </a:r>
            <a:r>
              <a:rPr lang="en-US" dirty="0">
                <a:solidFill>
                  <a:srgbClr val="FFC000"/>
                </a:solidFill>
              </a:rPr>
              <a:t>GPU performance </a:t>
            </a:r>
            <a:r>
              <a:rPr lang="en-US" dirty="0"/>
              <a:t>– simplify rendering systems</a:t>
            </a:r>
          </a:p>
          <a:p>
            <a:pPr lvl="1"/>
            <a:r>
              <a:rPr lang="en-US" dirty="0"/>
              <a:t>Much of the complexity comes from optimizations for performance</a:t>
            </a:r>
          </a:p>
          <a:p>
            <a:pPr lvl="1"/>
            <a:r>
              <a:rPr lang="en-US" dirty="0"/>
              <a:t>Could sacrifice a bit of performance for increased orthogonality, but not much</a:t>
            </a:r>
          </a:p>
          <a:p>
            <a:pPr lvl="1"/>
            <a:r>
              <a:rPr lang="en-US" dirty="0"/>
              <a:t>We have real-time constrain = get the most out of our 16 </a:t>
            </a:r>
            <a:r>
              <a:rPr lang="en-US" dirty="0" err="1" smtClean="0"/>
              <a:t>ms</a:t>
            </a:r>
            <a:r>
              <a:rPr lang="en-US" dirty="0" smtClean="0"/>
              <a:t>/f (VR: 4 </a:t>
            </a:r>
            <a:r>
              <a:rPr lang="en-US" dirty="0" err="1" smtClean="0"/>
              <a:t>ms</a:t>
            </a:r>
            <a:r>
              <a:rPr lang="en-US" dirty="0" smtClean="0"/>
              <a:t>/f!)</a:t>
            </a:r>
            <a:endParaRPr lang="en-US" dirty="0"/>
          </a:p>
          <a:p>
            <a:pPr marL="914400" lvl="2" indent="0">
              <a:buNone/>
            </a:pPr>
            <a:endParaRPr lang="en-US" dirty="0" smtClean="0"/>
          </a:p>
          <a:p>
            <a:r>
              <a:rPr lang="en-US" dirty="0" err="1" smtClean="0">
                <a:solidFill>
                  <a:srgbClr val="FFC000"/>
                </a:solidFill>
              </a:rPr>
              <a:t>Raytrace</a:t>
            </a:r>
            <a:r>
              <a:rPr lang="en-US" dirty="0" smtClean="0"/>
              <a:t> &amp; </a:t>
            </a:r>
            <a:r>
              <a:rPr lang="en-US" dirty="0" err="1" smtClean="0">
                <a:solidFill>
                  <a:srgbClr val="FFC000"/>
                </a:solidFill>
              </a:rPr>
              <a:t>raymarch</a:t>
            </a:r>
            <a:r>
              <a:rPr lang="en-US" dirty="0" smtClean="0"/>
              <a:t> more</a:t>
            </a:r>
          </a:p>
          <a:p>
            <a:pPr lvl="1"/>
            <a:r>
              <a:rPr lang="en-US" dirty="0" smtClean="0"/>
              <a:t>Easier to express complex rendering</a:t>
            </a:r>
          </a:p>
          <a:p>
            <a:pPr lvl="1"/>
            <a:r>
              <a:rPr lang="en-US" dirty="0" smtClean="0"/>
              <a:t>Warning: moves to complexity to data structures and the GPU execution instead</a:t>
            </a:r>
          </a:p>
          <a:p>
            <a:pPr lvl="1"/>
            <a:r>
              <a:rPr lang="en-US" dirty="0" smtClean="0"/>
              <a:t>Not practical overall replacement / unification</a:t>
            </a:r>
          </a:p>
          <a:p>
            <a:pPr lvl="1"/>
            <a:r>
              <a:rPr lang="en-US" dirty="0" smtClean="0"/>
              <a:t>Use as complement – more &amp; more common (SSR, volume rendering, shadows?)</a:t>
            </a:r>
          </a:p>
        </p:txBody>
      </p:sp>
    </p:spTree>
    <p:custDataLst>
      <p:tags r:id="rId1"/>
    </p:custDataLst>
    <p:extLst>
      <p:ext uri="{BB962C8B-B14F-4D97-AF65-F5344CB8AC3E}">
        <p14:creationId xmlns:p14="http://schemas.microsoft.com/office/powerpoint/2010/main" val="4124042389"/>
      </p:ext>
    </p:extLst>
  </p:cSld>
  <p:clrMapOvr>
    <a:masterClrMapping/>
  </p:clrMapOvr>
  <mc:AlternateContent xmlns:mc="http://schemas.openxmlformats.org/markup-compatibility/2006" xmlns:p14="http://schemas.microsoft.com/office/powerpoint/2010/main">
    <mc:Choice Requires="p14">
      <p:transition spd="slow" p14:dur="2000" advTm="148206"/>
    </mc:Choice>
    <mc:Fallback xmlns="">
      <p:transition spd="slow" advTm="1482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we do to reduce complexity</a:t>
            </a:r>
            <a:r>
              <a:rPr lang="en-US" dirty="0" smtClean="0"/>
              <a:t>? </a:t>
            </a:r>
            <a:endParaRPr lang="en-US" dirty="0"/>
          </a:p>
        </p:txBody>
      </p:sp>
      <p:sp>
        <p:nvSpPr>
          <p:cNvPr id="3" name="Content Placeholder 2"/>
          <p:cNvSpPr>
            <a:spLocks noGrp="1"/>
          </p:cNvSpPr>
          <p:nvPr>
            <p:ph idx="1"/>
          </p:nvPr>
        </p:nvSpPr>
        <p:spPr/>
        <p:txBody>
          <a:bodyPr>
            <a:normAutofit fontScale="77500" lnSpcReduction="20000"/>
          </a:bodyPr>
          <a:lstStyle/>
          <a:p>
            <a:r>
              <a:rPr lang="en-US" dirty="0"/>
              <a:t>Make it </a:t>
            </a:r>
            <a:r>
              <a:rPr lang="en-US" dirty="0">
                <a:solidFill>
                  <a:srgbClr val="FFC000"/>
                </a:solidFill>
              </a:rPr>
              <a:t>easier to drive </a:t>
            </a:r>
            <a:r>
              <a:rPr lang="en-US" dirty="0"/>
              <a:t>the </a:t>
            </a:r>
            <a:r>
              <a:rPr lang="en-US" dirty="0" smtClean="0"/>
              <a:t>graphics &amp; compute</a:t>
            </a:r>
            <a:endParaRPr lang="en-US" dirty="0"/>
          </a:p>
          <a:p>
            <a:pPr lvl="1"/>
            <a:r>
              <a:rPr lang="en-US" dirty="0"/>
              <a:t>CPU/GPU </a:t>
            </a:r>
            <a:r>
              <a:rPr lang="en-US" dirty="0" smtClean="0"/>
              <a:t>communication – C++ on both sides (and more languages)</a:t>
            </a:r>
            <a:endParaRPr lang="en-US" dirty="0"/>
          </a:p>
          <a:p>
            <a:pPr lvl="1"/>
            <a:r>
              <a:rPr lang="en-US" dirty="0" smtClean="0"/>
              <a:t>Device </a:t>
            </a:r>
            <a:r>
              <a:rPr lang="en-US" dirty="0" err="1" smtClean="0"/>
              <a:t>enqueue</a:t>
            </a:r>
            <a:r>
              <a:rPr lang="en-US" dirty="0" smtClean="0"/>
              <a:t> &amp; nested data parallelism</a:t>
            </a:r>
          </a:p>
          <a:p>
            <a:pPr lvl="1"/>
            <a:r>
              <a:rPr lang="en-US" dirty="0" smtClean="0"/>
              <a:t>Increase flexibility, expressiveness &amp; modularity of building pipelines</a:t>
            </a:r>
          </a:p>
          <a:p>
            <a:pPr lvl="1"/>
            <a:endParaRPr lang="en-US" dirty="0" smtClean="0"/>
          </a:p>
          <a:p>
            <a:r>
              <a:rPr lang="en-US" dirty="0" smtClean="0"/>
              <a:t>Build a </a:t>
            </a:r>
            <a:r>
              <a:rPr lang="en-US" dirty="0" smtClean="0">
                <a:solidFill>
                  <a:srgbClr val="FFC000"/>
                </a:solidFill>
              </a:rPr>
              <a:t>specialized renderer</a:t>
            </a:r>
          </a:p>
          <a:p>
            <a:pPr lvl="1"/>
            <a:r>
              <a:rPr lang="en-US" dirty="0" smtClean="0"/>
              <a:t>Focus in on very specific rendering techniques &amp; look</a:t>
            </a:r>
          </a:p>
          <a:p>
            <a:pPr lvl="1"/>
            <a:r>
              <a:rPr lang="en-US" dirty="0" smtClean="0"/>
              <a:t>Typically tied to a single game</a:t>
            </a:r>
          </a:p>
          <a:p>
            <a:pPr lvl="1"/>
            <a:r>
              <a:rPr lang="en-US" dirty="0" smtClean="0"/>
              <a:t>E.g. The Tomorrow Children, Dreams</a:t>
            </a:r>
          </a:p>
          <a:p>
            <a:pPr lvl="1"/>
            <a:endParaRPr lang="en-US" dirty="0" smtClean="0"/>
          </a:p>
          <a:p>
            <a:r>
              <a:rPr lang="en-US" dirty="0" smtClean="0"/>
              <a:t>Build engines, tools &amp; infrastructure to build </a:t>
            </a:r>
            <a:r>
              <a:rPr lang="en-US" dirty="0" smtClean="0">
                <a:solidFill>
                  <a:srgbClr val="FFC000"/>
                </a:solidFill>
              </a:rPr>
              <a:t>general renderers</a:t>
            </a:r>
          </a:p>
          <a:p>
            <a:pPr lvl="1"/>
            <a:r>
              <a:rPr lang="en-US" dirty="0" smtClean="0"/>
              <a:t>Handle wide set of environments, content and techniques</a:t>
            </a:r>
          </a:p>
          <a:p>
            <a:pPr lvl="1"/>
            <a:r>
              <a:rPr lang="en-US" dirty="0" smtClean="0"/>
              <a:t>Modular layers to easily have all the passes &amp; techniques interoperate</a:t>
            </a:r>
          </a:p>
          <a:p>
            <a:pPr lvl="1"/>
            <a:r>
              <a:rPr lang="en-US" dirty="0" smtClean="0"/>
              <a:t>Shader authoring is also key</a:t>
            </a:r>
            <a:endParaRPr lang="en-US" dirty="0">
              <a:solidFill>
                <a:srgbClr val="FFC000"/>
              </a:solidFill>
            </a:endParaRPr>
          </a:p>
        </p:txBody>
      </p:sp>
    </p:spTree>
    <p:custDataLst>
      <p:tags r:id="rId1"/>
    </p:custDataLst>
    <p:extLst>
      <p:ext uri="{BB962C8B-B14F-4D97-AF65-F5344CB8AC3E}">
        <p14:creationId xmlns:p14="http://schemas.microsoft.com/office/powerpoint/2010/main" val="1438646173"/>
      </p:ext>
    </p:extLst>
  </p:cSld>
  <p:clrMapOvr>
    <a:masterClrMapping/>
  </p:clrMapOvr>
  <mc:AlternateContent xmlns:mc="http://schemas.openxmlformats.org/markup-compatibility/2006" xmlns:p14="http://schemas.microsoft.com/office/powerpoint/2010/main">
    <mc:Choice Requires="p14">
      <p:transition spd="slow" p14:dur="2000" advTm="100777"/>
    </mc:Choice>
    <mc:Fallback xmlns="">
      <p:transition spd="slow" advTm="1007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Uber shaders</a:t>
            </a:r>
            <a:endParaRPr lang="en-US" dirty="0"/>
          </a:p>
        </p:txBody>
      </p:sp>
      <p:sp>
        <p:nvSpPr>
          <p:cNvPr id="6" name="Content Placeholder 5"/>
          <p:cNvSpPr>
            <a:spLocks noGrp="1"/>
          </p:cNvSpPr>
          <p:nvPr>
            <p:ph idx="1"/>
          </p:nvPr>
        </p:nvSpPr>
        <p:spPr/>
        <p:txBody>
          <a:bodyPr>
            <a:normAutofit fontScale="77500" lnSpcReduction="20000"/>
          </a:bodyPr>
          <a:lstStyle/>
          <a:p>
            <a:r>
              <a:rPr lang="en-US" dirty="0" smtClean="0"/>
              <a:t>Example cases:</a:t>
            </a:r>
          </a:p>
          <a:p>
            <a:pPr lvl="1"/>
            <a:r>
              <a:rPr lang="en-US" dirty="0" smtClean="0">
                <a:solidFill>
                  <a:srgbClr val="FFC000"/>
                </a:solidFill>
              </a:rPr>
              <a:t>Forward shaders </a:t>
            </a:r>
            <a:r>
              <a:rPr lang="en-US" dirty="0" smtClean="0"/>
              <a:t>(lights, fog, skinning, </a:t>
            </a:r>
            <a:r>
              <a:rPr lang="en-US" dirty="0" err="1" smtClean="0"/>
              <a:t>etc</a:t>
            </a:r>
            <a:r>
              <a:rPr lang="en-US" dirty="0" smtClean="0"/>
              <a:t>)</a:t>
            </a:r>
          </a:p>
          <a:p>
            <a:pPr lvl="1"/>
            <a:r>
              <a:rPr lang="en-US" dirty="0" smtClean="0">
                <a:solidFill>
                  <a:srgbClr val="FFC000"/>
                </a:solidFill>
              </a:rPr>
              <a:t>Particles</a:t>
            </a:r>
            <a:r>
              <a:rPr lang="en-US" dirty="0" smtClean="0"/>
              <a:t> </a:t>
            </a:r>
            <a:r>
              <a:rPr lang="en-US" dirty="0"/>
              <a:t>(to be able to sort without OIT</a:t>
            </a:r>
            <a:r>
              <a:rPr lang="en-US" dirty="0" smtClean="0"/>
              <a:t>) – want to use individual shaders instead</a:t>
            </a:r>
          </a:p>
          <a:p>
            <a:pPr lvl="1"/>
            <a:r>
              <a:rPr lang="en-US" dirty="0" smtClean="0">
                <a:solidFill>
                  <a:srgbClr val="FFC000"/>
                </a:solidFill>
              </a:rPr>
              <a:t>Terrain layers </a:t>
            </a:r>
            <a:r>
              <a:rPr lang="en-US" dirty="0" smtClean="0"/>
              <a:t>[Andersson07] – want to use massive uber shaders</a:t>
            </a:r>
          </a:p>
          <a:p>
            <a:pPr marL="0" indent="0">
              <a:buNone/>
            </a:pPr>
            <a:endParaRPr lang="en-US" dirty="0" smtClean="0"/>
          </a:p>
          <a:p>
            <a:r>
              <a:rPr lang="en-US" dirty="0" smtClean="0"/>
              <a:t>Why they can be a problem:</a:t>
            </a:r>
          </a:p>
          <a:p>
            <a:pPr lvl="1"/>
            <a:r>
              <a:rPr lang="en-US" dirty="0" smtClean="0">
                <a:solidFill>
                  <a:srgbClr val="FFC000"/>
                </a:solidFill>
              </a:rPr>
              <a:t>Authoring</a:t>
            </a:r>
            <a:r>
              <a:rPr lang="en-US" dirty="0" smtClean="0"/>
              <a:t>: Massive shaders with all possible paths in it, no separate shader linker</a:t>
            </a:r>
          </a:p>
          <a:p>
            <a:pPr lvl="1"/>
            <a:r>
              <a:rPr lang="en-US" dirty="0" smtClean="0">
                <a:solidFill>
                  <a:srgbClr val="FFC000"/>
                </a:solidFill>
              </a:rPr>
              <a:t>Performance</a:t>
            </a:r>
            <a:r>
              <a:rPr lang="en-US" dirty="0" smtClean="0"/>
              <a:t>: Large GPR pressure affects entire shader</a:t>
            </a:r>
          </a:p>
          <a:p>
            <a:pPr lvl="1"/>
            <a:r>
              <a:rPr lang="en-US" dirty="0" smtClean="0">
                <a:solidFill>
                  <a:srgbClr val="FFC000"/>
                </a:solidFill>
              </a:rPr>
              <a:t>Performance</a:t>
            </a:r>
            <a:r>
              <a:rPr lang="en-US" dirty="0" smtClean="0"/>
              <a:t>: Flow control overhead</a:t>
            </a:r>
            <a:endParaRPr lang="en-US" dirty="0"/>
          </a:p>
          <a:p>
            <a:pPr lvl="2"/>
            <a:endParaRPr lang="en-US" dirty="0" smtClean="0"/>
          </a:p>
          <a:p>
            <a:r>
              <a:rPr lang="en-US" dirty="0" smtClean="0"/>
              <a:t>Classic approach: break out into </a:t>
            </a:r>
            <a:r>
              <a:rPr lang="en-US" dirty="0" smtClean="0">
                <a:solidFill>
                  <a:srgbClr val="FFC000"/>
                </a:solidFill>
              </a:rPr>
              <a:t>separate shader permutations</a:t>
            </a:r>
          </a:p>
          <a:p>
            <a:pPr lvl="1"/>
            <a:r>
              <a:rPr lang="en-US" dirty="0" smtClean="0"/>
              <a:t>Static CPU selection of shader/PSO to use – limited flexibility</a:t>
            </a:r>
          </a:p>
          <a:p>
            <a:pPr lvl="1"/>
            <a:r>
              <a:rPr lang="en-US" dirty="0" smtClean="0"/>
              <a:t>Can end up creating huge amount of permutations = long compile/load times. </a:t>
            </a:r>
          </a:p>
          <a:p>
            <a:pPr lvl="1"/>
            <a:r>
              <a:rPr lang="en-US" dirty="0" smtClean="0"/>
              <a:t>Worse with new APIs! PSO explosion</a:t>
            </a:r>
            <a:endParaRPr lang="en-US" dirty="0"/>
          </a:p>
          <a:p>
            <a:pPr lvl="1"/>
            <a:endParaRPr lang="en-US" dirty="0"/>
          </a:p>
        </p:txBody>
      </p:sp>
    </p:spTree>
    <p:custDataLst>
      <p:tags r:id="rId1"/>
    </p:custDataLst>
    <p:extLst>
      <p:ext uri="{BB962C8B-B14F-4D97-AF65-F5344CB8AC3E}">
        <p14:creationId xmlns:p14="http://schemas.microsoft.com/office/powerpoint/2010/main" val="933777933"/>
      </p:ext>
    </p:extLst>
  </p:cSld>
  <p:clrMapOvr>
    <a:masterClrMapping/>
  </p:clrMapOvr>
  <mc:AlternateContent xmlns:mc="http://schemas.openxmlformats.org/markup-compatibility/2006" xmlns:p14="http://schemas.microsoft.com/office/powerpoint/2010/main">
    <mc:Choice Requires="p14">
      <p:transition spd="slow" p14:dur="2000" advTm="132715"/>
    </mc:Choice>
    <mc:Fallback xmlns="">
      <p:transition spd="slow" advTm="132715"/>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Uber shaders – potential improvements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Shader </a:t>
            </a:r>
            <a:r>
              <a:rPr lang="en-US" dirty="0" smtClean="0">
                <a:solidFill>
                  <a:srgbClr val="FFC000"/>
                </a:solidFill>
              </a:rPr>
              <a:t>function pointers</a:t>
            </a:r>
          </a:p>
          <a:p>
            <a:pPr lvl="1"/>
            <a:r>
              <a:rPr lang="en-US" dirty="0" smtClean="0"/>
              <a:t>Define individual functions as own kernels</a:t>
            </a:r>
          </a:p>
          <a:p>
            <a:pPr lvl="1"/>
            <a:r>
              <a:rPr lang="en-US" dirty="0" smtClean="0"/>
              <a:t>Select </a:t>
            </a:r>
            <a:r>
              <a:rPr lang="en-US" dirty="0"/>
              <a:t>pointers </a:t>
            </a:r>
            <a:r>
              <a:rPr lang="en-US" dirty="0" smtClean="0"/>
              <a:t>to use per </a:t>
            </a:r>
            <a:r>
              <a:rPr lang="en-US" dirty="0"/>
              <a:t>draw call</a:t>
            </a:r>
          </a:p>
          <a:p>
            <a:pPr lvl="2"/>
            <a:r>
              <a:rPr lang="en-US" dirty="0"/>
              <a:t>Part of </a:t>
            </a:r>
            <a:r>
              <a:rPr lang="en-US" dirty="0" err="1"/>
              <a:t>ExecuteIndirect</a:t>
            </a:r>
            <a:r>
              <a:rPr lang="en-US" dirty="0"/>
              <a:t> </a:t>
            </a:r>
            <a:r>
              <a:rPr lang="en-US" dirty="0" err="1" smtClean="0"/>
              <a:t>params</a:t>
            </a:r>
            <a:endParaRPr lang="en-US" dirty="0" smtClean="0"/>
          </a:p>
          <a:p>
            <a:pPr lvl="1"/>
            <a:endParaRPr lang="en-US" dirty="0" smtClean="0"/>
          </a:p>
          <a:p>
            <a:pPr lvl="1"/>
            <a:r>
              <a:rPr lang="en-US" dirty="0" smtClean="0"/>
              <a:t>Ideal: Select pointers inside shader – not possible today</a:t>
            </a:r>
          </a:p>
          <a:p>
            <a:pPr lvl="2"/>
            <a:r>
              <a:rPr lang="en-US" dirty="0" smtClean="0"/>
              <a:t>Optimization: VS selects pointers PS will use?</a:t>
            </a:r>
          </a:p>
          <a:p>
            <a:pPr lvl="1"/>
            <a:endParaRPr lang="en-US" dirty="0" smtClean="0"/>
          </a:p>
          <a:p>
            <a:pPr lvl="1"/>
            <a:r>
              <a:rPr lang="en-US" dirty="0" smtClean="0"/>
              <a:t>What would the </a:t>
            </a:r>
            <a:r>
              <a:rPr lang="en-US" dirty="0" smtClean="0">
                <a:solidFill>
                  <a:srgbClr val="FFC000"/>
                </a:solidFill>
              </a:rPr>
              <a:t>consequences</a:t>
            </a:r>
            <a:r>
              <a:rPr lang="en-US" dirty="0" smtClean="0"/>
              <a:t> be for the GPU?</a:t>
            </a:r>
          </a:p>
          <a:p>
            <a:pPr lvl="2"/>
            <a:r>
              <a:rPr lang="en-US" dirty="0" smtClean="0"/>
              <a:t>I$ stalls, register allocation, coherency, more?</a:t>
            </a:r>
          </a:p>
          <a:p>
            <a:endParaRPr lang="en-US" dirty="0"/>
          </a:p>
          <a:p>
            <a:r>
              <a:rPr lang="en-US" dirty="0" smtClean="0"/>
              <a:t>More </a:t>
            </a:r>
            <a:r>
              <a:rPr lang="en-US" dirty="0"/>
              <a:t>e</a:t>
            </a:r>
            <a:r>
              <a:rPr lang="en-US" dirty="0" smtClean="0"/>
              <a:t>fficient </a:t>
            </a:r>
            <a:r>
              <a:rPr lang="en-US" dirty="0" smtClean="0">
                <a:solidFill>
                  <a:srgbClr val="FFC000"/>
                </a:solidFill>
              </a:rPr>
              <a:t>GPU execution</a:t>
            </a:r>
            <a:r>
              <a:rPr lang="en-US" dirty="0" smtClean="0"/>
              <a:t> of </a:t>
            </a:r>
            <a:r>
              <a:rPr lang="en-US" dirty="0" err="1" smtClean="0"/>
              <a:t>uber</a:t>
            </a:r>
            <a:r>
              <a:rPr lang="en-US" dirty="0" smtClean="0"/>
              <a:t> shaders?</a:t>
            </a:r>
          </a:p>
          <a:p>
            <a:pPr lvl="1"/>
            <a:r>
              <a:rPr lang="en-US" dirty="0" smtClean="0"/>
              <a:t>Shaders with highly divergent flow &amp; sections with very different GPR usage</a:t>
            </a:r>
          </a:p>
          <a:p>
            <a:pPr lvl="1"/>
            <a:r>
              <a:rPr lang="en-US" dirty="0" smtClean="0"/>
              <a:t>Hardware &amp; execution model that enables resorting &amp; building </a:t>
            </a:r>
            <a:r>
              <a:rPr lang="en-US" dirty="0" smtClean="0">
                <a:solidFill>
                  <a:srgbClr val="FFC000"/>
                </a:solidFill>
              </a:rPr>
              <a:t>coherency</a:t>
            </a:r>
            <a:r>
              <a:rPr lang="en-US" dirty="0" smtClean="0"/>
              <a:t>?</a:t>
            </a:r>
          </a:p>
        </p:txBody>
      </p:sp>
    </p:spTree>
    <p:custDataLst>
      <p:tags r:id="rId1"/>
    </p:custDataLst>
    <p:extLst>
      <p:ext uri="{BB962C8B-B14F-4D97-AF65-F5344CB8AC3E}">
        <p14:creationId xmlns:p14="http://schemas.microsoft.com/office/powerpoint/2010/main" val="2529993356"/>
      </p:ext>
    </p:extLst>
  </p:cSld>
  <p:clrMapOvr>
    <a:masterClrMapping/>
  </p:clrMapOvr>
  <mc:AlternateContent xmlns:mc="http://schemas.openxmlformats.org/markup-compatibility/2006" xmlns:p14="http://schemas.microsoft.com/office/powerpoint/2010/main">
    <mc:Choice Requires="p14">
      <p:transition spd="slow" p14:dur="2000" advTm="158195"/>
    </mc:Choice>
    <mc:Fallback xmlns="">
      <p:transition spd="slow" advTm="1581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Scalable quality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01943563"/>
      </p:ext>
    </p:extLst>
  </p:cSld>
  <p:clrMapOvr>
    <a:masterClrMapping/>
  </p:clrMapOvr>
  <mc:AlternateContent xmlns:mc="http://schemas.openxmlformats.org/markup-compatibility/2006" xmlns:p14="http://schemas.microsoft.com/office/powerpoint/2010/main">
    <mc:Choice Requires="p14">
      <p:transition spd="slow" p14:dur="2000" advTm="4880"/>
    </mc:Choice>
    <mc:Fallback xmlns="">
      <p:transition spd="slow" advTm="488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descr="http://www.speedhunters.com/wp-content/uploads/2015/07/LOOKDEV-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52" y="15766"/>
            <a:ext cx="10263352" cy="684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78361"/>
      </p:ext>
    </p:extLst>
  </p:cSld>
  <p:clrMapOvr>
    <a:masterClrMapping/>
  </p:clrMapOvr>
  <mc:AlternateContent xmlns:mc="http://schemas.openxmlformats.org/markup-compatibility/2006" xmlns:p14="http://schemas.microsoft.com/office/powerpoint/2010/main">
    <mc:Choice Requires="p14">
      <p:transition spd="slow" p14:dur="2000" advTm="31941"/>
    </mc:Choice>
    <mc:Fallback xmlns="">
      <p:transition spd="slow" advTm="3194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Real-time rendering have gotten quite far!</a:t>
            </a:r>
            <a:endParaRPr lang="en-US" dirty="0"/>
          </a:p>
        </p:txBody>
      </p:sp>
      <p:sp>
        <p:nvSpPr>
          <p:cNvPr id="3" name="Content Placeholder 2"/>
          <p:cNvSpPr>
            <a:spLocks noGrp="1"/>
          </p:cNvSpPr>
          <p:nvPr>
            <p:ph idx="1"/>
          </p:nvPr>
        </p:nvSpPr>
        <p:spPr>
          <a:xfrm>
            <a:off x="1027898" y="1636602"/>
            <a:ext cx="7060188" cy="4611798"/>
          </a:xfrm>
        </p:spPr>
        <p:txBody>
          <a:bodyPr>
            <a:normAutofit/>
          </a:bodyPr>
          <a:lstStyle/>
          <a:p>
            <a:endParaRPr lang="en-US" dirty="0"/>
          </a:p>
          <a:p>
            <a:r>
              <a:rPr lang="en-US" dirty="0" smtClean="0"/>
              <a:t>In order to get further, want to:</a:t>
            </a:r>
          </a:p>
          <a:p>
            <a:endParaRPr lang="en-US" dirty="0"/>
          </a:p>
          <a:p>
            <a:pPr marL="914400" lvl="1" indent="-457200">
              <a:buFont typeface="+mj-lt"/>
              <a:buAutoNum type="arabicPeriod"/>
            </a:pPr>
            <a:r>
              <a:rPr lang="en-US" dirty="0" smtClean="0"/>
              <a:t>Get that </a:t>
            </a:r>
            <a:r>
              <a:rPr lang="en-US" dirty="0"/>
              <a:t>last </a:t>
            </a:r>
            <a:r>
              <a:rPr lang="en-US" dirty="0">
                <a:solidFill>
                  <a:srgbClr val="FFC000"/>
                </a:solidFill>
              </a:rPr>
              <a:t>5-10% quality</a:t>
            </a:r>
            <a:r>
              <a:rPr lang="en-US" dirty="0"/>
              <a:t> in our </a:t>
            </a:r>
            <a:r>
              <a:rPr lang="en-US" dirty="0" smtClean="0"/>
              <a:t>environments to reach photorealism</a:t>
            </a:r>
          </a:p>
          <a:p>
            <a:pPr marL="914400" lvl="1" indent="-457200">
              <a:buFont typeface="+mj-lt"/>
              <a:buAutoNum type="arabicPeriod"/>
            </a:pPr>
            <a:endParaRPr lang="en-US" dirty="0"/>
          </a:p>
          <a:p>
            <a:pPr marL="0" indent="0">
              <a:buNone/>
            </a:pPr>
            <a:endParaRPr lang="en-US" dirty="0"/>
          </a:p>
          <a:p>
            <a:endParaRPr lang="en-US"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43"/>
          <a:stretch/>
        </p:blipFill>
        <p:spPr>
          <a:xfrm>
            <a:off x="8096289" y="1861457"/>
            <a:ext cx="3747367" cy="4386943"/>
          </a:xfrm>
          <a:prstGeom prst="rect">
            <a:avLst/>
          </a:prstGeom>
        </p:spPr>
      </p:pic>
      <p:sp>
        <p:nvSpPr>
          <p:cNvPr id="5" name="TextBox 4"/>
          <p:cNvSpPr txBox="1"/>
          <p:nvPr/>
        </p:nvSpPr>
        <p:spPr>
          <a:xfrm>
            <a:off x="8884576" y="6248400"/>
            <a:ext cx="2492990" cy="369332"/>
          </a:xfrm>
          <a:prstGeom prst="rect">
            <a:avLst/>
          </a:prstGeom>
          <a:solidFill>
            <a:schemeClr val="bg1"/>
          </a:solidFill>
        </p:spPr>
        <p:txBody>
          <a:bodyPr wrap="none" rtlCol="0">
            <a:spAutoFit/>
          </a:bodyPr>
          <a:lstStyle/>
          <a:p>
            <a:r>
              <a:rPr lang="en-US" dirty="0" smtClean="0"/>
              <a:t>NFS photo reference</a:t>
            </a:r>
            <a:endParaRPr lang="en-US" dirty="0"/>
          </a:p>
        </p:txBody>
      </p:sp>
    </p:spTree>
    <p:extLst>
      <p:ext uri="{BB962C8B-B14F-4D97-AF65-F5344CB8AC3E}">
        <p14:creationId xmlns:p14="http://schemas.microsoft.com/office/powerpoint/2010/main" val="1931071503"/>
      </p:ext>
    </p:extLst>
  </p:cSld>
  <p:clrMapOvr>
    <a:masterClrMapping/>
  </p:clrMapOvr>
  <mc:AlternateContent xmlns:mc="http://schemas.openxmlformats.org/markup-compatibility/2006" xmlns:p14="http://schemas.microsoft.com/office/powerpoint/2010/main">
    <mc:Choice Requires="p14">
      <p:transition spd="slow" p14:dur="2000" advTm="19734"/>
    </mc:Choice>
    <mc:Fallback xmlns="">
      <p:transition spd="slow" advTm="1973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talks</a:t>
            </a:r>
            <a:endParaRPr lang="sv-SE" dirty="0"/>
          </a:p>
        </p:txBody>
      </p:sp>
      <p:pic>
        <p:nvPicPr>
          <p:cNvPr id="5" name="Picture 4"/>
          <p:cNvPicPr>
            <a:picLocks noChangeAspect="1"/>
          </p:cNvPicPr>
          <p:nvPr/>
        </p:nvPicPr>
        <p:blipFill rotWithShape="1">
          <a:blip r:embed="rId3"/>
          <a:srcRect t="1" r="1329" b="1434"/>
          <a:stretch/>
        </p:blipFill>
        <p:spPr>
          <a:xfrm>
            <a:off x="6250283" y="2406170"/>
            <a:ext cx="5520432" cy="3103528"/>
          </a:xfrm>
          <a:prstGeom prst="rect">
            <a:avLst/>
          </a:prstGeom>
        </p:spPr>
      </p:pic>
      <p:pic>
        <p:nvPicPr>
          <p:cNvPr id="6" name="Picture 5"/>
          <p:cNvPicPr>
            <a:picLocks noChangeAspect="1"/>
          </p:cNvPicPr>
          <p:nvPr/>
        </p:nvPicPr>
        <p:blipFill rotWithShape="1">
          <a:blip r:embed="rId4"/>
          <a:srcRect l="243" t="1" r="701" b="1319"/>
          <a:stretch/>
        </p:blipFill>
        <p:spPr>
          <a:xfrm>
            <a:off x="521299" y="2406170"/>
            <a:ext cx="5529861" cy="3069357"/>
          </a:xfrm>
          <a:prstGeom prst="rect">
            <a:avLst/>
          </a:prstGeom>
        </p:spPr>
      </p:pic>
    </p:spTree>
    <p:extLst>
      <p:ext uri="{BB962C8B-B14F-4D97-AF65-F5344CB8AC3E}">
        <p14:creationId xmlns:p14="http://schemas.microsoft.com/office/powerpoint/2010/main" val="2771619346"/>
      </p:ext>
    </p:extLst>
  </p:cSld>
  <p:clrMapOvr>
    <a:masterClrMapping/>
  </p:clrMapOvr>
  <mc:AlternateContent xmlns:mc="http://schemas.openxmlformats.org/markup-compatibility/2006" xmlns:p14="http://schemas.microsoft.com/office/powerpoint/2010/main">
    <mc:Choice Requires="p14">
      <p:transition spd="slow" p14:dur="2000" advTm="8848"/>
    </mc:Choice>
    <mc:Fallback xmlns="">
      <p:transition spd="slow" advTm="884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Real-time rendering have gotten quite far!</a:t>
            </a:r>
            <a:endParaRPr lang="en-US" dirty="0"/>
          </a:p>
        </p:txBody>
      </p:sp>
      <p:sp>
        <p:nvSpPr>
          <p:cNvPr id="3" name="Content Placeholder 2"/>
          <p:cNvSpPr>
            <a:spLocks noGrp="1"/>
          </p:cNvSpPr>
          <p:nvPr>
            <p:ph idx="1"/>
          </p:nvPr>
        </p:nvSpPr>
        <p:spPr>
          <a:xfrm>
            <a:off x="1027898" y="1636602"/>
            <a:ext cx="7060188" cy="4611798"/>
          </a:xfrm>
        </p:spPr>
        <p:txBody>
          <a:bodyPr>
            <a:normAutofit/>
          </a:bodyPr>
          <a:lstStyle/>
          <a:p>
            <a:endParaRPr lang="en-US" dirty="0"/>
          </a:p>
          <a:p>
            <a:r>
              <a:rPr lang="en-US" dirty="0" smtClean="0"/>
              <a:t>In order to get further, want to:</a:t>
            </a:r>
          </a:p>
          <a:p>
            <a:endParaRPr lang="en-US" dirty="0"/>
          </a:p>
          <a:p>
            <a:pPr marL="914400" lvl="1" indent="-457200">
              <a:buFont typeface="+mj-lt"/>
              <a:buAutoNum type="arabicPeriod"/>
            </a:pPr>
            <a:r>
              <a:rPr lang="en-US" dirty="0" smtClean="0"/>
              <a:t>Get that </a:t>
            </a:r>
            <a:r>
              <a:rPr lang="en-US" dirty="0"/>
              <a:t>last </a:t>
            </a:r>
            <a:r>
              <a:rPr lang="en-US" dirty="0">
                <a:solidFill>
                  <a:srgbClr val="FFC000"/>
                </a:solidFill>
              </a:rPr>
              <a:t>5-10% quality</a:t>
            </a:r>
            <a:r>
              <a:rPr lang="en-US" dirty="0"/>
              <a:t> in our </a:t>
            </a:r>
            <a:r>
              <a:rPr lang="en-US" dirty="0" smtClean="0"/>
              <a:t>environments to reach photorealism</a:t>
            </a:r>
          </a:p>
          <a:p>
            <a:pPr marL="914400" lvl="1" indent="-457200">
              <a:buFont typeface="+mj-lt"/>
              <a:buAutoNum type="arabicPeriod"/>
            </a:pPr>
            <a:endParaRPr lang="en-US" dirty="0"/>
          </a:p>
          <a:p>
            <a:pPr marL="914400" lvl="1" indent="-457200">
              <a:buFont typeface="+mj-lt"/>
              <a:buAutoNum type="arabicPeriod"/>
            </a:pPr>
            <a:r>
              <a:rPr lang="en-US" dirty="0"/>
              <a:t>Be able to build &amp; render </a:t>
            </a:r>
            <a:r>
              <a:rPr lang="en-US" dirty="0" smtClean="0">
                <a:solidFill>
                  <a:srgbClr val="FFC000"/>
                </a:solidFill>
              </a:rPr>
              <a:t>new environments</a:t>
            </a:r>
            <a:r>
              <a:rPr lang="en-US" dirty="0" smtClean="0"/>
              <a:t> that we </a:t>
            </a:r>
            <a:r>
              <a:rPr lang="en-US" dirty="0"/>
              <a:t>haven’t been able to </a:t>
            </a:r>
            <a:r>
              <a:rPr lang="en-US" dirty="0" smtClean="0"/>
              <a:t>before</a:t>
            </a:r>
          </a:p>
          <a:p>
            <a:pPr marL="0" indent="0">
              <a:buNone/>
            </a:pPr>
            <a:endParaRPr lang="en-US" dirty="0"/>
          </a:p>
          <a:p>
            <a:endParaRPr lang="en-US" dirty="0" smtClean="0"/>
          </a:p>
        </p:txBody>
      </p:sp>
      <p:sp>
        <p:nvSpPr>
          <p:cNvPr id="5" name="TextBox 4"/>
          <p:cNvSpPr txBox="1"/>
          <p:nvPr/>
        </p:nvSpPr>
        <p:spPr>
          <a:xfrm>
            <a:off x="9136542" y="6287012"/>
            <a:ext cx="1664238" cy="369332"/>
          </a:xfrm>
          <a:prstGeom prst="rect">
            <a:avLst/>
          </a:prstGeom>
          <a:solidFill>
            <a:schemeClr val="bg1"/>
          </a:solidFill>
        </p:spPr>
        <p:txBody>
          <a:bodyPr wrap="none" rtlCol="0">
            <a:spAutoFit/>
          </a:bodyPr>
          <a:lstStyle/>
          <a:p>
            <a:r>
              <a:rPr lang="en-US" dirty="0" smtClean="0"/>
              <a:t>Glass houses!</a:t>
            </a:r>
            <a:endParaRPr lang="en-US" dirty="0"/>
          </a:p>
        </p:txBody>
      </p:sp>
      <p:pic>
        <p:nvPicPr>
          <p:cNvPr id="2050" name="Picture 2" descr="http://badcopnodonuts.com/wp-content/uploads/2012/11/Minimal-Transparent-Glass-House.jpg"/>
          <p:cNvPicPr>
            <a:picLocks noChangeAspect="1" noChangeArrowheads="1"/>
          </p:cNvPicPr>
          <p:nvPr/>
        </p:nvPicPr>
        <p:blipFill rotWithShape="1">
          <a:blip r:embed="rId3">
            <a:extLst>
              <a:ext uri="{28A0092B-C50C-407E-A947-70E740481C1C}">
                <a14:useLocalDpi xmlns:a14="http://schemas.microsoft.com/office/drawing/2010/main" val="0"/>
              </a:ext>
            </a:extLst>
          </a:blip>
          <a:srcRect l="13673" r="10863"/>
          <a:stretch/>
        </p:blipFill>
        <p:spPr bwMode="auto">
          <a:xfrm>
            <a:off x="8085508" y="2715986"/>
            <a:ext cx="3766306" cy="352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682931"/>
      </p:ext>
    </p:extLst>
  </p:cSld>
  <p:clrMapOvr>
    <a:masterClrMapping/>
  </p:clrMapOvr>
  <mc:AlternateContent xmlns:mc="http://schemas.openxmlformats.org/markup-compatibility/2006" xmlns:p14="http://schemas.microsoft.com/office/powerpoint/2010/main">
    <mc:Choice Requires="p14">
      <p:transition spd="slow" p14:dur="2000" advTm="44097"/>
    </mc:Choice>
    <mc:Fallback xmlns="">
      <p:transition spd="slow" advTm="4409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Real-time rendering have gotten quite far!</a:t>
            </a:r>
            <a:endParaRPr lang="en-US" dirty="0"/>
          </a:p>
        </p:txBody>
      </p:sp>
      <p:sp>
        <p:nvSpPr>
          <p:cNvPr id="3" name="Content Placeholder 2"/>
          <p:cNvSpPr>
            <a:spLocks noGrp="1"/>
          </p:cNvSpPr>
          <p:nvPr>
            <p:ph idx="1"/>
          </p:nvPr>
        </p:nvSpPr>
        <p:spPr>
          <a:xfrm>
            <a:off x="1027898" y="1636602"/>
            <a:ext cx="7060188" cy="4611798"/>
          </a:xfrm>
        </p:spPr>
        <p:txBody>
          <a:bodyPr>
            <a:normAutofit/>
          </a:bodyPr>
          <a:lstStyle/>
          <a:p>
            <a:endParaRPr lang="en-US" dirty="0"/>
          </a:p>
          <a:p>
            <a:r>
              <a:rPr lang="en-US" dirty="0" smtClean="0"/>
              <a:t>In order to get further, want to:</a:t>
            </a:r>
          </a:p>
          <a:p>
            <a:endParaRPr lang="en-US" dirty="0"/>
          </a:p>
          <a:p>
            <a:pPr marL="914400" lvl="1" indent="-457200">
              <a:buFont typeface="+mj-lt"/>
              <a:buAutoNum type="arabicPeriod"/>
            </a:pPr>
            <a:r>
              <a:rPr lang="en-US" dirty="0" smtClean="0"/>
              <a:t>Get that </a:t>
            </a:r>
            <a:r>
              <a:rPr lang="en-US" dirty="0"/>
              <a:t>last </a:t>
            </a:r>
            <a:r>
              <a:rPr lang="en-US" dirty="0">
                <a:solidFill>
                  <a:srgbClr val="FFC000"/>
                </a:solidFill>
              </a:rPr>
              <a:t>5-10% quality</a:t>
            </a:r>
            <a:r>
              <a:rPr lang="en-US" dirty="0"/>
              <a:t> in our </a:t>
            </a:r>
            <a:r>
              <a:rPr lang="en-US" dirty="0" smtClean="0"/>
              <a:t>environments to reach photorealism</a:t>
            </a:r>
          </a:p>
          <a:p>
            <a:pPr marL="914400" lvl="1" indent="-457200">
              <a:buFont typeface="+mj-lt"/>
              <a:buAutoNum type="arabicPeriod"/>
            </a:pPr>
            <a:endParaRPr lang="en-US" dirty="0"/>
          </a:p>
          <a:p>
            <a:pPr marL="914400" lvl="1" indent="-457200">
              <a:buFont typeface="+mj-lt"/>
              <a:buAutoNum type="arabicPeriod"/>
            </a:pPr>
            <a:r>
              <a:rPr lang="en-US" dirty="0"/>
              <a:t>Be able to build &amp; render </a:t>
            </a:r>
            <a:r>
              <a:rPr lang="en-US" dirty="0" smtClean="0">
                <a:solidFill>
                  <a:srgbClr val="FFC000"/>
                </a:solidFill>
              </a:rPr>
              <a:t>new environments</a:t>
            </a:r>
            <a:r>
              <a:rPr lang="en-US" dirty="0" smtClean="0"/>
              <a:t> that we </a:t>
            </a:r>
            <a:r>
              <a:rPr lang="en-US" dirty="0"/>
              <a:t>haven’t been able to </a:t>
            </a:r>
            <a:r>
              <a:rPr lang="en-US" dirty="0" smtClean="0"/>
              <a:t>before</a:t>
            </a:r>
          </a:p>
          <a:p>
            <a:pPr marL="0" indent="0">
              <a:buNone/>
            </a:pPr>
            <a:endParaRPr lang="en-US" dirty="0"/>
          </a:p>
          <a:p>
            <a:endParaRPr lang="en-US" dirty="0" smtClean="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43"/>
          <a:stretch/>
        </p:blipFill>
        <p:spPr>
          <a:xfrm>
            <a:off x="8096289" y="1861457"/>
            <a:ext cx="3747367" cy="4386943"/>
          </a:xfrm>
          <a:prstGeom prst="rect">
            <a:avLst/>
          </a:prstGeom>
        </p:spPr>
      </p:pic>
      <p:sp>
        <p:nvSpPr>
          <p:cNvPr id="5" name="TextBox 4"/>
          <p:cNvSpPr txBox="1"/>
          <p:nvPr/>
        </p:nvSpPr>
        <p:spPr>
          <a:xfrm>
            <a:off x="8540983" y="6248400"/>
            <a:ext cx="3044423" cy="369332"/>
          </a:xfrm>
          <a:prstGeom prst="rect">
            <a:avLst/>
          </a:prstGeom>
          <a:solidFill>
            <a:schemeClr val="bg1"/>
          </a:solidFill>
        </p:spPr>
        <p:txBody>
          <a:bodyPr wrap="none" rtlCol="0">
            <a:spAutoFit/>
          </a:bodyPr>
          <a:lstStyle/>
          <a:p>
            <a:r>
              <a:rPr lang="en-US" dirty="0" smtClean="0"/>
              <a:t>Dreams (</a:t>
            </a:r>
            <a:r>
              <a:rPr lang="en-US" dirty="0" err="1" smtClean="0"/>
              <a:t>MediaMolecule</a:t>
            </a:r>
            <a:r>
              <a:rPr lang="en-US" dirty="0" smtClean="0"/>
              <a:t>)</a:t>
            </a:r>
            <a:endParaRPr lang="en-US" dirty="0"/>
          </a:p>
        </p:txBody>
      </p:sp>
      <p:pic>
        <p:nvPicPr>
          <p:cNvPr id="1026" name="Picture 2" descr="http://dreams.mediamolecule.com/assets/img/screenshots/dreams-ps4-screenshot-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96" t="-621" r="32444" b="621"/>
          <a:stretch/>
        </p:blipFill>
        <p:spPr bwMode="auto">
          <a:xfrm>
            <a:off x="8088129" y="1861456"/>
            <a:ext cx="3763685" cy="438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73364"/>
      </p:ext>
    </p:extLst>
  </p:cSld>
  <p:clrMapOvr>
    <a:masterClrMapping/>
  </p:clrMapOvr>
  <mc:AlternateContent xmlns:mc="http://schemas.openxmlformats.org/markup-compatibility/2006" xmlns:p14="http://schemas.microsoft.com/office/powerpoint/2010/main">
    <mc:Choice Requires="p14">
      <p:transition spd="slow" p14:dur="2000" advTm="11626"/>
    </mc:Choice>
    <mc:Fallback xmlns="">
      <p:transition spd="slow" advTm="11626"/>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Difficult areas</a:t>
            </a:r>
            <a:endParaRPr lang="en-US" dirty="0"/>
          </a:p>
        </p:txBody>
      </p:sp>
      <p:sp>
        <p:nvSpPr>
          <p:cNvPr id="3" name="Content Placeholder 2"/>
          <p:cNvSpPr>
            <a:spLocks noGrp="1"/>
          </p:cNvSpPr>
          <p:nvPr>
            <p:ph idx="1"/>
          </p:nvPr>
        </p:nvSpPr>
        <p:spPr>
          <a:xfrm>
            <a:off x="1027898" y="1636602"/>
            <a:ext cx="6441306" cy="4611798"/>
          </a:xfrm>
        </p:spPr>
        <p:txBody>
          <a:bodyPr>
            <a:normAutofit fontScale="77500" lnSpcReduction="20000"/>
          </a:bodyPr>
          <a:lstStyle/>
          <a:p>
            <a:r>
              <a:rPr lang="en-US" dirty="0" smtClean="0">
                <a:solidFill>
                  <a:srgbClr val="FFC000"/>
                </a:solidFill>
              </a:rPr>
              <a:t>Hair &amp; fur</a:t>
            </a:r>
          </a:p>
          <a:p>
            <a:pPr lvl="1"/>
            <a:r>
              <a:rPr lang="en-US" dirty="0" smtClean="0"/>
              <a:t>OIT, overdraw, LOD, quad </a:t>
            </a:r>
            <a:r>
              <a:rPr lang="en-US" dirty="0" err="1" smtClean="0"/>
              <a:t>overshading</a:t>
            </a:r>
            <a:r>
              <a:rPr lang="en-US" dirty="0" smtClean="0"/>
              <a:t>, deep shadows</a:t>
            </a:r>
            <a:endParaRPr lang="en-US" dirty="0"/>
          </a:p>
          <a:p>
            <a:endParaRPr lang="en-US" dirty="0" smtClean="0"/>
          </a:p>
          <a:p>
            <a:r>
              <a:rPr lang="en-US" dirty="0" smtClean="0">
                <a:solidFill>
                  <a:srgbClr val="FFC000"/>
                </a:solidFill>
              </a:rPr>
              <a:t>Foliage</a:t>
            </a:r>
          </a:p>
          <a:p>
            <a:pPr lvl="1"/>
            <a:r>
              <a:rPr lang="en-US" dirty="0" smtClean="0"/>
              <a:t>OIT, overdraw, LOD, geometry throughput, </a:t>
            </a:r>
          </a:p>
          <a:p>
            <a:pPr lvl="1"/>
            <a:r>
              <a:rPr lang="en-US" dirty="0" smtClean="0"/>
              <a:t>Lighting, translucency, AO</a:t>
            </a:r>
          </a:p>
          <a:p>
            <a:endParaRPr lang="en-US" dirty="0" smtClean="0"/>
          </a:p>
          <a:p>
            <a:r>
              <a:rPr lang="en-US" dirty="0" smtClean="0">
                <a:solidFill>
                  <a:srgbClr val="FFC000"/>
                </a:solidFill>
              </a:rPr>
              <a:t>Fluids</a:t>
            </a:r>
            <a:endParaRPr lang="en-US" dirty="0">
              <a:solidFill>
                <a:srgbClr val="FFC000"/>
              </a:solidFill>
            </a:endParaRPr>
          </a:p>
          <a:p>
            <a:pPr lvl="1"/>
            <a:r>
              <a:rPr lang="en-US" dirty="0" smtClean="0"/>
              <a:t>LOD &amp; scalability, simulation, overall rendering</a:t>
            </a:r>
          </a:p>
          <a:p>
            <a:endParaRPr lang="en-US" dirty="0" smtClean="0"/>
          </a:p>
          <a:p>
            <a:r>
              <a:rPr lang="en-US" dirty="0" smtClean="0">
                <a:solidFill>
                  <a:srgbClr val="FFC000"/>
                </a:solidFill>
              </a:rPr>
              <a:t>VFX</a:t>
            </a:r>
          </a:p>
          <a:p>
            <a:pPr lvl="1"/>
            <a:r>
              <a:rPr lang="en-US" dirty="0" smtClean="0"/>
              <a:t>Need volumetric representation &amp; lighting</a:t>
            </a:r>
          </a:p>
          <a:p>
            <a:pPr lvl="1"/>
            <a:r>
              <a:rPr lang="en-US" dirty="0" smtClean="0"/>
              <a:t>Related to [Hillaire15]</a:t>
            </a:r>
          </a:p>
          <a:p>
            <a:endParaRPr lang="en-US" dirty="0"/>
          </a:p>
        </p:txBody>
      </p:sp>
      <p:pic>
        <p:nvPicPr>
          <p:cNvPr id="1026" name="Picture 2" descr="whats_new_26.jpg (1506×794)"/>
          <p:cNvPicPr>
            <a:picLocks noChangeAspect="1" noChangeArrowheads="1"/>
          </p:cNvPicPr>
          <p:nvPr/>
        </p:nvPicPr>
        <p:blipFill rotWithShape="1">
          <a:blip r:embed="rId3">
            <a:extLst>
              <a:ext uri="{28A0092B-C50C-407E-A947-70E740481C1C}">
                <a14:useLocalDpi xmlns:a14="http://schemas.microsoft.com/office/drawing/2010/main" val="0"/>
              </a:ext>
            </a:extLst>
          </a:blip>
          <a:srcRect l="7870" t="5135" r="35164" b="7074"/>
          <a:stretch/>
        </p:blipFill>
        <p:spPr bwMode="auto">
          <a:xfrm>
            <a:off x="7347857" y="2479279"/>
            <a:ext cx="4638919" cy="376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6797"/>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Difficult areas</a:t>
            </a:r>
            <a:endParaRPr lang="en-US" dirty="0"/>
          </a:p>
        </p:txBody>
      </p:sp>
      <p:sp>
        <p:nvSpPr>
          <p:cNvPr id="3" name="Content Placeholder 2"/>
          <p:cNvSpPr>
            <a:spLocks noGrp="1"/>
          </p:cNvSpPr>
          <p:nvPr>
            <p:ph idx="1"/>
          </p:nvPr>
        </p:nvSpPr>
        <p:spPr>
          <a:xfrm>
            <a:off x="1027898" y="1636602"/>
            <a:ext cx="6441306" cy="4611798"/>
          </a:xfrm>
        </p:spPr>
        <p:txBody>
          <a:bodyPr>
            <a:normAutofit fontScale="77500" lnSpcReduction="20000"/>
          </a:bodyPr>
          <a:lstStyle/>
          <a:p>
            <a:r>
              <a:rPr lang="en-US" dirty="0" smtClean="0">
                <a:solidFill>
                  <a:srgbClr val="FFC000"/>
                </a:solidFill>
              </a:rPr>
              <a:t>Hair &amp; fur</a:t>
            </a:r>
          </a:p>
          <a:p>
            <a:pPr lvl="1"/>
            <a:r>
              <a:rPr lang="en-US" dirty="0" smtClean="0"/>
              <a:t>OIT, overdraw, LOD, quad </a:t>
            </a:r>
            <a:r>
              <a:rPr lang="en-US" dirty="0" err="1" smtClean="0"/>
              <a:t>overshading</a:t>
            </a:r>
            <a:r>
              <a:rPr lang="en-US" dirty="0" smtClean="0"/>
              <a:t>, deep shadows</a:t>
            </a:r>
            <a:endParaRPr lang="en-US" dirty="0"/>
          </a:p>
          <a:p>
            <a:endParaRPr lang="en-US" dirty="0" smtClean="0"/>
          </a:p>
          <a:p>
            <a:r>
              <a:rPr lang="en-US" dirty="0" smtClean="0">
                <a:solidFill>
                  <a:srgbClr val="FFC000"/>
                </a:solidFill>
              </a:rPr>
              <a:t>Foliage</a:t>
            </a:r>
          </a:p>
          <a:p>
            <a:pPr lvl="1"/>
            <a:r>
              <a:rPr lang="en-US" dirty="0" smtClean="0"/>
              <a:t>OIT, overdraw, LOD, geometry throughput, </a:t>
            </a:r>
          </a:p>
          <a:p>
            <a:pPr lvl="1"/>
            <a:r>
              <a:rPr lang="en-US" dirty="0" smtClean="0"/>
              <a:t>Lighting, translucency, AO</a:t>
            </a:r>
          </a:p>
          <a:p>
            <a:endParaRPr lang="en-US" dirty="0" smtClean="0"/>
          </a:p>
          <a:p>
            <a:r>
              <a:rPr lang="en-US" dirty="0" smtClean="0">
                <a:solidFill>
                  <a:srgbClr val="FFC000"/>
                </a:solidFill>
              </a:rPr>
              <a:t>Fluids</a:t>
            </a:r>
            <a:endParaRPr lang="en-US" dirty="0">
              <a:solidFill>
                <a:srgbClr val="FFC000"/>
              </a:solidFill>
            </a:endParaRPr>
          </a:p>
          <a:p>
            <a:pPr lvl="1"/>
            <a:r>
              <a:rPr lang="en-US" dirty="0" smtClean="0"/>
              <a:t>LOD &amp; scalability, simulation, overall rendering</a:t>
            </a:r>
          </a:p>
          <a:p>
            <a:endParaRPr lang="en-US" dirty="0" smtClean="0"/>
          </a:p>
          <a:p>
            <a:r>
              <a:rPr lang="en-US" dirty="0" smtClean="0">
                <a:solidFill>
                  <a:srgbClr val="FFC000"/>
                </a:solidFill>
              </a:rPr>
              <a:t>VFX</a:t>
            </a:r>
          </a:p>
          <a:p>
            <a:pPr lvl="1"/>
            <a:r>
              <a:rPr lang="en-US" dirty="0" smtClean="0"/>
              <a:t>Need volumetric representation &amp; lighting</a:t>
            </a:r>
          </a:p>
          <a:p>
            <a:pPr lvl="1"/>
            <a:r>
              <a:rPr lang="en-US" dirty="0" smtClean="0"/>
              <a:t>Related to [Hillaire15]</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171" y="718456"/>
            <a:ext cx="4147458" cy="5529944"/>
          </a:xfrm>
          <a:prstGeom prst="rect">
            <a:avLst/>
          </a:prstGeom>
        </p:spPr>
      </p:pic>
    </p:spTree>
    <p:extLst>
      <p:ext uri="{BB962C8B-B14F-4D97-AF65-F5344CB8AC3E}">
        <p14:creationId xmlns:p14="http://schemas.microsoft.com/office/powerpoint/2010/main" val="2525607493"/>
      </p:ext>
    </p:extLst>
  </p:cSld>
  <p:clrMapOvr>
    <a:masterClrMapping/>
  </p:clrMapOvr>
  <mc:AlternateContent xmlns:mc="http://schemas.openxmlformats.org/markup-compatibility/2006" xmlns:p14="http://schemas.microsoft.com/office/powerpoint/2010/main">
    <mc:Choice Requires="p14">
      <p:transition spd="slow" p14:dur="2000" advTm="16431"/>
    </mc:Choice>
    <mc:Fallback xmlns="">
      <p:transition spd="slow" advTm="1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xEl>
                                              <p:pRg st="7" end="7"/>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Difficult areas</a:t>
            </a:r>
            <a:endParaRPr lang="en-US" dirty="0"/>
          </a:p>
        </p:txBody>
      </p:sp>
      <p:sp>
        <p:nvSpPr>
          <p:cNvPr id="3" name="Content Placeholder 2"/>
          <p:cNvSpPr>
            <a:spLocks noGrp="1"/>
          </p:cNvSpPr>
          <p:nvPr>
            <p:ph idx="1"/>
          </p:nvPr>
        </p:nvSpPr>
        <p:spPr>
          <a:xfrm>
            <a:off x="1027898" y="1636602"/>
            <a:ext cx="6441306" cy="4611798"/>
          </a:xfrm>
        </p:spPr>
        <p:txBody>
          <a:bodyPr>
            <a:normAutofit fontScale="77500" lnSpcReduction="20000"/>
          </a:bodyPr>
          <a:lstStyle/>
          <a:p>
            <a:r>
              <a:rPr lang="en-US" dirty="0" smtClean="0">
                <a:solidFill>
                  <a:srgbClr val="FFC000"/>
                </a:solidFill>
              </a:rPr>
              <a:t>Hair &amp; fur</a:t>
            </a:r>
          </a:p>
          <a:p>
            <a:pPr lvl="1"/>
            <a:r>
              <a:rPr lang="en-US" dirty="0" smtClean="0"/>
              <a:t>OIT, overdraw, LOD, quad </a:t>
            </a:r>
            <a:r>
              <a:rPr lang="en-US" dirty="0" err="1" smtClean="0"/>
              <a:t>overshading</a:t>
            </a:r>
            <a:r>
              <a:rPr lang="en-US" dirty="0" smtClean="0"/>
              <a:t>, deep shadows</a:t>
            </a:r>
            <a:endParaRPr lang="en-US" dirty="0"/>
          </a:p>
          <a:p>
            <a:endParaRPr lang="en-US" dirty="0" smtClean="0"/>
          </a:p>
          <a:p>
            <a:r>
              <a:rPr lang="en-US" dirty="0" smtClean="0">
                <a:solidFill>
                  <a:srgbClr val="FFC000"/>
                </a:solidFill>
              </a:rPr>
              <a:t>Foliage</a:t>
            </a:r>
          </a:p>
          <a:p>
            <a:pPr lvl="1"/>
            <a:r>
              <a:rPr lang="en-US" dirty="0" smtClean="0"/>
              <a:t>OIT, overdraw, LOD, geometry throughput, </a:t>
            </a:r>
          </a:p>
          <a:p>
            <a:pPr lvl="1"/>
            <a:r>
              <a:rPr lang="en-US" dirty="0" smtClean="0"/>
              <a:t>Lighting, translucency, AO</a:t>
            </a:r>
          </a:p>
          <a:p>
            <a:endParaRPr lang="en-US" dirty="0" smtClean="0"/>
          </a:p>
          <a:p>
            <a:r>
              <a:rPr lang="en-US" dirty="0" smtClean="0">
                <a:solidFill>
                  <a:srgbClr val="FFC000"/>
                </a:solidFill>
              </a:rPr>
              <a:t>Fluids</a:t>
            </a:r>
            <a:endParaRPr lang="en-US" dirty="0">
              <a:solidFill>
                <a:srgbClr val="FFC000"/>
              </a:solidFill>
            </a:endParaRPr>
          </a:p>
          <a:p>
            <a:pPr lvl="1"/>
            <a:r>
              <a:rPr lang="en-US" dirty="0" smtClean="0"/>
              <a:t>LOD &amp; scalability, simulation, overall rendering</a:t>
            </a:r>
          </a:p>
          <a:p>
            <a:endParaRPr lang="en-US" dirty="0" smtClean="0"/>
          </a:p>
          <a:p>
            <a:r>
              <a:rPr lang="en-US" dirty="0" smtClean="0">
                <a:solidFill>
                  <a:srgbClr val="FFC000"/>
                </a:solidFill>
              </a:rPr>
              <a:t>VFX</a:t>
            </a:r>
          </a:p>
          <a:p>
            <a:pPr lvl="1"/>
            <a:r>
              <a:rPr lang="en-US" dirty="0" smtClean="0"/>
              <a:t>Need volumetric representation &amp; lighting</a:t>
            </a:r>
          </a:p>
          <a:p>
            <a:pPr lvl="1"/>
            <a:r>
              <a:rPr lang="en-US" dirty="0" smtClean="0"/>
              <a:t>Related to [Hillaire15]</a:t>
            </a:r>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788" t="877" r="4882" b="-877"/>
          <a:stretch/>
        </p:blipFill>
        <p:spPr>
          <a:xfrm>
            <a:off x="7530029" y="1559912"/>
            <a:ext cx="4443692" cy="4048012"/>
          </a:xfrm>
          <a:prstGeom prst="rect">
            <a:avLst/>
          </a:prstGeom>
        </p:spPr>
      </p:pic>
    </p:spTree>
    <p:extLst>
      <p:ext uri="{BB962C8B-B14F-4D97-AF65-F5344CB8AC3E}">
        <p14:creationId xmlns:p14="http://schemas.microsoft.com/office/powerpoint/2010/main" val="2995089725"/>
      </p:ext>
    </p:extLst>
  </p:cSld>
  <p:clrMapOvr>
    <a:masterClrMapping/>
  </p:clrMapOvr>
  <mc:AlternateContent xmlns:mc="http://schemas.openxmlformats.org/markup-compatibility/2006" xmlns:p14="http://schemas.microsoft.com/office/powerpoint/2010/main">
    <mc:Choice Requires="p14">
      <p:transition spd="slow" p14:dur="2000" advTm="26300"/>
    </mc:Choice>
    <mc:Fallback xmlns="">
      <p:transition spd="slow" advTm="2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xEl>
                                              <p:pRg st="10" end="1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Difficult areas</a:t>
            </a:r>
            <a:endParaRPr lang="en-US" dirty="0"/>
          </a:p>
        </p:txBody>
      </p:sp>
      <p:sp>
        <p:nvSpPr>
          <p:cNvPr id="3" name="Content Placeholder 2"/>
          <p:cNvSpPr>
            <a:spLocks noGrp="1"/>
          </p:cNvSpPr>
          <p:nvPr>
            <p:ph idx="1"/>
          </p:nvPr>
        </p:nvSpPr>
        <p:spPr>
          <a:xfrm>
            <a:off x="1027898" y="1636602"/>
            <a:ext cx="6441306" cy="4611798"/>
          </a:xfrm>
        </p:spPr>
        <p:txBody>
          <a:bodyPr>
            <a:normAutofit fontScale="77500" lnSpcReduction="20000"/>
          </a:bodyPr>
          <a:lstStyle/>
          <a:p>
            <a:r>
              <a:rPr lang="en-US" dirty="0" smtClean="0">
                <a:solidFill>
                  <a:srgbClr val="FFC000"/>
                </a:solidFill>
              </a:rPr>
              <a:t>Hair &amp; fur</a:t>
            </a:r>
          </a:p>
          <a:p>
            <a:pPr lvl="1"/>
            <a:r>
              <a:rPr lang="en-US" dirty="0" smtClean="0"/>
              <a:t>OIT, overdraw, LOD, quad </a:t>
            </a:r>
            <a:r>
              <a:rPr lang="en-US" dirty="0" err="1" smtClean="0"/>
              <a:t>overshading</a:t>
            </a:r>
            <a:r>
              <a:rPr lang="en-US" dirty="0" smtClean="0"/>
              <a:t>, deep shadows</a:t>
            </a:r>
            <a:endParaRPr lang="en-US" dirty="0"/>
          </a:p>
          <a:p>
            <a:endParaRPr lang="en-US" dirty="0" smtClean="0"/>
          </a:p>
          <a:p>
            <a:r>
              <a:rPr lang="en-US" dirty="0" smtClean="0">
                <a:solidFill>
                  <a:srgbClr val="FFC000"/>
                </a:solidFill>
              </a:rPr>
              <a:t>Foliage</a:t>
            </a:r>
          </a:p>
          <a:p>
            <a:pPr lvl="1"/>
            <a:r>
              <a:rPr lang="en-US" dirty="0" smtClean="0"/>
              <a:t>OIT, overdraw, LOD, geometry throughput, </a:t>
            </a:r>
          </a:p>
          <a:p>
            <a:pPr lvl="1"/>
            <a:r>
              <a:rPr lang="en-US" dirty="0" smtClean="0"/>
              <a:t>Lighting, translucency, AO</a:t>
            </a:r>
          </a:p>
          <a:p>
            <a:endParaRPr lang="en-US" dirty="0" smtClean="0"/>
          </a:p>
          <a:p>
            <a:r>
              <a:rPr lang="en-US" dirty="0" smtClean="0">
                <a:solidFill>
                  <a:srgbClr val="FFC000"/>
                </a:solidFill>
              </a:rPr>
              <a:t>Fluids</a:t>
            </a:r>
            <a:endParaRPr lang="en-US" dirty="0">
              <a:solidFill>
                <a:srgbClr val="FFC000"/>
              </a:solidFill>
            </a:endParaRPr>
          </a:p>
          <a:p>
            <a:pPr lvl="1"/>
            <a:r>
              <a:rPr lang="en-US" dirty="0" smtClean="0"/>
              <a:t>LOD &amp; scalability, simulation, overall rendering</a:t>
            </a:r>
          </a:p>
          <a:p>
            <a:endParaRPr lang="en-US" dirty="0" smtClean="0"/>
          </a:p>
          <a:p>
            <a:r>
              <a:rPr lang="en-US" dirty="0" smtClean="0">
                <a:solidFill>
                  <a:srgbClr val="FFC000"/>
                </a:solidFill>
              </a:rPr>
              <a:t>VFX</a:t>
            </a:r>
          </a:p>
          <a:p>
            <a:pPr lvl="1"/>
            <a:r>
              <a:rPr lang="en-US" dirty="0" smtClean="0"/>
              <a:t>Need volumetric representation &amp; lighting</a:t>
            </a:r>
          </a:p>
          <a:p>
            <a:pPr lvl="1"/>
            <a:r>
              <a:rPr lang="en-US" dirty="0" smtClean="0"/>
              <a:t>Related to [Hillaire15]</a:t>
            </a:r>
            <a:endParaRPr lang="en-US" dirty="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098" r="17018"/>
          <a:stretch/>
        </p:blipFill>
        <p:spPr>
          <a:xfrm>
            <a:off x="6607341" y="2499785"/>
            <a:ext cx="5324806" cy="3736206"/>
          </a:xfrm>
          <a:prstGeom prst="rect">
            <a:avLst/>
          </a:prstGeom>
        </p:spPr>
      </p:pic>
      <p:sp>
        <p:nvSpPr>
          <p:cNvPr id="7" name="TextBox 6"/>
          <p:cNvSpPr txBox="1"/>
          <p:nvPr/>
        </p:nvSpPr>
        <p:spPr>
          <a:xfrm>
            <a:off x="6607341" y="5895066"/>
            <a:ext cx="1845377" cy="369332"/>
          </a:xfrm>
          <a:prstGeom prst="rect">
            <a:avLst/>
          </a:prstGeom>
          <a:solidFill>
            <a:schemeClr val="bg1"/>
          </a:solidFill>
        </p:spPr>
        <p:txBody>
          <a:bodyPr wrap="none" rtlCol="0">
            <a:spAutoFit/>
          </a:bodyPr>
          <a:lstStyle/>
          <a:p>
            <a:r>
              <a:rPr lang="en-US" dirty="0" smtClean="0"/>
              <a:t>Pompeii movie</a:t>
            </a:r>
            <a:endParaRPr lang="sv-SE" dirty="0"/>
          </a:p>
        </p:txBody>
      </p:sp>
    </p:spTree>
    <p:extLst>
      <p:ext uri="{BB962C8B-B14F-4D97-AF65-F5344CB8AC3E}">
        <p14:creationId xmlns:p14="http://schemas.microsoft.com/office/powerpoint/2010/main" val="1219487382"/>
      </p:ext>
    </p:extLst>
  </p:cSld>
  <p:clrMapOvr>
    <a:masterClrMapping/>
  </p:clrMapOvr>
  <mc:AlternateContent xmlns:mc="http://schemas.openxmlformats.org/markup-compatibility/2006" xmlns:p14="http://schemas.microsoft.com/office/powerpoint/2010/main">
    <mc:Choice Requires="p14">
      <p:transition spd="slow" p14:dur="2000" advTm="21916"/>
    </mc:Choice>
    <mc:Fallback xmlns="">
      <p:transition spd="slow" advTm="21916"/>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Difficult areas (cont.)</a:t>
            </a:r>
            <a:endParaRPr lang="en-US" dirty="0"/>
          </a:p>
        </p:txBody>
      </p:sp>
      <p:sp>
        <p:nvSpPr>
          <p:cNvPr id="3" name="Content Placeholder 2"/>
          <p:cNvSpPr>
            <a:spLocks noGrp="1"/>
          </p:cNvSpPr>
          <p:nvPr>
            <p:ph idx="1"/>
          </p:nvPr>
        </p:nvSpPr>
        <p:spPr>
          <a:xfrm>
            <a:off x="1027898" y="1636602"/>
            <a:ext cx="7027531" cy="4611798"/>
          </a:xfrm>
        </p:spPr>
        <p:txBody>
          <a:bodyPr>
            <a:normAutofit fontScale="92500" lnSpcReduction="20000"/>
          </a:bodyPr>
          <a:lstStyle/>
          <a:p>
            <a:r>
              <a:rPr lang="en-US" dirty="0" smtClean="0">
                <a:solidFill>
                  <a:srgbClr val="FFC000"/>
                </a:solidFill>
              </a:rPr>
              <a:t>Correct shadows</a:t>
            </a:r>
            <a:r>
              <a:rPr lang="en-US" dirty="0" smtClean="0"/>
              <a:t> </a:t>
            </a:r>
            <a:r>
              <a:rPr lang="en-US" dirty="0"/>
              <a:t>on </a:t>
            </a:r>
            <a:r>
              <a:rPr lang="en-US" dirty="0" smtClean="0"/>
              <a:t>everything</a:t>
            </a:r>
            <a:endParaRPr lang="en-US" dirty="0"/>
          </a:p>
          <a:p>
            <a:pPr lvl="1"/>
            <a:r>
              <a:rPr lang="en-US" dirty="0" smtClean="0"/>
              <a:t>Including area lights &amp; shadows!</a:t>
            </a:r>
          </a:p>
          <a:p>
            <a:pPr lvl="1"/>
            <a:r>
              <a:rPr lang="en-US" dirty="0" smtClean="0"/>
              <a:t>Extra important with PBR to prevent leakage</a:t>
            </a:r>
          </a:p>
          <a:p>
            <a:pPr lvl="1"/>
            <a:r>
              <a:rPr lang="en-US" dirty="0" smtClean="0"/>
              <a:t>Geometry throughput, CPU overhead, filtering, LOD</a:t>
            </a:r>
          </a:p>
          <a:p>
            <a:endParaRPr lang="en-US" dirty="0"/>
          </a:p>
          <a:p>
            <a:r>
              <a:rPr lang="en-US" dirty="0" smtClean="0">
                <a:solidFill>
                  <a:srgbClr val="FFC000"/>
                </a:solidFill>
              </a:rPr>
              <a:t>Reflections</a:t>
            </a:r>
          </a:p>
          <a:p>
            <a:pPr lvl="1"/>
            <a:r>
              <a:rPr lang="en-US" dirty="0" smtClean="0"/>
              <a:t>Hodgepodge of techniques today</a:t>
            </a:r>
          </a:p>
          <a:p>
            <a:pPr lvl="1"/>
            <a:r>
              <a:rPr lang="en-US" dirty="0" smtClean="0"/>
              <a:t>Occlusion of specular critical</a:t>
            </a:r>
          </a:p>
          <a:p>
            <a:pPr lvl="1"/>
            <a:r>
              <a:rPr lang="en-US" dirty="0" smtClean="0"/>
              <a:t>See Mirror’s Edge talk [Johansson15]</a:t>
            </a:r>
          </a:p>
          <a:p>
            <a:pPr lvl="1"/>
            <a:endParaRPr lang="en-US" dirty="0"/>
          </a:p>
          <a:p>
            <a:r>
              <a:rPr lang="en-US" dirty="0" smtClean="0">
                <a:solidFill>
                  <a:srgbClr val="FFC000"/>
                </a:solidFill>
              </a:rPr>
              <a:t>Antialiasing</a:t>
            </a:r>
            <a:endParaRPr lang="en-US" dirty="0" smtClean="0"/>
          </a:p>
          <a:p>
            <a:pPr lvl="1"/>
            <a:r>
              <a:rPr lang="en-US" dirty="0"/>
              <a:t>S</a:t>
            </a:r>
            <a:r>
              <a:rPr lang="en-US" dirty="0" smtClean="0"/>
              <a:t>ee [</a:t>
            </a:r>
            <a:r>
              <a:rPr lang="en-US" dirty="0"/>
              <a:t>Salvi15] </a:t>
            </a:r>
            <a:r>
              <a:rPr lang="en-US" dirty="0" smtClean="0"/>
              <a:t>next</a:t>
            </a:r>
            <a:endParaRPr lang="en-US" dirty="0"/>
          </a:p>
          <a:p>
            <a:endParaRPr lang="en-US" dirty="0" smtClean="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369" y="3385458"/>
            <a:ext cx="5951659" cy="3347808"/>
          </a:xfrm>
          <a:prstGeom prst="rect">
            <a:avLst/>
          </a:prstGeom>
        </p:spPr>
      </p:pic>
      <p:sp>
        <p:nvSpPr>
          <p:cNvPr id="5" name="TextBox 4"/>
          <p:cNvSpPr txBox="1"/>
          <p:nvPr/>
        </p:nvSpPr>
        <p:spPr>
          <a:xfrm>
            <a:off x="8388046" y="3385458"/>
            <a:ext cx="3705982" cy="369332"/>
          </a:xfrm>
          <a:prstGeom prst="rect">
            <a:avLst/>
          </a:prstGeom>
          <a:solidFill>
            <a:schemeClr val="bg1"/>
          </a:solidFill>
        </p:spPr>
        <p:txBody>
          <a:bodyPr wrap="square" rtlCol="0">
            <a:spAutoFit/>
          </a:bodyPr>
          <a:lstStyle/>
          <a:p>
            <a:r>
              <a:rPr lang="en-US" dirty="0" smtClean="0"/>
              <a:t>Mirror’s Edge: Catalyst concept</a:t>
            </a:r>
            <a:endParaRPr lang="sv-SE" dirty="0"/>
          </a:p>
        </p:txBody>
      </p:sp>
    </p:spTree>
    <p:extLst>
      <p:ext uri="{BB962C8B-B14F-4D97-AF65-F5344CB8AC3E}">
        <p14:creationId xmlns:p14="http://schemas.microsoft.com/office/powerpoint/2010/main" val="1948502170"/>
      </p:ext>
    </p:extLst>
  </p:cSld>
  <p:clrMapOvr>
    <a:masterClrMapping/>
  </p:clrMapOvr>
  <mc:AlternateContent xmlns:mc="http://schemas.openxmlformats.org/markup-compatibility/2006" xmlns:p14="http://schemas.microsoft.com/office/powerpoint/2010/main">
    <mc:Choice Requires="p14">
      <p:transition spd="slow" p14:dur="2000" advTm="53126"/>
    </mc:Choice>
    <mc:Fallback xmlns="">
      <p:transition spd="slow" advTm="53126"/>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challenges</a:t>
            </a:r>
            <a:endParaRPr lang="en-US" dirty="0"/>
          </a:p>
        </p:txBody>
      </p:sp>
      <p:sp>
        <p:nvSpPr>
          <p:cNvPr id="3" name="Content Placeholder 2"/>
          <p:cNvSpPr>
            <a:spLocks noGrp="1"/>
          </p:cNvSpPr>
          <p:nvPr>
            <p:ph idx="1"/>
          </p:nvPr>
        </p:nvSpPr>
        <p:spPr/>
        <p:txBody>
          <a:bodyPr>
            <a:normAutofit/>
          </a:bodyPr>
          <a:lstStyle/>
          <a:p>
            <a:r>
              <a:rPr lang="en-US" dirty="0" smtClean="0"/>
              <a:t>Getting the last 5-10% quality can be </a:t>
            </a:r>
            <a:r>
              <a:rPr lang="en-US" dirty="0" smtClean="0">
                <a:solidFill>
                  <a:srgbClr val="FFC000"/>
                </a:solidFill>
              </a:rPr>
              <a:t>very expensive</a:t>
            </a:r>
          </a:p>
          <a:p>
            <a:pPr lvl="1"/>
            <a:r>
              <a:rPr lang="en-US" dirty="0" smtClean="0"/>
              <a:t>While covering a relatively small portion of the screen</a:t>
            </a:r>
          </a:p>
          <a:p>
            <a:pPr lvl="1"/>
            <a:r>
              <a:rPr lang="en-US" dirty="0" smtClean="0"/>
              <a:t>Example: </a:t>
            </a:r>
            <a:r>
              <a:rPr lang="en-US" dirty="0" smtClean="0">
                <a:solidFill>
                  <a:srgbClr val="FFC000"/>
                </a:solidFill>
              </a:rPr>
              <a:t>hair &amp; fur</a:t>
            </a:r>
            <a:r>
              <a:rPr lang="en-US" dirty="0" smtClean="0"/>
              <a:t> rendering</a:t>
            </a:r>
          </a:p>
          <a:p>
            <a:pPr lvl="1"/>
            <a:r>
              <a:rPr lang="en-US" dirty="0" smtClean="0"/>
              <a:t>Improving </a:t>
            </a:r>
            <a:r>
              <a:rPr lang="en-US" dirty="0"/>
              <a:t>GPUs in some of these areas </a:t>
            </a:r>
            <a:r>
              <a:rPr lang="en-US" dirty="0">
                <a:solidFill>
                  <a:srgbClr val="FFC000"/>
                </a:solidFill>
              </a:rPr>
              <a:t>may not benefit </a:t>
            </a:r>
            <a:r>
              <a:rPr lang="en-US" dirty="0" smtClean="0"/>
              <a:t>“ordinary” </a:t>
            </a:r>
            <a:r>
              <a:rPr lang="en-US" dirty="0"/>
              <a:t>rendering</a:t>
            </a:r>
          </a:p>
          <a:p>
            <a:pPr marL="0" indent="0">
              <a:buNone/>
            </a:pPr>
            <a:endParaRPr lang="en-US" dirty="0"/>
          </a:p>
          <a:p>
            <a:r>
              <a:rPr lang="en-US" dirty="0" smtClean="0"/>
              <a:t>How to build truly </a:t>
            </a:r>
            <a:r>
              <a:rPr lang="en-US" dirty="0" smtClean="0">
                <a:solidFill>
                  <a:srgbClr val="FFC000"/>
                </a:solidFill>
              </a:rPr>
              <a:t>scalable</a:t>
            </a:r>
            <a:r>
              <a:rPr lang="en-US" dirty="0" smtClean="0"/>
              <a:t> solutions</a:t>
            </a:r>
          </a:p>
          <a:p>
            <a:pPr lvl="1"/>
            <a:r>
              <a:rPr lang="en-US" dirty="0" smtClean="0"/>
              <a:t>Example: Rendering, lighting and shadowing a full </a:t>
            </a:r>
            <a:r>
              <a:rPr lang="en-US" dirty="0" smtClean="0">
                <a:solidFill>
                  <a:srgbClr val="FFC000"/>
                </a:solidFill>
              </a:rPr>
              <a:t>forest</a:t>
            </a:r>
          </a:p>
          <a:p>
            <a:pPr lvl="1"/>
            <a:r>
              <a:rPr lang="en-US" dirty="0" smtClean="0">
                <a:solidFill>
                  <a:srgbClr val="FFC000"/>
                </a:solidFill>
              </a:rPr>
              <a:t>Level-of-detail</a:t>
            </a:r>
            <a:r>
              <a:rPr lang="en-US" dirty="0" smtClean="0"/>
              <a:t> is a key challenge for most techniques to make them practical</a:t>
            </a:r>
          </a:p>
          <a:p>
            <a:pPr lvl="1"/>
            <a:endParaRPr lang="en-US" dirty="0"/>
          </a:p>
        </p:txBody>
      </p:sp>
    </p:spTree>
    <p:extLst>
      <p:ext uri="{BB962C8B-B14F-4D97-AF65-F5344CB8AC3E}">
        <p14:creationId xmlns:p14="http://schemas.microsoft.com/office/powerpoint/2010/main" val="1583535439"/>
      </p:ext>
    </p:extLst>
  </p:cSld>
  <p:clrMapOvr>
    <a:masterClrMapping/>
  </p:clrMapOvr>
  <mc:AlternateContent xmlns:mc="http://schemas.openxmlformats.org/markup-compatibility/2006" xmlns:p14="http://schemas.microsoft.com/office/powerpoint/2010/main">
    <mc:Choice Requires="p14">
      <p:transition spd="slow" p14:dur="2000" advTm="74971"/>
    </mc:Choice>
    <mc:Fallback xmlns="">
      <p:transition spd="slow" advTm="7497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solutions – screen-space</a:t>
            </a:r>
            <a:endParaRPr lang="en-US" dirty="0"/>
          </a:p>
        </p:txBody>
      </p:sp>
      <p:sp>
        <p:nvSpPr>
          <p:cNvPr id="3" name="Content Placeholder 2"/>
          <p:cNvSpPr>
            <a:spLocks noGrp="1"/>
          </p:cNvSpPr>
          <p:nvPr>
            <p:ph idx="1"/>
          </p:nvPr>
        </p:nvSpPr>
        <p:spPr/>
        <p:txBody>
          <a:bodyPr>
            <a:normAutofit/>
          </a:bodyPr>
          <a:lstStyle/>
          <a:p>
            <a:r>
              <a:rPr lang="en-US" dirty="0" smtClean="0">
                <a:solidFill>
                  <a:srgbClr val="FFC000"/>
                </a:solidFill>
              </a:rPr>
              <a:t>Sub-surface scattering</a:t>
            </a:r>
            <a:r>
              <a:rPr lang="en-US" dirty="0" smtClean="0"/>
              <a:t> went from texture- to screen-space</a:t>
            </a:r>
          </a:p>
          <a:p>
            <a:pPr lvl="1"/>
            <a:r>
              <a:rPr lang="en-US" dirty="0" smtClean="0"/>
              <a:t>Orders of magnitude faster</a:t>
            </a:r>
          </a:p>
          <a:p>
            <a:pPr lvl="1"/>
            <a:r>
              <a:rPr lang="en-US" dirty="0" smtClean="0"/>
              <a:t>Implicitly scalable + no per-object tracking</a:t>
            </a:r>
          </a:p>
          <a:p>
            <a:pPr lvl="1"/>
            <a:r>
              <a:rPr lang="en-US" dirty="0" smtClean="0"/>
              <a:t>Not perfect, but made it practical &amp; mainstream</a:t>
            </a:r>
          </a:p>
          <a:p>
            <a:pPr marL="0" indent="0">
              <a:buNone/>
            </a:pPr>
            <a:endParaRPr lang="en-US" dirty="0"/>
          </a:p>
          <a:p>
            <a:r>
              <a:rPr lang="en-US" dirty="0" smtClean="0">
                <a:solidFill>
                  <a:srgbClr val="FFC000"/>
                </a:solidFill>
              </a:rPr>
              <a:t>Volumetric rendering</a:t>
            </a:r>
            <a:r>
              <a:rPr lang="en-US" dirty="0" smtClean="0"/>
              <a:t> to view frustum 3d texture</a:t>
            </a:r>
          </a:p>
          <a:p>
            <a:pPr lvl="1"/>
            <a:r>
              <a:rPr lang="en-US" dirty="0" err="1" smtClean="0"/>
              <a:t>Froxels</a:t>
            </a:r>
            <a:r>
              <a:rPr lang="en-US" dirty="0" smtClean="0"/>
              <a:t>! See </a:t>
            </a:r>
            <a:r>
              <a:rPr lang="en-US" dirty="0"/>
              <a:t>[Wronski14</a:t>
            </a:r>
            <a:r>
              <a:rPr lang="en-US" dirty="0" smtClean="0"/>
              <a:t>] and [Hillaire15]</a:t>
            </a:r>
          </a:p>
        </p:txBody>
      </p:sp>
    </p:spTree>
    <p:extLst>
      <p:ext uri="{BB962C8B-B14F-4D97-AF65-F5344CB8AC3E}">
        <p14:creationId xmlns:p14="http://schemas.microsoft.com/office/powerpoint/2010/main" val="3067168338"/>
      </p:ext>
    </p:extLst>
  </p:cSld>
  <p:clrMapOvr>
    <a:masterClrMapping/>
  </p:clrMapOvr>
  <mc:AlternateContent xmlns:mc="http://schemas.openxmlformats.org/markup-compatibility/2006" xmlns:p14="http://schemas.microsoft.com/office/powerpoint/2010/main">
    <mc:Choice Requires="p14">
      <p:transition spd="slow" p14:dur="2000" advTm="68692"/>
    </mc:Choice>
    <mc:Fallback xmlns="">
      <p:transition spd="slow" advTm="68692"/>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solutions – screen-space</a:t>
            </a:r>
            <a:endParaRPr lang="en-US" dirty="0"/>
          </a:p>
        </p:txBody>
      </p:sp>
      <p:sp>
        <p:nvSpPr>
          <p:cNvPr id="3" name="Content Placeholder 2"/>
          <p:cNvSpPr>
            <a:spLocks noGrp="1"/>
          </p:cNvSpPr>
          <p:nvPr>
            <p:ph idx="1"/>
          </p:nvPr>
        </p:nvSpPr>
        <p:spPr/>
        <p:txBody>
          <a:bodyPr>
            <a:normAutofit/>
          </a:bodyPr>
          <a:lstStyle/>
          <a:p>
            <a:r>
              <a:rPr lang="en-US" dirty="0" smtClean="0"/>
              <a:t>Can one </a:t>
            </a:r>
            <a:r>
              <a:rPr lang="en-US" dirty="0" smtClean="0">
                <a:solidFill>
                  <a:srgbClr val="FFC000"/>
                </a:solidFill>
              </a:rPr>
              <a:t>extend screen-space</a:t>
            </a:r>
            <a:r>
              <a:rPr lang="en-US" dirty="0" smtClean="0"/>
              <a:t> techniques further?</a:t>
            </a:r>
          </a:p>
          <a:p>
            <a:pPr lvl="1"/>
            <a:endParaRPr lang="en-US" dirty="0" smtClean="0"/>
          </a:p>
          <a:p>
            <a:r>
              <a:rPr lang="en-US" dirty="0" smtClean="0"/>
              <a:t>Render multiple </a:t>
            </a:r>
            <a:r>
              <a:rPr lang="en-US" dirty="0" smtClean="0">
                <a:solidFill>
                  <a:srgbClr val="FFC000"/>
                </a:solidFill>
              </a:rPr>
              <a:t>depth layers</a:t>
            </a:r>
            <a:r>
              <a:rPr lang="en-US" dirty="0" smtClean="0"/>
              <a:t> to solve occlusion</a:t>
            </a:r>
          </a:p>
          <a:p>
            <a:pPr lvl="1"/>
            <a:r>
              <a:rPr lang="en-US" dirty="0" smtClean="0"/>
              <a:t>Multi-layer deep </a:t>
            </a:r>
            <a:r>
              <a:rPr lang="en-US" dirty="0" err="1" smtClean="0"/>
              <a:t>gbuffers</a:t>
            </a:r>
            <a:r>
              <a:rPr lang="en-US" dirty="0" smtClean="0"/>
              <a:t> [Mara14]</a:t>
            </a:r>
          </a:p>
          <a:p>
            <a:pPr lvl="1"/>
            <a:endParaRPr lang="en-US" dirty="0" smtClean="0"/>
          </a:p>
          <a:p>
            <a:r>
              <a:rPr lang="en-US" dirty="0" smtClean="0"/>
              <a:t>Render </a:t>
            </a:r>
            <a:r>
              <a:rPr lang="en-US" dirty="0" err="1" smtClean="0"/>
              <a:t>cubemap</a:t>
            </a:r>
            <a:r>
              <a:rPr lang="en-US" dirty="0" smtClean="0"/>
              <a:t> to reach </a:t>
            </a:r>
            <a:r>
              <a:rPr lang="en-US" dirty="0" smtClean="0">
                <a:solidFill>
                  <a:srgbClr val="FFC000"/>
                </a:solidFill>
              </a:rPr>
              <a:t>outside of frustum</a:t>
            </a:r>
          </a:p>
          <a:p>
            <a:pPr lvl="1"/>
            <a:r>
              <a:rPr lang="en-US" dirty="0" smtClean="0"/>
              <a:t>Render lower resolution separate </a:t>
            </a:r>
            <a:r>
              <a:rPr lang="en-US" dirty="0" err="1" smtClean="0"/>
              <a:t>cubemap</a:t>
            </a:r>
            <a:r>
              <a:rPr lang="en-US" dirty="0" smtClean="0"/>
              <a:t>, slow</a:t>
            </a:r>
          </a:p>
          <a:p>
            <a:pPr lvl="1"/>
            <a:r>
              <a:rPr lang="en-US" dirty="0" smtClean="0"/>
              <a:t>Render main view as </a:t>
            </a:r>
            <a:r>
              <a:rPr lang="en-US" dirty="0" err="1" smtClean="0"/>
              <a:t>cubemap</a:t>
            </a:r>
            <a:r>
              <a:rPr lang="en-US" dirty="0" smtClean="0"/>
              <a:t> with variable resolution? </a:t>
            </a:r>
          </a:p>
          <a:p>
            <a:pPr lvl="2"/>
            <a:r>
              <a:rPr lang="en-US" dirty="0" smtClean="0"/>
              <a:t>Single geometry pass</a:t>
            </a:r>
          </a:p>
          <a:p>
            <a:pPr lvl="2"/>
            <a:r>
              <a:rPr lang="en-US" dirty="0" smtClean="0"/>
              <a:t>Also for </a:t>
            </a:r>
            <a:r>
              <a:rPr lang="en-US" dirty="0" err="1" smtClean="0"/>
              <a:t>fovated</a:t>
            </a:r>
            <a:r>
              <a:rPr lang="en-US" dirty="0" smtClean="0"/>
              <a:t> rendering</a:t>
            </a:r>
          </a:p>
          <a:p>
            <a:endParaRPr lang="en-US" dirty="0"/>
          </a:p>
          <a:p>
            <a:endParaRPr lang="en-US" dirty="0"/>
          </a:p>
        </p:txBody>
      </p:sp>
    </p:spTree>
    <p:extLst>
      <p:ext uri="{BB962C8B-B14F-4D97-AF65-F5344CB8AC3E}">
        <p14:creationId xmlns:p14="http://schemas.microsoft.com/office/powerpoint/2010/main" val="3444847365"/>
      </p:ext>
    </p:extLst>
  </p:cSld>
  <p:clrMapOvr>
    <a:masterClrMapping/>
  </p:clrMapOvr>
  <mc:AlternateContent xmlns:mc="http://schemas.openxmlformats.org/markup-compatibility/2006" xmlns:p14="http://schemas.microsoft.com/office/powerpoint/2010/main">
    <mc:Choice Requires="p14">
      <p:transition spd="slow" p14:dur="2000" advTm="98788"/>
    </mc:Choice>
    <mc:Fallback xmlns="">
      <p:transition spd="slow" advTm="98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2010 &amp; 2012 challenges</a:t>
            </a:r>
            <a:endParaRPr lang="sv-SE" dirty="0"/>
          </a:p>
        </p:txBody>
      </p:sp>
      <p:pic>
        <p:nvPicPr>
          <p:cNvPr id="4" name="Picture 3"/>
          <p:cNvPicPr>
            <a:picLocks noChangeAspect="1"/>
          </p:cNvPicPr>
          <p:nvPr/>
        </p:nvPicPr>
        <p:blipFill>
          <a:blip r:embed="rId2"/>
          <a:stretch>
            <a:fillRect/>
          </a:stretch>
        </p:blipFill>
        <p:spPr>
          <a:xfrm>
            <a:off x="1193068" y="1649753"/>
            <a:ext cx="4806764" cy="2773811"/>
          </a:xfrm>
          <a:prstGeom prst="rect">
            <a:avLst/>
          </a:prstGeom>
        </p:spPr>
      </p:pic>
      <p:pic>
        <p:nvPicPr>
          <p:cNvPr id="5" name="Picture 4"/>
          <p:cNvPicPr>
            <a:picLocks noChangeAspect="1"/>
          </p:cNvPicPr>
          <p:nvPr/>
        </p:nvPicPr>
        <p:blipFill>
          <a:blip r:embed="rId3"/>
          <a:stretch>
            <a:fillRect/>
          </a:stretch>
        </p:blipFill>
        <p:spPr>
          <a:xfrm>
            <a:off x="6131588" y="1649753"/>
            <a:ext cx="4986286" cy="2810784"/>
          </a:xfrm>
          <a:prstGeom prst="rect">
            <a:avLst/>
          </a:prstGeom>
        </p:spPr>
      </p:pic>
      <p:pic>
        <p:nvPicPr>
          <p:cNvPr id="7" name="Picture 6"/>
          <p:cNvPicPr>
            <a:picLocks noChangeAspect="1"/>
          </p:cNvPicPr>
          <p:nvPr/>
        </p:nvPicPr>
        <p:blipFill>
          <a:blip r:embed="rId4"/>
          <a:stretch>
            <a:fillRect/>
          </a:stretch>
        </p:blipFill>
        <p:spPr>
          <a:xfrm>
            <a:off x="4240467" y="4569228"/>
            <a:ext cx="3779222" cy="2227166"/>
          </a:xfrm>
          <a:prstGeom prst="rect">
            <a:avLst/>
          </a:prstGeom>
        </p:spPr>
      </p:pic>
      <p:pic>
        <p:nvPicPr>
          <p:cNvPr id="8" name="Picture 7"/>
          <p:cNvPicPr>
            <a:picLocks noChangeAspect="1"/>
          </p:cNvPicPr>
          <p:nvPr/>
        </p:nvPicPr>
        <p:blipFill>
          <a:blip r:embed="rId5"/>
          <a:stretch>
            <a:fillRect/>
          </a:stretch>
        </p:blipFill>
        <p:spPr>
          <a:xfrm>
            <a:off x="8151516" y="4558501"/>
            <a:ext cx="3934240" cy="2207366"/>
          </a:xfrm>
          <a:prstGeom prst="rect">
            <a:avLst/>
          </a:prstGeom>
        </p:spPr>
      </p:pic>
      <p:pic>
        <p:nvPicPr>
          <p:cNvPr id="9" name="Picture 8"/>
          <p:cNvPicPr>
            <a:picLocks noChangeAspect="1"/>
          </p:cNvPicPr>
          <p:nvPr/>
        </p:nvPicPr>
        <p:blipFill>
          <a:blip r:embed="rId6"/>
          <a:stretch>
            <a:fillRect/>
          </a:stretch>
        </p:blipFill>
        <p:spPr>
          <a:xfrm>
            <a:off x="158797" y="4569228"/>
            <a:ext cx="3902766" cy="2196639"/>
          </a:xfrm>
          <a:prstGeom prst="rect">
            <a:avLst/>
          </a:prstGeom>
        </p:spPr>
      </p:pic>
    </p:spTree>
    <p:extLst>
      <p:ext uri="{BB962C8B-B14F-4D97-AF65-F5344CB8AC3E}">
        <p14:creationId xmlns:p14="http://schemas.microsoft.com/office/powerpoint/2010/main" val="3849649000"/>
      </p:ext>
    </p:extLst>
  </p:cSld>
  <p:clrMapOvr>
    <a:masterClrMapping/>
  </p:clrMapOvr>
  <mc:AlternateContent xmlns:mc="http://schemas.openxmlformats.org/markup-compatibility/2006" xmlns:p14="http://schemas.microsoft.com/office/powerpoint/2010/main">
    <mc:Choice Requires="p14">
      <p:transition spd="slow" p14:dur="2000" advTm="13395"/>
    </mc:Choice>
    <mc:Fallback xmlns="">
      <p:transition spd="slow" advTm="13395"/>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solutions – pre-compute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Traditionally a </a:t>
            </a:r>
            <a:r>
              <a:rPr lang="en-US" dirty="0" smtClean="0">
                <a:solidFill>
                  <a:srgbClr val="FFC000"/>
                </a:solidFill>
              </a:rPr>
              <a:t>strong cut off</a:t>
            </a:r>
            <a:r>
              <a:rPr lang="en-US" dirty="0" smtClean="0"/>
              <a:t> between pre-computed &amp; runtime solutions</a:t>
            </a:r>
          </a:p>
          <a:p>
            <a:endParaRPr lang="en-US" dirty="0"/>
          </a:p>
          <a:p>
            <a:r>
              <a:rPr lang="en-US" dirty="0" smtClean="0"/>
              <a:t>Believe this is going away more – techniques and systems have to scale &amp; cover more of the spectrum:</a:t>
            </a:r>
          </a:p>
          <a:p>
            <a:pPr lvl="1"/>
            <a:r>
              <a:rPr lang="en-US" dirty="0" smtClean="0">
                <a:solidFill>
                  <a:srgbClr val="FFC000"/>
                </a:solidFill>
              </a:rPr>
              <a:t>Offline</a:t>
            </a:r>
            <a:r>
              <a:rPr lang="en-US" dirty="0" smtClean="0"/>
              <a:t> pre-compute: Highest-quality</a:t>
            </a:r>
          </a:p>
          <a:p>
            <a:pPr lvl="1"/>
            <a:r>
              <a:rPr lang="en-US" dirty="0" smtClean="0">
                <a:solidFill>
                  <a:srgbClr val="FFC000"/>
                </a:solidFill>
              </a:rPr>
              <a:t>Load-time</a:t>
            </a:r>
            <a:r>
              <a:rPr lang="en-US" dirty="0" smtClean="0"/>
              <a:t> pre-compute: High-quality </a:t>
            </a:r>
          </a:p>
          <a:p>
            <a:pPr lvl="1"/>
            <a:r>
              <a:rPr lang="en-US" dirty="0" smtClean="0">
                <a:solidFill>
                  <a:srgbClr val="FFC000"/>
                </a:solidFill>
              </a:rPr>
              <a:t>Background</a:t>
            </a:r>
            <a:r>
              <a:rPr lang="en-US" dirty="0" smtClean="0"/>
              <a:t> compute: Medium-quality </a:t>
            </a:r>
          </a:p>
          <a:p>
            <a:pPr lvl="1"/>
            <a:r>
              <a:rPr lang="en-US" dirty="0" smtClean="0">
                <a:solidFill>
                  <a:srgbClr val="FFC000"/>
                </a:solidFill>
              </a:rPr>
              <a:t>Runtime</a:t>
            </a:r>
          </a:p>
          <a:p>
            <a:endParaRPr lang="en-US" dirty="0" smtClean="0"/>
          </a:p>
          <a:p>
            <a:r>
              <a:rPr lang="en-US" dirty="0" smtClean="0"/>
              <a:t>Want </a:t>
            </a:r>
            <a:r>
              <a:rPr lang="en-US" dirty="0" smtClean="0">
                <a:solidFill>
                  <a:srgbClr val="FFC000"/>
                </a:solidFill>
              </a:rPr>
              <a:t>flexible tradeoffs</a:t>
            </a:r>
            <a:r>
              <a:rPr lang="en-US" dirty="0" smtClean="0"/>
              <a:t> depending on contexts</a:t>
            </a:r>
          </a:p>
          <a:p>
            <a:pPr lvl="1"/>
            <a:r>
              <a:rPr lang="en-US" dirty="0" smtClean="0"/>
              <a:t>Artist live editing lighting</a:t>
            </a:r>
          </a:p>
          <a:p>
            <a:pPr lvl="1"/>
            <a:r>
              <a:rPr lang="en-US" dirty="0" smtClean="0"/>
              <a:t>Gamer customizing in-game content</a:t>
            </a:r>
          </a:p>
          <a:p>
            <a:pPr lvl="1"/>
            <a:r>
              <a:rPr lang="en-US" dirty="0" smtClean="0"/>
              <a:t>Background gameplay changes to the game environment</a:t>
            </a:r>
            <a:endParaRPr lang="en-US" dirty="0"/>
          </a:p>
        </p:txBody>
      </p:sp>
    </p:spTree>
    <p:extLst>
      <p:ext uri="{BB962C8B-B14F-4D97-AF65-F5344CB8AC3E}">
        <p14:creationId xmlns:p14="http://schemas.microsoft.com/office/powerpoint/2010/main" val="1716038663"/>
      </p:ext>
    </p:extLst>
  </p:cSld>
  <p:clrMapOvr>
    <a:masterClrMapping/>
  </p:clrMapOvr>
  <mc:AlternateContent xmlns:mc="http://schemas.openxmlformats.org/markup-compatibility/2006" xmlns:p14="http://schemas.microsoft.com/office/powerpoint/2010/main">
    <mc:Choice Requires="p14">
      <p:transition spd="slow" p14:dur="2000" advTm="136766"/>
    </mc:Choice>
    <mc:Fallback xmlns="">
      <p:transition spd="slow" advTm="136766"/>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Scalable solutions – hierarchical geometry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Want to avoid wasteful </a:t>
            </a:r>
            <a:r>
              <a:rPr lang="en-US" dirty="0">
                <a:solidFill>
                  <a:srgbClr val="FFC000"/>
                </a:solidFill>
              </a:rPr>
              <a:t>brute force</a:t>
            </a:r>
            <a:r>
              <a:rPr lang="en-US" dirty="0"/>
              <a:t> </a:t>
            </a:r>
            <a:r>
              <a:rPr lang="en-US" dirty="0" smtClean="0"/>
              <a:t>geometry rendering</a:t>
            </a:r>
          </a:p>
          <a:p>
            <a:endParaRPr lang="en-US" dirty="0" smtClean="0"/>
          </a:p>
          <a:p>
            <a:r>
              <a:rPr lang="en-US" dirty="0" smtClean="0">
                <a:solidFill>
                  <a:srgbClr val="FFC000"/>
                </a:solidFill>
              </a:rPr>
              <a:t>Do your own culling</a:t>
            </a:r>
            <a:r>
              <a:rPr lang="en-US" dirty="0" smtClean="0"/>
              <a:t>, occlusion &amp; LOD directly on the GPU</a:t>
            </a:r>
          </a:p>
          <a:p>
            <a:pPr lvl="1"/>
            <a:r>
              <a:rPr lang="en-US" dirty="0" smtClean="0"/>
              <a:t>Finer granularity than CPU code</a:t>
            </a:r>
          </a:p>
          <a:p>
            <a:pPr lvl="1"/>
            <a:r>
              <a:rPr lang="en-US" dirty="0" smtClean="0"/>
              <a:t>Engine can have more context and own spatial data structures</a:t>
            </a:r>
            <a:endParaRPr lang="en-US" dirty="0"/>
          </a:p>
          <a:p>
            <a:pPr lvl="1"/>
            <a:r>
              <a:rPr lang="en-US" dirty="0" smtClean="0"/>
              <a:t>Combined with GPU information (for example </a:t>
            </a:r>
            <a:r>
              <a:rPr lang="en-US" dirty="0" err="1" smtClean="0"/>
              <a:t>HiZ</a:t>
            </a:r>
            <a:r>
              <a:rPr lang="en-US" dirty="0" smtClean="0"/>
              <a:t>)</a:t>
            </a:r>
          </a:p>
          <a:p>
            <a:pPr lvl="1"/>
            <a:r>
              <a:rPr lang="en-US" dirty="0" smtClean="0"/>
              <a:t>Opportunities to extend the GPU pipeline?</a:t>
            </a:r>
          </a:p>
          <a:p>
            <a:pPr lvl="1"/>
            <a:endParaRPr lang="en-US" dirty="0"/>
          </a:p>
          <a:p>
            <a:r>
              <a:rPr lang="en-US" dirty="0" smtClean="0">
                <a:solidFill>
                  <a:srgbClr val="FFC000"/>
                </a:solidFill>
              </a:rPr>
              <a:t>Compute as frontend</a:t>
            </a:r>
            <a:r>
              <a:rPr lang="en-US" dirty="0" smtClean="0"/>
              <a:t> for graphics pipeline to accelerate</a:t>
            </a:r>
          </a:p>
          <a:p>
            <a:pPr lvl="1"/>
            <a:r>
              <a:rPr lang="en-US" dirty="0" smtClean="0"/>
              <a:t>Avoid writing geometry out to memory</a:t>
            </a:r>
          </a:p>
          <a:p>
            <a:pPr lvl="1"/>
            <a:r>
              <a:rPr lang="en-US" dirty="0" smtClean="0"/>
              <a:t>Good fit with procedural geometry systems as well</a:t>
            </a:r>
          </a:p>
          <a:p>
            <a:endParaRPr lang="en-US" dirty="0"/>
          </a:p>
        </p:txBody>
      </p:sp>
    </p:spTree>
    <p:custDataLst>
      <p:tags r:id="rId1"/>
    </p:custDataLst>
    <p:extLst>
      <p:ext uri="{BB962C8B-B14F-4D97-AF65-F5344CB8AC3E}">
        <p14:creationId xmlns:p14="http://schemas.microsoft.com/office/powerpoint/2010/main" val="632516818"/>
      </p:ext>
    </p:extLst>
  </p:cSld>
  <p:clrMapOvr>
    <a:masterClrMapping/>
  </p:clrMapOvr>
  <mc:AlternateContent xmlns:mc="http://schemas.openxmlformats.org/markup-compatibility/2006" xmlns:p14="http://schemas.microsoft.com/office/powerpoint/2010/main">
    <mc:Choice Requires="p14">
      <p:transition spd="slow" p14:dur="2000" advTm="125348"/>
    </mc:Choice>
    <mc:Fallback xmlns="">
      <p:transition spd="slow" advTm="125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sv-SE" dirty="0"/>
          </a:p>
        </p:txBody>
      </p:sp>
      <p:sp>
        <p:nvSpPr>
          <p:cNvPr id="3" name="Content Placeholder 2"/>
          <p:cNvSpPr>
            <a:spLocks noGrp="1"/>
          </p:cNvSpPr>
          <p:nvPr>
            <p:ph idx="1"/>
          </p:nvPr>
        </p:nvSpPr>
        <p:spPr>
          <a:xfrm>
            <a:off x="1027897" y="1636602"/>
            <a:ext cx="10291411" cy="4611798"/>
          </a:xfrm>
        </p:spPr>
        <p:txBody>
          <a:bodyPr>
            <a:normAutofit/>
          </a:bodyPr>
          <a:lstStyle/>
          <a:p>
            <a:r>
              <a:rPr lang="en-US" dirty="0" smtClean="0"/>
              <a:t>We’ve gotten very far in the last few years!</a:t>
            </a:r>
          </a:p>
          <a:p>
            <a:pPr lvl="1"/>
            <a:r>
              <a:rPr lang="en-US" dirty="0" smtClean="0"/>
              <a:t>Big </a:t>
            </a:r>
            <a:r>
              <a:rPr lang="en-US" dirty="0" smtClean="0">
                <a:solidFill>
                  <a:srgbClr val="FFC000"/>
                </a:solidFill>
              </a:rPr>
              <a:t>transitions</a:t>
            </a:r>
            <a:r>
              <a:rPr lang="en-US" dirty="0" smtClean="0"/>
              <a:t>: PBR, Gen4, Compute, explicit APIs</a:t>
            </a:r>
          </a:p>
          <a:p>
            <a:endParaRPr lang="en-US" dirty="0" smtClean="0"/>
          </a:p>
          <a:p>
            <a:r>
              <a:rPr lang="en-US" dirty="0" smtClean="0"/>
              <a:t>We are at the cusp of a </a:t>
            </a:r>
            <a:r>
              <a:rPr lang="en-US" dirty="0" smtClean="0">
                <a:solidFill>
                  <a:srgbClr val="FFC000"/>
                </a:solidFill>
              </a:rPr>
              <a:t>beautiful</a:t>
            </a:r>
            <a:r>
              <a:rPr lang="en-US" dirty="0" smtClean="0"/>
              <a:t> future!</a:t>
            </a:r>
          </a:p>
          <a:p>
            <a:pPr lvl="1"/>
            <a:endParaRPr lang="en-US" dirty="0" smtClean="0"/>
          </a:p>
          <a:p>
            <a:r>
              <a:rPr lang="en-US" dirty="0" smtClean="0"/>
              <a:t>Build your own </a:t>
            </a:r>
            <a:r>
              <a:rPr lang="en-US" dirty="0" smtClean="0">
                <a:solidFill>
                  <a:srgbClr val="FFC000"/>
                </a:solidFill>
              </a:rPr>
              <a:t>rendering pipelines</a:t>
            </a:r>
            <a:r>
              <a:rPr lang="en-US" dirty="0" smtClean="0"/>
              <a:t> &amp; </a:t>
            </a:r>
            <a:r>
              <a:rPr lang="en-US" dirty="0" smtClean="0">
                <a:solidFill>
                  <a:srgbClr val="FFC000"/>
                </a:solidFill>
              </a:rPr>
              <a:t>data structures</a:t>
            </a:r>
            <a:endParaRPr lang="sv-SE" dirty="0">
              <a:solidFill>
                <a:srgbClr val="92D050"/>
              </a:solidFill>
            </a:endParaRPr>
          </a:p>
          <a:p>
            <a:pPr lvl="1"/>
            <a:r>
              <a:rPr lang="en-US" dirty="0" smtClean="0"/>
              <a:t>But which ones? All of them! </a:t>
            </a:r>
            <a:r>
              <a:rPr lang="en-US" dirty="0">
                <a:solidFill>
                  <a:srgbClr val="92D050"/>
                </a:solidFill>
                <a:sym typeface="Wingdings" panose="05000000000000000000" pitchFamily="2" charset="2"/>
              </a:rPr>
              <a:t></a:t>
            </a:r>
            <a:endParaRPr lang="en-US" dirty="0" smtClean="0"/>
          </a:p>
          <a:p>
            <a:pPr lvl="1"/>
            <a:endParaRPr lang="en-US" dirty="0" smtClean="0"/>
          </a:p>
          <a:p>
            <a:r>
              <a:rPr lang="en-US" dirty="0" smtClean="0"/>
              <a:t>Need reduce </a:t>
            </a:r>
            <a:r>
              <a:rPr lang="en-US" dirty="0" smtClean="0">
                <a:solidFill>
                  <a:srgbClr val="FFC000"/>
                </a:solidFill>
              </a:rPr>
              <a:t>coupling</a:t>
            </a:r>
            <a:r>
              <a:rPr lang="en-US" dirty="0" smtClean="0"/>
              <a:t> &amp; further evolve GPU </a:t>
            </a:r>
            <a:r>
              <a:rPr lang="en-US" dirty="0" smtClean="0">
                <a:solidFill>
                  <a:srgbClr val="FFC000"/>
                </a:solidFill>
              </a:rPr>
              <a:t>execution models</a:t>
            </a:r>
            <a:endParaRPr lang="sv-SE" dirty="0" smtClean="0">
              <a:solidFill>
                <a:srgbClr val="FFC000"/>
              </a:solidFill>
            </a:endParaRPr>
          </a:p>
        </p:txBody>
      </p:sp>
    </p:spTree>
    <p:custDataLst>
      <p:tags r:id="rId1"/>
    </p:custDataLst>
    <p:extLst>
      <p:ext uri="{BB962C8B-B14F-4D97-AF65-F5344CB8AC3E}">
        <p14:creationId xmlns:p14="http://schemas.microsoft.com/office/powerpoint/2010/main" val="848922472"/>
      </p:ext>
    </p:extLst>
  </p:cSld>
  <p:clrMapOvr>
    <a:masterClrMapping/>
  </p:clrMapOvr>
  <mc:AlternateContent xmlns:mc="http://schemas.openxmlformats.org/markup-compatibility/2006" xmlns:p14="http://schemas.microsoft.com/office/powerpoint/2010/main">
    <mc:Choice Requires="p14">
      <p:transition spd="slow" p14:dur="2000" advTm="52593"/>
    </mc:Choice>
    <mc:Fallback xmlns="">
      <p:transition spd="slow" advTm="52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Thanks to everyone who provided feedback!</a:t>
            </a:r>
            <a:endParaRPr lang="en-US" dirty="0"/>
          </a:p>
        </p:txBody>
      </p:sp>
      <p:sp>
        <p:nvSpPr>
          <p:cNvPr id="3" name="Content Placeholder 2"/>
          <p:cNvSpPr>
            <a:spLocks noGrp="1"/>
          </p:cNvSpPr>
          <p:nvPr>
            <p:ph sz="half" idx="1"/>
          </p:nvPr>
        </p:nvSpPr>
        <p:spPr/>
        <p:txBody>
          <a:bodyPr>
            <a:normAutofit fontScale="47500" lnSpcReduction="20000"/>
          </a:bodyPr>
          <a:lstStyle/>
          <a:p>
            <a:r>
              <a:rPr lang="en-US" dirty="0" smtClean="0"/>
              <a:t>Sébastien Hillaire (@</a:t>
            </a:r>
            <a:r>
              <a:rPr lang="en-US" dirty="0" err="1" smtClean="0"/>
              <a:t>sebhillaire</a:t>
            </a:r>
            <a:r>
              <a:rPr lang="en-US" dirty="0" smtClean="0"/>
              <a:t>)</a:t>
            </a:r>
          </a:p>
          <a:p>
            <a:r>
              <a:rPr lang="en-US" dirty="0" smtClean="0"/>
              <a:t>Christina Coffin (@</a:t>
            </a:r>
            <a:r>
              <a:rPr lang="en-US" dirty="0" err="1" smtClean="0"/>
              <a:t>christinacoffin</a:t>
            </a:r>
            <a:r>
              <a:rPr lang="en-US" dirty="0" smtClean="0"/>
              <a:t>)</a:t>
            </a:r>
          </a:p>
          <a:p>
            <a:r>
              <a:rPr lang="en-US" dirty="0" smtClean="0"/>
              <a:t>John White (@</a:t>
            </a:r>
            <a:r>
              <a:rPr lang="en-US" dirty="0" err="1" smtClean="0"/>
              <a:t>zedcull</a:t>
            </a:r>
            <a:r>
              <a:rPr lang="en-US" dirty="0" smtClean="0"/>
              <a:t>)</a:t>
            </a:r>
          </a:p>
          <a:p>
            <a:r>
              <a:rPr lang="en-US" dirty="0" smtClean="0"/>
              <a:t>Aaron </a:t>
            </a:r>
            <a:r>
              <a:rPr lang="en-US" dirty="0" err="1" smtClean="0"/>
              <a:t>Lefohn</a:t>
            </a:r>
            <a:r>
              <a:rPr lang="en-US" dirty="0" smtClean="0"/>
              <a:t> (@</a:t>
            </a:r>
            <a:r>
              <a:rPr lang="en-US" dirty="0" err="1" smtClean="0"/>
              <a:t>aaronlefohn</a:t>
            </a:r>
            <a:r>
              <a:rPr lang="en-US" dirty="0" smtClean="0"/>
              <a:t>)</a:t>
            </a:r>
          </a:p>
          <a:p>
            <a:r>
              <a:rPr lang="en-US" dirty="0"/>
              <a:t>Colin </a:t>
            </a:r>
            <a:r>
              <a:rPr lang="en-US" dirty="0" err="1" smtClean="0"/>
              <a:t>Barré-Brisebois</a:t>
            </a:r>
            <a:r>
              <a:rPr lang="en-US" dirty="0" smtClean="0"/>
              <a:t> (@</a:t>
            </a:r>
            <a:r>
              <a:rPr lang="en-US" dirty="0" err="1" smtClean="0"/>
              <a:t>zigguratvertigo</a:t>
            </a:r>
            <a:r>
              <a:rPr lang="en-US" dirty="0" smtClean="0"/>
              <a:t>)</a:t>
            </a:r>
          </a:p>
          <a:p>
            <a:r>
              <a:rPr lang="en-US" dirty="0" err="1" smtClean="0"/>
              <a:t>Sébastién</a:t>
            </a:r>
            <a:r>
              <a:rPr lang="en-US" dirty="0" smtClean="0"/>
              <a:t> Lagarde (@</a:t>
            </a:r>
            <a:r>
              <a:rPr lang="en-US" dirty="0" err="1" smtClean="0"/>
              <a:t>seblagarde</a:t>
            </a:r>
            <a:r>
              <a:rPr lang="en-US" dirty="0" smtClean="0"/>
              <a:t>)</a:t>
            </a:r>
          </a:p>
          <a:p>
            <a:r>
              <a:rPr lang="en-US" dirty="0" smtClean="0"/>
              <a:t>Tomasz </a:t>
            </a:r>
            <a:r>
              <a:rPr lang="en-US" dirty="0" err="1" smtClean="0"/>
              <a:t>Stachowiak</a:t>
            </a:r>
            <a:r>
              <a:rPr lang="en-US" dirty="0"/>
              <a:t> (@</a:t>
            </a:r>
            <a:r>
              <a:rPr lang="en-US" dirty="0" smtClean="0"/>
              <a:t>h3r2tic)</a:t>
            </a:r>
          </a:p>
          <a:p>
            <a:r>
              <a:rPr lang="en-US" dirty="0" smtClean="0"/>
              <a:t>Andrew </a:t>
            </a:r>
            <a:r>
              <a:rPr lang="en-US" dirty="0" err="1" smtClean="0"/>
              <a:t>Lauritzen</a:t>
            </a:r>
            <a:r>
              <a:rPr lang="en-US" dirty="0" smtClean="0"/>
              <a:t> (@</a:t>
            </a:r>
            <a:r>
              <a:rPr lang="en-US" dirty="0" err="1" smtClean="0"/>
              <a:t>andrewlauritzen</a:t>
            </a:r>
            <a:r>
              <a:rPr lang="en-US" dirty="0" smtClean="0"/>
              <a:t>)</a:t>
            </a:r>
          </a:p>
          <a:p>
            <a:r>
              <a:rPr lang="en-US" dirty="0" smtClean="0"/>
              <a:t>Jasper Bekkers (@</a:t>
            </a:r>
            <a:r>
              <a:rPr lang="en-US" dirty="0" err="1" smtClean="0"/>
              <a:t>jasperbekkers</a:t>
            </a:r>
            <a:r>
              <a:rPr lang="en-US" dirty="0" smtClean="0"/>
              <a:t>)</a:t>
            </a:r>
          </a:p>
          <a:p>
            <a:r>
              <a:rPr lang="en-US" dirty="0" err="1" smtClean="0"/>
              <a:t>Yuiry</a:t>
            </a:r>
            <a:r>
              <a:rPr lang="en-US" dirty="0" smtClean="0"/>
              <a:t> O’Donnell (@</a:t>
            </a:r>
            <a:r>
              <a:rPr lang="en-US" dirty="0" err="1" smtClean="0"/>
              <a:t>yuriyodonnell</a:t>
            </a:r>
            <a:r>
              <a:rPr lang="en-US" dirty="0" smtClean="0"/>
              <a:t>)</a:t>
            </a:r>
          </a:p>
          <a:p>
            <a:r>
              <a:rPr lang="en-US" dirty="0" smtClean="0"/>
              <a:t>Kenneth </a:t>
            </a:r>
            <a:r>
              <a:rPr lang="en-US" dirty="0" smtClean="0"/>
              <a:t>Brown</a:t>
            </a:r>
          </a:p>
          <a:p>
            <a:r>
              <a:rPr lang="en-US" dirty="0"/>
              <a:t>Natasha </a:t>
            </a:r>
            <a:r>
              <a:rPr lang="en-US" dirty="0" err="1"/>
              <a:t>Tatarchuk</a:t>
            </a:r>
            <a:r>
              <a:rPr lang="en-US" dirty="0"/>
              <a:t> (@mirror2mask</a:t>
            </a:r>
            <a:r>
              <a:rPr lang="en-US" dirty="0" smtClean="0"/>
              <a:t>)</a:t>
            </a:r>
          </a:p>
          <a:p>
            <a:r>
              <a:rPr lang="en-US" dirty="0"/>
              <a:t>Angelo </a:t>
            </a:r>
            <a:r>
              <a:rPr lang="en-US" dirty="0" err="1"/>
              <a:t>Pesce</a:t>
            </a:r>
            <a:r>
              <a:rPr lang="en-US" dirty="0"/>
              <a:t> (@</a:t>
            </a:r>
            <a:r>
              <a:rPr lang="en-US" dirty="0" err="1"/>
              <a:t>kenpex</a:t>
            </a:r>
            <a:r>
              <a:rPr lang="en-US" dirty="0" smtClean="0"/>
              <a:t>)</a:t>
            </a:r>
          </a:p>
          <a:p>
            <a:r>
              <a:rPr lang="en-US" dirty="0" smtClean="0"/>
              <a:t>David </a:t>
            </a:r>
            <a:r>
              <a:rPr lang="en-US" dirty="0" err="1" smtClean="0"/>
              <a:t>Reinig</a:t>
            </a:r>
            <a:r>
              <a:rPr lang="en-US" dirty="0" smtClean="0"/>
              <a:t> (@d13_dreinig)</a:t>
            </a:r>
          </a:p>
          <a:p>
            <a:r>
              <a:rPr lang="en-US" dirty="0" err="1" smtClean="0"/>
              <a:t>Promit</a:t>
            </a:r>
            <a:r>
              <a:rPr lang="en-US" dirty="0" smtClean="0"/>
              <a:t> Roy (@</a:t>
            </a:r>
            <a:r>
              <a:rPr lang="en-US" dirty="0" err="1" smtClean="0"/>
              <a:t>promit_roy</a:t>
            </a:r>
            <a:r>
              <a:rPr lang="en-US" dirty="0" smtClean="0"/>
              <a:t>)</a:t>
            </a:r>
          </a:p>
          <a:p>
            <a:r>
              <a:rPr lang="en-US" dirty="0" smtClean="0"/>
              <a:t>Rich </a:t>
            </a:r>
            <a:r>
              <a:rPr lang="en-US" dirty="0"/>
              <a:t>Forster (@</a:t>
            </a:r>
            <a:r>
              <a:rPr lang="en-US" dirty="0" err="1" smtClean="0"/>
              <a:t>dickyjimforster</a:t>
            </a:r>
            <a:r>
              <a:rPr lang="en-US" dirty="0" smtClean="0"/>
              <a:t>)</a:t>
            </a:r>
          </a:p>
          <a:p>
            <a:r>
              <a:rPr lang="en-US" dirty="0" smtClean="0"/>
              <a:t>Niklas Nummelin (@</a:t>
            </a:r>
            <a:r>
              <a:rPr lang="en-US" dirty="0" err="1" smtClean="0"/>
              <a:t>niklasnummelin</a:t>
            </a:r>
            <a:r>
              <a:rPr lang="en-US" dirty="0" smtClean="0"/>
              <a:t>)</a:t>
            </a:r>
          </a:p>
          <a:p>
            <a:endParaRPr lang="en-US" dirty="0" smtClean="0"/>
          </a:p>
          <a:p>
            <a:endParaRPr lang="en-US" dirty="0"/>
          </a:p>
          <a:p>
            <a:endParaRPr lang="en-US" dirty="0"/>
          </a:p>
          <a:p>
            <a:endParaRPr lang="en-US" dirty="0"/>
          </a:p>
        </p:txBody>
      </p:sp>
      <p:sp>
        <p:nvSpPr>
          <p:cNvPr id="7" name="Content Placeholder 6"/>
          <p:cNvSpPr>
            <a:spLocks noGrp="1"/>
          </p:cNvSpPr>
          <p:nvPr>
            <p:ph sz="half" idx="2"/>
          </p:nvPr>
        </p:nvSpPr>
        <p:spPr/>
        <p:txBody>
          <a:bodyPr>
            <a:normAutofit fontScale="47500" lnSpcReduction="20000"/>
          </a:bodyPr>
          <a:lstStyle/>
          <a:p>
            <a:r>
              <a:rPr lang="en-US" dirty="0" smtClean="0"/>
              <a:t>Tobias </a:t>
            </a:r>
            <a:r>
              <a:rPr lang="en-US" dirty="0" err="1" smtClean="0"/>
              <a:t>Berghoff</a:t>
            </a:r>
            <a:r>
              <a:rPr lang="en-US" dirty="0" smtClean="0"/>
              <a:t> (@</a:t>
            </a:r>
            <a:r>
              <a:rPr lang="en-US" dirty="0" err="1" smtClean="0"/>
              <a:t>tobiasberghoff</a:t>
            </a:r>
            <a:r>
              <a:rPr lang="en-US" dirty="0" smtClean="0"/>
              <a:t>)</a:t>
            </a:r>
          </a:p>
          <a:p>
            <a:r>
              <a:rPr lang="en-US" dirty="0"/>
              <a:t>Morgan McGuire (@</a:t>
            </a:r>
            <a:r>
              <a:rPr lang="en-US" dirty="0" err="1"/>
              <a:t>casualeffects</a:t>
            </a:r>
            <a:r>
              <a:rPr lang="en-US" dirty="0"/>
              <a:t>)</a:t>
            </a:r>
          </a:p>
          <a:p>
            <a:r>
              <a:rPr lang="en-US" dirty="0" smtClean="0"/>
              <a:t>Tom </a:t>
            </a:r>
            <a:r>
              <a:rPr lang="en-US" dirty="0" smtClean="0"/>
              <a:t>Forsyth (@</a:t>
            </a:r>
            <a:r>
              <a:rPr lang="en-US" dirty="0" err="1" smtClean="0"/>
              <a:t>tom_forsyth</a:t>
            </a:r>
            <a:r>
              <a:rPr lang="en-US" dirty="0" smtClean="0"/>
              <a:t>)</a:t>
            </a:r>
          </a:p>
          <a:p>
            <a:r>
              <a:rPr lang="en-US" dirty="0" smtClean="0"/>
              <a:t>Eric </a:t>
            </a:r>
            <a:r>
              <a:rPr lang="en-US" dirty="0" err="1" smtClean="0"/>
              <a:t>Smolikowski</a:t>
            </a:r>
            <a:r>
              <a:rPr lang="en-US" dirty="0" smtClean="0"/>
              <a:t> (@</a:t>
            </a:r>
            <a:r>
              <a:rPr lang="en-US" dirty="0" err="1" smtClean="0"/>
              <a:t>esmolikowski</a:t>
            </a:r>
            <a:r>
              <a:rPr lang="en-US" dirty="0" smtClean="0"/>
              <a:t>)</a:t>
            </a:r>
          </a:p>
          <a:p>
            <a:r>
              <a:rPr lang="en-US" dirty="0" smtClean="0"/>
              <a:t>Nathan Reed (@</a:t>
            </a:r>
            <a:r>
              <a:rPr lang="en-US" dirty="0" err="1" smtClean="0"/>
              <a:t>reedbeta</a:t>
            </a:r>
            <a:r>
              <a:rPr lang="en-US" dirty="0" smtClean="0"/>
              <a:t>)</a:t>
            </a:r>
          </a:p>
          <a:p>
            <a:r>
              <a:rPr lang="en-US" dirty="0" smtClean="0"/>
              <a:t>Christer Ericson (@</a:t>
            </a:r>
            <a:r>
              <a:rPr lang="en-US" dirty="0" err="1" smtClean="0"/>
              <a:t>christerericson</a:t>
            </a:r>
            <a:r>
              <a:rPr lang="en-US" dirty="0" smtClean="0"/>
              <a:t>)</a:t>
            </a:r>
          </a:p>
          <a:p>
            <a:r>
              <a:rPr lang="en-US" dirty="0" smtClean="0"/>
              <a:t>Daniel Collin (@</a:t>
            </a:r>
            <a:r>
              <a:rPr lang="en-US" dirty="0" err="1" smtClean="0"/>
              <a:t>daniel_collin</a:t>
            </a:r>
            <a:r>
              <a:rPr lang="en-US" dirty="0" smtClean="0"/>
              <a:t>)</a:t>
            </a:r>
          </a:p>
          <a:p>
            <a:r>
              <a:rPr lang="en-US" dirty="0"/>
              <a:t>Matias </a:t>
            </a:r>
            <a:r>
              <a:rPr lang="en-US" dirty="0" smtClean="0"/>
              <a:t>Goldberg </a:t>
            </a:r>
            <a:r>
              <a:rPr lang="en-US" dirty="0"/>
              <a:t>(@</a:t>
            </a:r>
            <a:r>
              <a:rPr lang="en-US" dirty="0" err="1"/>
              <a:t>matiasgoldberg</a:t>
            </a:r>
            <a:r>
              <a:rPr lang="en-US" dirty="0"/>
              <a:t>)</a:t>
            </a:r>
          </a:p>
          <a:p>
            <a:r>
              <a:rPr lang="en-US" dirty="0" smtClean="0"/>
              <a:t>Arne </a:t>
            </a:r>
            <a:r>
              <a:rPr lang="en-US" dirty="0"/>
              <a:t>Schober </a:t>
            </a:r>
            <a:r>
              <a:rPr lang="en-US" dirty="0" smtClean="0"/>
              <a:t>(@</a:t>
            </a:r>
            <a:r>
              <a:rPr lang="en-US" dirty="0" err="1" smtClean="0"/>
              <a:t>khipu_kamayuq</a:t>
            </a:r>
            <a:r>
              <a:rPr lang="en-US" dirty="0" smtClean="0"/>
              <a:t>) </a:t>
            </a:r>
          </a:p>
          <a:p>
            <a:r>
              <a:rPr lang="en-US" dirty="0" smtClean="0"/>
              <a:t>Dan Olson (@</a:t>
            </a:r>
            <a:r>
              <a:rPr lang="en-US" dirty="0" err="1" smtClean="0"/>
              <a:t>olson_dan</a:t>
            </a:r>
            <a:r>
              <a:rPr lang="en-US" dirty="0" smtClean="0"/>
              <a:t>)</a:t>
            </a:r>
            <a:endParaRPr lang="en-US" dirty="0"/>
          </a:p>
          <a:p>
            <a:r>
              <a:rPr lang="en-US" dirty="0" smtClean="0"/>
              <a:t>Joshua </a:t>
            </a:r>
            <a:r>
              <a:rPr lang="en-US" dirty="0" err="1" smtClean="0"/>
              <a:t>Barczak</a:t>
            </a:r>
            <a:r>
              <a:rPr lang="en-US" dirty="0" smtClean="0"/>
              <a:t> (@</a:t>
            </a:r>
            <a:r>
              <a:rPr lang="en-US" dirty="0" err="1" smtClean="0"/>
              <a:t>joshuabarczak</a:t>
            </a:r>
            <a:r>
              <a:rPr lang="en-US" dirty="0" smtClean="0"/>
              <a:t>)</a:t>
            </a:r>
          </a:p>
          <a:p>
            <a:r>
              <a:rPr lang="en-US" dirty="0" smtClean="0"/>
              <a:t>Bart </a:t>
            </a:r>
            <a:r>
              <a:rPr lang="en-US" dirty="0" err="1" smtClean="0"/>
              <a:t>Wronski</a:t>
            </a:r>
            <a:r>
              <a:rPr lang="en-US" dirty="0" smtClean="0"/>
              <a:t> (@</a:t>
            </a:r>
            <a:r>
              <a:rPr lang="en-US" dirty="0" err="1" smtClean="0"/>
              <a:t>bartwronsk</a:t>
            </a:r>
            <a:r>
              <a:rPr lang="en-US" dirty="0" smtClean="0"/>
              <a:t>)</a:t>
            </a:r>
          </a:p>
          <a:p>
            <a:r>
              <a:rPr lang="en-US" dirty="0"/>
              <a:t>Krzysztof </a:t>
            </a:r>
            <a:r>
              <a:rPr lang="en-US" dirty="0" err="1" smtClean="0"/>
              <a:t>Narkowicz</a:t>
            </a:r>
            <a:r>
              <a:rPr lang="en-US" dirty="0" smtClean="0"/>
              <a:t> (@</a:t>
            </a:r>
            <a:r>
              <a:rPr lang="en-US" dirty="0" err="1" smtClean="0"/>
              <a:t>knarkowicz</a:t>
            </a:r>
            <a:r>
              <a:rPr lang="en-US" dirty="0" smtClean="0"/>
              <a:t>)</a:t>
            </a:r>
          </a:p>
          <a:p>
            <a:r>
              <a:rPr lang="en-US" dirty="0"/>
              <a:t>Julien </a:t>
            </a:r>
            <a:r>
              <a:rPr lang="en-US" dirty="0" err="1" smtClean="0"/>
              <a:t>Guertault</a:t>
            </a:r>
            <a:r>
              <a:rPr lang="en-US" dirty="0" smtClean="0"/>
              <a:t> (@</a:t>
            </a:r>
            <a:r>
              <a:rPr lang="en-US" dirty="0" err="1" smtClean="0"/>
              <a:t>zavie</a:t>
            </a:r>
            <a:r>
              <a:rPr lang="en-US" dirty="0" smtClean="0"/>
              <a:t>)</a:t>
            </a:r>
          </a:p>
          <a:p>
            <a:r>
              <a:rPr lang="en-US" dirty="0"/>
              <a:t>Sander van </a:t>
            </a:r>
            <a:r>
              <a:rPr lang="en-US" dirty="0" err="1" smtClean="0"/>
              <a:t>Rossen</a:t>
            </a:r>
            <a:r>
              <a:rPr lang="en-US" dirty="0" smtClean="0"/>
              <a:t> (@</a:t>
            </a:r>
            <a:r>
              <a:rPr lang="en-US" dirty="0" err="1" smtClean="0"/>
              <a:t>logicalerror</a:t>
            </a:r>
            <a:r>
              <a:rPr lang="en-US" dirty="0" smtClean="0"/>
              <a:t>)</a:t>
            </a:r>
            <a:endParaRPr lang="en-US" dirty="0"/>
          </a:p>
          <a:p>
            <a:r>
              <a:rPr lang="en-US" dirty="0" smtClean="0"/>
              <a:t>Lucas </a:t>
            </a:r>
            <a:r>
              <a:rPr lang="en-US" dirty="0" err="1"/>
              <a:t>Hardi</a:t>
            </a:r>
            <a:r>
              <a:rPr lang="en-US" dirty="0"/>
              <a:t> (@</a:t>
            </a:r>
            <a:r>
              <a:rPr lang="en-US" dirty="0" err="1"/>
              <a:t>lhardi</a:t>
            </a:r>
            <a:r>
              <a:rPr lang="en-US" dirty="0" smtClean="0"/>
              <a:t>)</a:t>
            </a:r>
          </a:p>
          <a:p>
            <a:r>
              <a:rPr lang="en-US" dirty="0" smtClean="0"/>
              <a:t>Tim Foley (@</a:t>
            </a:r>
            <a:r>
              <a:rPr lang="en-US" dirty="0" err="1" smtClean="0"/>
              <a:t>tangentvector</a:t>
            </a:r>
            <a:r>
              <a:rPr lang="en-US" dirty="0" smtClean="0"/>
              <a:t>)</a:t>
            </a:r>
          </a:p>
        </p:txBody>
      </p:sp>
    </p:spTree>
    <p:extLst>
      <p:ext uri="{BB962C8B-B14F-4D97-AF65-F5344CB8AC3E}">
        <p14:creationId xmlns:p14="http://schemas.microsoft.com/office/powerpoint/2010/main" val="3395926082"/>
      </p:ext>
    </p:extLst>
  </p:cSld>
  <p:clrMapOvr>
    <a:masterClrMapping/>
  </p:clrMapOvr>
  <mc:AlternateContent xmlns:mc="http://schemas.openxmlformats.org/markup-compatibility/2006" xmlns:p14="http://schemas.microsoft.com/office/powerpoint/2010/main">
    <mc:Choice Requires="p14">
      <p:transition spd="slow" p14:dur="2000" advTm="4917"/>
    </mc:Choice>
    <mc:Fallback xmlns="">
      <p:transition spd="slow" advTm="4917"/>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Questions?</a:t>
            </a:r>
            <a:endParaRPr lang="en-US" dirty="0"/>
          </a:p>
        </p:txBody>
      </p:sp>
      <p:sp>
        <p:nvSpPr>
          <p:cNvPr id="6" name="Content Placeholder 5"/>
          <p:cNvSpPr>
            <a:spLocks noGrp="1"/>
          </p:cNvSpPr>
          <p:nvPr>
            <p:ph idx="1"/>
          </p:nvPr>
        </p:nvSpPr>
        <p:spPr/>
        <p:txBody>
          <a:bodyPr/>
          <a:lstStyle/>
          <a:p>
            <a:endParaRPr lang="en-US" dirty="0"/>
          </a:p>
        </p:txBody>
      </p:sp>
      <p:sp>
        <p:nvSpPr>
          <p:cNvPr id="7" name="TextBox 6"/>
          <p:cNvSpPr txBox="1"/>
          <p:nvPr/>
        </p:nvSpPr>
        <p:spPr>
          <a:xfrm>
            <a:off x="5058784" y="4357025"/>
            <a:ext cx="3845876" cy="923330"/>
          </a:xfrm>
          <a:prstGeom prst="rect">
            <a:avLst/>
          </a:prstGeom>
          <a:solidFill>
            <a:schemeClr val="bg1"/>
          </a:solidFill>
        </p:spPr>
        <p:txBody>
          <a:bodyPr wrap="square" rtlCol="0">
            <a:spAutoFit/>
          </a:bodyPr>
          <a:lstStyle/>
          <a:p>
            <a:pPr marL="349243" lvl="2" indent="0">
              <a:buNone/>
            </a:pPr>
            <a:r>
              <a:rPr lang="sv-SE" b="1" dirty="0"/>
              <a:t>Email: </a:t>
            </a:r>
            <a:r>
              <a:rPr lang="sv-SE" b="1" dirty="0" smtClean="0"/>
              <a:t>  </a:t>
            </a:r>
            <a:r>
              <a:rPr lang="sv-SE" b="1" dirty="0" smtClean="0">
                <a:solidFill>
                  <a:schemeClr val="bg1"/>
                </a:solidFill>
              </a:rPr>
              <a:t>    </a:t>
            </a:r>
            <a:r>
              <a:rPr lang="sv-SE" b="1" dirty="0" smtClean="0">
                <a:solidFill>
                  <a:srgbClr val="FFC000"/>
                </a:solidFill>
              </a:rPr>
              <a:t>johan@ea.com</a:t>
            </a:r>
          </a:p>
          <a:p>
            <a:pPr marL="349243" lvl="2" indent="0">
              <a:buNone/>
            </a:pPr>
            <a:r>
              <a:rPr lang="sv-SE" b="1" dirty="0" smtClean="0"/>
              <a:t>Web: </a:t>
            </a:r>
            <a:r>
              <a:rPr lang="sv-SE" b="1" dirty="0" smtClean="0">
                <a:solidFill>
                  <a:schemeClr val="bg1"/>
                </a:solidFill>
              </a:rPr>
              <a:t>       </a:t>
            </a:r>
            <a:r>
              <a:rPr lang="sv-SE" b="1" dirty="0" smtClean="0">
                <a:solidFill>
                  <a:srgbClr val="FFC000"/>
                </a:solidFill>
              </a:rPr>
              <a:t>http://frostbite.com</a:t>
            </a:r>
          </a:p>
          <a:p>
            <a:pPr marL="349243" lvl="2" indent="0">
              <a:buNone/>
            </a:pPr>
            <a:r>
              <a:rPr lang="sv-SE" b="1" dirty="0" smtClean="0"/>
              <a:t>Twitter</a:t>
            </a:r>
            <a:r>
              <a:rPr lang="sv-SE" b="1" dirty="0"/>
              <a:t>: </a:t>
            </a:r>
            <a:r>
              <a:rPr lang="sv-SE" b="1" dirty="0" smtClean="0">
                <a:solidFill>
                  <a:schemeClr val="bg1"/>
                </a:solidFill>
              </a:rPr>
              <a:t>    </a:t>
            </a:r>
            <a:r>
              <a:rPr lang="sv-SE" b="1" dirty="0" smtClean="0">
                <a:solidFill>
                  <a:srgbClr val="FFC000"/>
                </a:solidFill>
              </a:rPr>
              <a:t>@repi</a:t>
            </a:r>
          </a:p>
        </p:txBody>
      </p:sp>
      <p:pic>
        <p:nvPicPr>
          <p:cNvPr id="8" name="Picture 2" descr="C:\My Dropbox\Private\Misc\repiBF3_byChristin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464" y="3897039"/>
            <a:ext cx="1722986" cy="1722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97379"/>
      </p:ext>
    </p:extLst>
  </p:cSld>
  <p:clrMapOvr>
    <a:masterClrMapping/>
  </p:clrMapOvr>
  <mc:AlternateContent xmlns:mc="http://schemas.openxmlformats.org/markup-compatibility/2006" xmlns:p14="http://schemas.microsoft.com/office/powerpoint/2010/main">
    <mc:Choice Requires="p14">
      <p:transition spd="slow" p14:dur="2000" advTm="2326"/>
    </mc:Choice>
    <mc:Fallback xmlns="">
      <p:transition spd="slow" advTm="2326"/>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sv-SE" dirty="0"/>
          </a:p>
        </p:txBody>
      </p:sp>
      <p:sp>
        <p:nvSpPr>
          <p:cNvPr id="3" name="Content Placeholder 2"/>
          <p:cNvSpPr>
            <a:spLocks noGrp="1"/>
          </p:cNvSpPr>
          <p:nvPr>
            <p:ph idx="1"/>
          </p:nvPr>
        </p:nvSpPr>
        <p:spPr/>
        <p:txBody>
          <a:bodyPr>
            <a:normAutofit/>
          </a:bodyPr>
          <a:lstStyle/>
          <a:p>
            <a:r>
              <a:rPr lang="en-US" sz="1800" dirty="0" smtClean="0"/>
              <a:t>[Andersson07] </a:t>
            </a:r>
            <a:r>
              <a:rPr lang="en-US" sz="1800" dirty="0">
                <a:hlinkClick r:id="rId2"/>
              </a:rPr>
              <a:t>Terrain rendering in Frostbite using Procedural Shader Splatting</a:t>
            </a:r>
            <a:endParaRPr lang="en-US" sz="1800" dirty="0" smtClean="0"/>
          </a:p>
          <a:p>
            <a:r>
              <a:rPr lang="en-US" sz="1800" dirty="0" smtClean="0"/>
              <a:t>[</a:t>
            </a:r>
            <a:r>
              <a:rPr lang="en-US" sz="1800" dirty="0"/>
              <a:t>Hillaire15] </a:t>
            </a:r>
            <a:r>
              <a:rPr lang="en-US" sz="1800" dirty="0">
                <a:hlinkClick r:id="rId3"/>
              </a:rPr>
              <a:t>Physically Based and Unified Volumetric Rendering in Frostbite</a:t>
            </a:r>
            <a:endParaRPr lang="en-US" sz="1800" dirty="0" smtClean="0"/>
          </a:p>
          <a:p>
            <a:r>
              <a:rPr lang="en-US" sz="1800" dirty="0"/>
              <a:t>[Wronski14] </a:t>
            </a:r>
            <a:r>
              <a:rPr lang="en-US" sz="1800" dirty="0">
                <a:hlinkClick r:id="rId4"/>
              </a:rPr>
              <a:t>Volumetric fog: Unified, compute shader based solution to atmospheric scattering</a:t>
            </a:r>
            <a:endParaRPr lang="en-US" sz="1800" dirty="0"/>
          </a:p>
          <a:p>
            <a:r>
              <a:rPr lang="en-US" sz="1800" dirty="0" smtClean="0"/>
              <a:t>[</a:t>
            </a:r>
            <a:r>
              <a:rPr lang="en-US" sz="1800" dirty="0"/>
              <a:t>Salvi15] </a:t>
            </a:r>
            <a:r>
              <a:rPr lang="en-US" sz="1800" dirty="0">
                <a:hlinkClick r:id="rId5"/>
              </a:rPr>
              <a:t>Anti-Aliasing: Are We There Yet?</a:t>
            </a:r>
            <a:endParaRPr lang="en-US" sz="1800" dirty="0" smtClean="0"/>
          </a:p>
          <a:p>
            <a:r>
              <a:rPr lang="en-US" sz="1800" dirty="0" smtClean="0"/>
              <a:t>[Mara14</a:t>
            </a:r>
            <a:r>
              <a:rPr lang="en-US" sz="1800" dirty="0"/>
              <a:t>] </a:t>
            </a:r>
            <a:r>
              <a:rPr lang="en-US" sz="1800" dirty="0">
                <a:hlinkClick r:id="rId6"/>
              </a:rPr>
              <a:t>Fast Global Illumination </a:t>
            </a:r>
            <a:r>
              <a:rPr lang="en-US" sz="1800" dirty="0" smtClean="0">
                <a:hlinkClick r:id="rId6"/>
              </a:rPr>
              <a:t>Approximations on </a:t>
            </a:r>
            <a:r>
              <a:rPr lang="en-US" sz="1800" dirty="0">
                <a:hlinkClick r:id="rId6"/>
              </a:rPr>
              <a:t>Deep </a:t>
            </a:r>
            <a:r>
              <a:rPr lang="en-US" sz="1800" dirty="0" smtClean="0">
                <a:hlinkClick r:id="rId6"/>
              </a:rPr>
              <a:t>G-Buffer</a:t>
            </a:r>
            <a:endParaRPr lang="en-US" sz="1800" dirty="0" smtClean="0"/>
          </a:p>
          <a:p>
            <a:r>
              <a:rPr lang="en-US" sz="1800" dirty="0" smtClean="0"/>
              <a:t>[Johansson15] Leap of Faith: The World of Mirror’s Edge Catalyst</a:t>
            </a:r>
          </a:p>
          <a:p>
            <a:endParaRPr lang="en-US" sz="1800" dirty="0"/>
          </a:p>
          <a:p>
            <a:endParaRPr lang="en-US" sz="1800" dirty="0" smtClean="0"/>
          </a:p>
          <a:p>
            <a:endParaRPr lang="en-US" sz="1800" dirty="0"/>
          </a:p>
          <a:p>
            <a:endParaRPr lang="en-US" sz="1800" dirty="0" smtClean="0"/>
          </a:p>
          <a:p>
            <a:endParaRPr lang="en-US" sz="1800" dirty="0"/>
          </a:p>
          <a:p>
            <a:endParaRPr lang="sv-SE" dirty="0"/>
          </a:p>
        </p:txBody>
      </p:sp>
    </p:spTree>
    <p:extLst>
      <p:ext uri="{BB962C8B-B14F-4D97-AF65-F5344CB8AC3E}">
        <p14:creationId xmlns:p14="http://schemas.microsoft.com/office/powerpoint/2010/main" val="2663044086"/>
      </p:ext>
    </p:extLst>
  </p:cSld>
  <p:clrMapOvr>
    <a:masterClrMapping/>
  </p:clrMapOvr>
  <mc:AlternateContent xmlns:mc="http://schemas.openxmlformats.org/markup-compatibility/2006" xmlns:p14="http://schemas.microsoft.com/office/powerpoint/2010/main">
    <mc:Choice Requires="p14">
      <p:transition spd="slow" p14:dur="2000" advTm="482"/>
    </mc:Choice>
    <mc:Fallback xmlns="">
      <p:transition spd="slow" advTm="48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2808" y="4320387"/>
            <a:ext cx="7797779" cy="708874"/>
          </a:xfrm>
          <a:solidFill>
            <a:schemeClr val="bg1"/>
          </a:solidFill>
        </p:spPr>
        <p:txBody>
          <a:bodyPr>
            <a:normAutofit/>
          </a:bodyPr>
          <a:lstStyle/>
          <a:p>
            <a:r>
              <a:rPr lang="en-US" b="1" dirty="0" smtClean="0">
                <a:solidFill>
                  <a:srgbClr val="FFC000"/>
                </a:solidFill>
              </a:rPr>
              <a:t>Photo-realistic rendering at 1W</a:t>
            </a:r>
            <a:endParaRPr lang="en-US" b="1" dirty="0">
              <a:solidFill>
                <a:srgbClr val="FFC000"/>
              </a:solidFill>
            </a:endParaRPr>
          </a:p>
        </p:txBody>
      </p:sp>
      <p:sp>
        <p:nvSpPr>
          <p:cNvPr id="6" name="Title 3"/>
          <p:cNvSpPr txBox="1">
            <a:spLocks/>
          </p:cNvSpPr>
          <p:nvPr/>
        </p:nvSpPr>
        <p:spPr>
          <a:xfrm>
            <a:off x="1282808" y="2710280"/>
            <a:ext cx="8825657" cy="1915647"/>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4000" b="0" i="0" kern="1200" cap="none">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Long term goal:</a:t>
            </a:r>
            <a:br>
              <a:rPr lang="en-US" dirty="0" smtClean="0"/>
            </a:br>
            <a:endParaRPr lang="en-US" b="1" dirty="0">
              <a:solidFill>
                <a:srgbClr val="FFC000"/>
              </a:solidFill>
            </a:endParaRPr>
          </a:p>
        </p:txBody>
      </p:sp>
    </p:spTree>
    <p:extLst>
      <p:ext uri="{BB962C8B-B14F-4D97-AF65-F5344CB8AC3E}">
        <p14:creationId xmlns:p14="http://schemas.microsoft.com/office/powerpoint/2010/main" val="3195106253"/>
      </p:ext>
    </p:extLst>
  </p:cSld>
  <p:clrMapOvr>
    <a:masterClrMapping/>
  </p:clrMapOvr>
  <mc:AlternateContent xmlns:mc="http://schemas.openxmlformats.org/markup-compatibility/2006" xmlns:p14="http://schemas.microsoft.com/office/powerpoint/2010/main">
    <mc:Choice Requires="p14">
      <p:transition spd="slow" p14:dur="2000" advTm="12091"/>
    </mc:Choice>
    <mc:Fallback xmlns="">
      <p:transition spd="slow" advTm="1209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 since 2010 &amp; 2012</a:t>
            </a:r>
            <a:endParaRPr lang="sv-SE" dirty="0"/>
          </a:p>
        </p:txBody>
      </p:sp>
      <p:sp>
        <p:nvSpPr>
          <p:cNvPr id="3" name="Content Placeholder 2"/>
          <p:cNvSpPr>
            <a:spLocks noGrp="1"/>
          </p:cNvSpPr>
          <p:nvPr>
            <p:ph idx="1"/>
          </p:nvPr>
        </p:nvSpPr>
        <p:spPr/>
        <p:txBody>
          <a:bodyPr>
            <a:normAutofit/>
          </a:bodyPr>
          <a:lstStyle/>
          <a:p>
            <a:r>
              <a:rPr lang="en-US" dirty="0"/>
              <a:t>Image quality &amp; authoring: massive transition to </a:t>
            </a:r>
            <a:r>
              <a:rPr lang="en-US" dirty="0">
                <a:solidFill>
                  <a:srgbClr val="FFC000"/>
                </a:solidFill>
              </a:rPr>
              <a:t>PBR</a:t>
            </a:r>
          </a:p>
          <a:p>
            <a:endParaRPr lang="en-US" dirty="0" smtClean="0"/>
          </a:p>
          <a:p>
            <a:r>
              <a:rPr lang="en-US" dirty="0" smtClean="0"/>
              <a:t>Reflections</a:t>
            </a:r>
            <a:r>
              <a:rPr lang="en-US" dirty="0"/>
              <a:t>: </a:t>
            </a:r>
            <a:r>
              <a:rPr lang="en-US" dirty="0">
                <a:solidFill>
                  <a:srgbClr val="FFC000"/>
                </a:solidFill>
              </a:rPr>
              <a:t>SSR</a:t>
            </a:r>
            <a:r>
              <a:rPr lang="en-US" dirty="0"/>
              <a:t> and perspective-correct </a:t>
            </a:r>
            <a:r>
              <a:rPr lang="en-US" dirty="0" smtClean="0">
                <a:solidFill>
                  <a:srgbClr val="FFC000"/>
                </a:solidFill>
              </a:rPr>
              <a:t>IBLs</a:t>
            </a:r>
            <a:endParaRPr lang="en-US" dirty="0">
              <a:solidFill>
                <a:srgbClr val="FFC000"/>
              </a:solidFill>
            </a:endParaRPr>
          </a:p>
          <a:p>
            <a:endParaRPr lang="en-US" dirty="0" smtClean="0"/>
          </a:p>
          <a:p>
            <a:r>
              <a:rPr lang="en-US" dirty="0" smtClean="0"/>
              <a:t>Antialiasing</a:t>
            </a:r>
            <a:r>
              <a:rPr lang="en-US" dirty="0"/>
              <a:t>: </a:t>
            </a:r>
            <a:r>
              <a:rPr lang="en-US" dirty="0">
                <a:solidFill>
                  <a:srgbClr val="FFC000"/>
                </a:solidFill>
              </a:rPr>
              <a:t>TAA</a:t>
            </a:r>
            <a:r>
              <a:rPr lang="en-US" dirty="0"/>
              <a:t> instead of MSAA</a:t>
            </a:r>
          </a:p>
          <a:p>
            <a:pPr marL="0" indent="0">
              <a:buNone/>
            </a:pPr>
            <a:endParaRPr lang="en-US" dirty="0" smtClean="0"/>
          </a:p>
          <a:p>
            <a:r>
              <a:rPr lang="en-US" dirty="0" smtClean="0">
                <a:solidFill>
                  <a:srgbClr val="FFC000"/>
                </a:solidFill>
              </a:rPr>
              <a:t>Gen4</a:t>
            </a:r>
            <a:r>
              <a:rPr lang="en-US" dirty="0" smtClean="0"/>
              <a:t> consoles (PS4 &amp; XB1) as new </a:t>
            </a:r>
            <a:r>
              <a:rPr lang="en-US" dirty="0" err="1" smtClean="0"/>
              <a:t>minspec</a:t>
            </a:r>
            <a:endParaRPr lang="en-US" dirty="0" smtClean="0"/>
          </a:p>
          <a:p>
            <a:endParaRPr lang="en-US" dirty="0"/>
          </a:p>
          <a:p>
            <a:r>
              <a:rPr lang="en-US" dirty="0" smtClean="0">
                <a:solidFill>
                  <a:srgbClr val="FFC000"/>
                </a:solidFill>
              </a:rPr>
              <a:t>Compute shader</a:t>
            </a:r>
            <a:r>
              <a:rPr lang="en-US" dirty="0" smtClean="0"/>
              <a:t> use prevalent – create your own pipelines!</a:t>
            </a:r>
            <a:endParaRPr lang="en-US" dirty="0"/>
          </a:p>
          <a:p>
            <a:endParaRPr lang="sv-SE" dirty="0"/>
          </a:p>
        </p:txBody>
      </p:sp>
    </p:spTree>
    <p:extLst>
      <p:ext uri="{BB962C8B-B14F-4D97-AF65-F5344CB8AC3E}">
        <p14:creationId xmlns:p14="http://schemas.microsoft.com/office/powerpoint/2010/main" val="2411047810"/>
      </p:ext>
    </p:extLst>
  </p:cSld>
  <p:clrMapOvr>
    <a:masterClrMapping/>
  </p:clrMapOvr>
  <mc:AlternateContent xmlns:mc="http://schemas.openxmlformats.org/markup-compatibility/2006" xmlns:p14="http://schemas.microsoft.com/office/powerpoint/2010/main">
    <mc:Choice Requires="p14">
      <p:transition spd="slow" p14:dur="2000" advTm="53995"/>
    </mc:Choice>
    <mc:Fallback xmlns="">
      <p:transition spd="slow" advTm="5399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Improvements since 2010 &amp; 2012 (cont.)</a:t>
            </a:r>
            <a:endParaRPr lang="sv-SE" dirty="0"/>
          </a:p>
        </p:txBody>
      </p:sp>
      <p:sp>
        <p:nvSpPr>
          <p:cNvPr id="3" name="Content Placeholder 2"/>
          <p:cNvSpPr>
            <a:spLocks noGrp="1"/>
          </p:cNvSpPr>
          <p:nvPr>
            <p:ph idx="1"/>
          </p:nvPr>
        </p:nvSpPr>
        <p:spPr/>
        <p:txBody>
          <a:bodyPr>
            <a:normAutofit/>
          </a:bodyPr>
          <a:lstStyle/>
          <a:p>
            <a:r>
              <a:rPr lang="en-US" dirty="0" smtClean="0"/>
              <a:t>New </a:t>
            </a:r>
            <a:r>
              <a:rPr lang="en-US" dirty="0" smtClean="0">
                <a:solidFill>
                  <a:srgbClr val="FFC000"/>
                </a:solidFill>
              </a:rPr>
              <a:t>explicit control APIs</a:t>
            </a:r>
          </a:p>
          <a:p>
            <a:pPr lvl="1"/>
            <a:r>
              <a:rPr lang="en-US" dirty="0" smtClean="0"/>
              <a:t>Mantle, Metal, DX12, </a:t>
            </a:r>
            <a:r>
              <a:rPr lang="en-US" dirty="0" err="1" smtClean="0"/>
              <a:t>Vulkan</a:t>
            </a:r>
            <a:endParaRPr lang="en-US" dirty="0" smtClean="0"/>
          </a:p>
          <a:p>
            <a:pPr lvl="1"/>
            <a:r>
              <a:rPr lang="en-US" dirty="0" smtClean="0"/>
              <a:t>Well needed change &amp; major step forward</a:t>
            </a:r>
          </a:p>
          <a:p>
            <a:pPr lvl="1"/>
            <a:r>
              <a:rPr lang="en-US" dirty="0" smtClean="0"/>
              <a:t>Not much improvements on compute &amp; shaders</a:t>
            </a:r>
          </a:p>
          <a:p>
            <a:pPr lvl="1"/>
            <a:endParaRPr lang="en-US" dirty="0" smtClean="0"/>
          </a:p>
          <a:p>
            <a:r>
              <a:rPr lang="en-US" dirty="0" smtClean="0">
                <a:solidFill>
                  <a:srgbClr val="FFC000"/>
                </a:solidFill>
              </a:rPr>
              <a:t>Programmability</a:t>
            </a:r>
            <a:endParaRPr lang="en-US" dirty="0">
              <a:solidFill>
                <a:srgbClr val="FFC000"/>
              </a:solidFill>
            </a:endParaRPr>
          </a:p>
          <a:p>
            <a:pPr lvl="1"/>
            <a:r>
              <a:rPr lang="en-US" dirty="0" smtClean="0"/>
              <a:t>Conservative raster, min/max texture filter</a:t>
            </a:r>
            <a:endParaRPr lang="en-US" dirty="0"/>
          </a:p>
          <a:p>
            <a:pPr lvl="1"/>
            <a:r>
              <a:rPr lang="en-US" dirty="0" smtClean="0"/>
              <a:t>"</a:t>
            </a:r>
            <a:r>
              <a:rPr lang="en-US" dirty="0"/>
              <a:t>Need a virtual data-parallel ISA" -&gt; </a:t>
            </a:r>
            <a:r>
              <a:rPr lang="en-US" dirty="0" smtClean="0">
                <a:solidFill>
                  <a:srgbClr val="FFC000"/>
                </a:solidFill>
              </a:rPr>
              <a:t>SPIR-V</a:t>
            </a:r>
            <a:r>
              <a:rPr lang="en-US" dirty="0"/>
              <a:t>!</a:t>
            </a:r>
          </a:p>
          <a:p>
            <a:pPr lvl="1"/>
            <a:r>
              <a:rPr lang="en-US" dirty="0" smtClean="0"/>
              <a:t>"</a:t>
            </a:r>
            <a:r>
              <a:rPr lang="en-US" dirty="0"/>
              <a:t>Render target read/modify/write" -&gt; </a:t>
            </a:r>
            <a:r>
              <a:rPr lang="en-US" dirty="0" smtClean="0">
                <a:solidFill>
                  <a:srgbClr val="FFC000"/>
                </a:solidFill>
              </a:rPr>
              <a:t>Raster Ordered Views</a:t>
            </a:r>
            <a:endParaRPr lang="en-US" dirty="0">
              <a:solidFill>
                <a:srgbClr val="FFC000"/>
              </a:solidFill>
            </a:endParaRPr>
          </a:p>
          <a:p>
            <a:pPr lvl="1"/>
            <a:r>
              <a:rPr lang="en-US" dirty="0" smtClean="0"/>
              <a:t>Sparse </a:t>
            </a:r>
            <a:r>
              <a:rPr lang="en-US" dirty="0"/>
              <a:t>resources</a:t>
            </a:r>
          </a:p>
          <a:p>
            <a:endParaRPr lang="sv-SE" dirty="0"/>
          </a:p>
        </p:txBody>
      </p:sp>
    </p:spTree>
    <p:extLst>
      <p:ext uri="{BB962C8B-B14F-4D97-AF65-F5344CB8AC3E}">
        <p14:creationId xmlns:p14="http://schemas.microsoft.com/office/powerpoint/2010/main" val="2467045423"/>
      </p:ext>
    </p:extLst>
  </p:cSld>
  <p:clrMapOvr>
    <a:masterClrMapping/>
  </p:clrMapOvr>
  <mc:AlternateContent xmlns:mc="http://schemas.openxmlformats.org/markup-compatibility/2006" xmlns:p14="http://schemas.microsoft.com/office/powerpoint/2010/main">
    <mc:Choice Requires="p14">
      <p:transition spd="slow" p14:dur="2000" advTm="51257"/>
    </mc:Choice>
    <mc:Fallback xmlns="">
      <p:transition spd="slow" advTm="5125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dirty="0" smtClean="0"/>
              <a:t>Pipeline of today – key themes</a:t>
            </a:r>
            <a:endParaRPr lang="sv-SE" dirty="0"/>
          </a:p>
        </p:txBody>
      </p:sp>
      <p:sp>
        <p:nvSpPr>
          <p:cNvPr id="3" name="Content Placeholder 2"/>
          <p:cNvSpPr>
            <a:spLocks noGrp="1"/>
          </p:cNvSpPr>
          <p:nvPr>
            <p:ph idx="1"/>
          </p:nvPr>
        </p:nvSpPr>
        <p:spPr/>
        <p:txBody>
          <a:bodyPr>
            <a:normAutofit/>
          </a:bodyPr>
          <a:lstStyle/>
          <a:p>
            <a:pPr marL="0" indent="0">
              <a:buNone/>
            </a:pPr>
            <a:endParaRPr lang="sv-SE" dirty="0"/>
          </a:p>
          <a:p>
            <a:r>
              <a:rPr lang="sv-SE" dirty="0" smtClean="0"/>
              <a:t>Non-orthogonality gets in the way – can we get to a more </a:t>
            </a:r>
            <a:r>
              <a:rPr lang="sv-SE" dirty="0" smtClean="0">
                <a:solidFill>
                  <a:srgbClr val="FFC000"/>
                </a:solidFill>
              </a:rPr>
              <a:t>unified pipeline</a:t>
            </a:r>
            <a:r>
              <a:rPr lang="sv-SE" dirty="0" smtClean="0"/>
              <a:t>?</a:t>
            </a:r>
          </a:p>
          <a:p>
            <a:endParaRPr lang="sv-SE" dirty="0"/>
          </a:p>
          <a:p>
            <a:r>
              <a:rPr lang="sv-SE" dirty="0" smtClean="0">
                <a:solidFill>
                  <a:srgbClr val="FFC000"/>
                </a:solidFill>
              </a:rPr>
              <a:t>Complexity</a:t>
            </a:r>
            <a:r>
              <a:rPr lang="sv-SE" dirty="0" smtClean="0"/>
              <a:t> is continuing to increase</a:t>
            </a:r>
          </a:p>
          <a:p>
            <a:endParaRPr lang="sv-SE" dirty="0"/>
          </a:p>
          <a:p>
            <a:r>
              <a:rPr lang="sv-SE" dirty="0" smtClean="0"/>
              <a:t>Increasing </a:t>
            </a:r>
            <a:r>
              <a:rPr lang="sv-SE" dirty="0" smtClean="0">
                <a:solidFill>
                  <a:srgbClr val="FFC000"/>
                </a:solidFill>
              </a:rPr>
              <a:t>quality</a:t>
            </a:r>
            <a:r>
              <a:rPr lang="sv-SE" dirty="0" smtClean="0"/>
              <a:t> in a </a:t>
            </a:r>
            <a:r>
              <a:rPr lang="sv-SE" dirty="0" smtClean="0">
                <a:solidFill>
                  <a:srgbClr val="FFC000"/>
                </a:solidFill>
              </a:rPr>
              <a:t>scalable</a:t>
            </a:r>
            <a:r>
              <a:rPr lang="sv-SE" dirty="0" smtClean="0"/>
              <a:t> way</a:t>
            </a:r>
            <a:endParaRPr lang="sv-SE" dirty="0"/>
          </a:p>
        </p:txBody>
      </p:sp>
    </p:spTree>
    <p:extLst>
      <p:ext uri="{BB962C8B-B14F-4D97-AF65-F5344CB8AC3E}">
        <p14:creationId xmlns:p14="http://schemas.microsoft.com/office/powerpoint/2010/main" val="1822942724"/>
      </p:ext>
    </p:extLst>
  </p:cSld>
  <p:clrMapOvr>
    <a:masterClrMapping/>
  </p:clrMapOvr>
  <mc:AlternateContent xmlns:mc="http://schemas.openxmlformats.org/markup-compatibility/2006" xmlns:p14="http://schemas.microsoft.com/office/powerpoint/2010/main">
    <mc:Choice Requires="p14">
      <p:transition spd="slow" p14:dur="2000" advTm="39686"/>
    </mc:Choice>
    <mc:Fallback xmlns="">
      <p:transition spd="slow" advTm="3968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Getting to a more unified pipeline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70789673"/>
      </p:ext>
    </p:extLst>
  </p:cSld>
  <p:clrMapOvr>
    <a:masterClrMapping/>
  </p:clrMapOvr>
  <mc:AlternateContent xmlns:mc="http://schemas.openxmlformats.org/markup-compatibility/2006" xmlns:p14="http://schemas.microsoft.com/office/powerpoint/2010/main">
    <mc:Choice Requires="p14">
      <p:transition spd="slow" p14:dur="2000" advTm="4494"/>
    </mc:Choice>
    <mc:Fallback xmlns="">
      <p:transition spd="slow" advTm="449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0.7|28.4"/>
</p:tagLst>
</file>

<file path=ppt/tags/tag10.xml><?xml version="1.0" encoding="utf-8"?>
<p:tagLst xmlns:a="http://schemas.openxmlformats.org/drawingml/2006/main" xmlns:r="http://schemas.openxmlformats.org/officeDocument/2006/relationships" xmlns:p="http://schemas.openxmlformats.org/presentationml/2006/main">
  <p:tag name="TIMING" val="|29.4|60.1"/>
</p:tagLst>
</file>

<file path=ppt/tags/tag11.xml><?xml version="1.0" encoding="utf-8"?>
<p:tagLst xmlns:a="http://schemas.openxmlformats.org/drawingml/2006/main" xmlns:r="http://schemas.openxmlformats.org/officeDocument/2006/relationships" xmlns:p="http://schemas.openxmlformats.org/presentationml/2006/main">
  <p:tag name="TIMING" val="|18.7"/>
</p:tagLst>
</file>

<file path=ppt/tags/tag2.xml><?xml version="1.0" encoding="utf-8"?>
<p:tagLst xmlns:a="http://schemas.openxmlformats.org/drawingml/2006/main" xmlns:r="http://schemas.openxmlformats.org/officeDocument/2006/relationships" xmlns:p="http://schemas.openxmlformats.org/presentationml/2006/main">
  <p:tag name="TIMING" val="|48.5"/>
</p:tagLst>
</file>

<file path=ppt/tags/tag3.xml><?xml version="1.0" encoding="utf-8"?>
<p:tagLst xmlns:a="http://schemas.openxmlformats.org/drawingml/2006/main" xmlns:r="http://schemas.openxmlformats.org/officeDocument/2006/relationships" xmlns:p="http://schemas.openxmlformats.org/presentationml/2006/main">
  <p:tag name="TIMING" val="|18.3|28.1"/>
</p:tagLst>
</file>

<file path=ppt/tags/tag4.xml><?xml version="1.0" encoding="utf-8"?>
<p:tagLst xmlns:a="http://schemas.openxmlformats.org/drawingml/2006/main" xmlns:r="http://schemas.openxmlformats.org/officeDocument/2006/relationships" xmlns:p="http://schemas.openxmlformats.org/presentationml/2006/main">
  <p:tag name="TIMING" val="|7.5|64.8"/>
</p:tagLst>
</file>

<file path=ppt/tags/tag5.xml><?xml version="1.0" encoding="utf-8"?>
<p:tagLst xmlns:a="http://schemas.openxmlformats.org/drawingml/2006/main" xmlns:r="http://schemas.openxmlformats.org/officeDocument/2006/relationships" xmlns:p="http://schemas.openxmlformats.org/presentationml/2006/main">
  <p:tag name="TIMING" val="|22"/>
</p:tagLst>
</file>

<file path=ppt/tags/tag6.xml><?xml version="1.0" encoding="utf-8"?>
<p:tagLst xmlns:a="http://schemas.openxmlformats.org/drawingml/2006/main" xmlns:r="http://schemas.openxmlformats.org/officeDocument/2006/relationships" xmlns:p="http://schemas.openxmlformats.org/presentationml/2006/main">
  <p:tag name="TIMING" val="|4.3|29.9|55.9"/>
</p:tagLst>
</file>

<file path=ppt/tags/tag7.xml><?xml version="1.0" encoding="utf-8"?>
<p:tagLst xmlns:a="http://schemas.openxmlformats.org/drawingml/2006/main" xmlns:r="http://schemas.openxmlformats.org/officeDocument/2006/relationships" xmlns:p="http://schemas.openxmlformats.org/presentationml/2006/main">
  <p:tag name="TIMING" val="|43.5|29.8"/>
</p:tagLst>
</file>

<file path=ppt/tags/tag8.xml><?xml version="1.0" encoding="utf-8"?>
<p:tagLst xmlns:a="http://schemas.openxmlformats.org/drawingml/2006/main" xmlns:r="http://schemas.openxmlformats.org/officeDocument/2006/relationships" xmlns:p="http://schemas.openxmlformats.org/presentationml/2006/main">
  <p:tag name="TIMING" val="|127.9"/>
</p:tagLst>
</file>

<file path=ppt/tags/tag9.xml><?xml version="1.0" encoding="utf-8"?>
<p:tagLst xmlns:a="http://schemas.openxmlformats.org/drawingml/2006/main" xmlns:r="http://schemas.openxmlformats.org/officeDocument/2006/relationships" xmlns:p="http://schemas.openxmlformats.org/presentationml/2006/main">
  <p:tag name="TIMING" val="|39.7|41.8|39.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FB">
      <a:dk1>
        <a:sysClr val="windowText" lastClr="000000"/>
      </a:dk1>
      <a:lt1>
        <a:sysClr val="window" lastClr="FFFFFF"/>
      </a:lt1>
      <a:dk2>
        <a:srgbClr val="29424D"/>
      </a:dk2>
      <a:lt2>
        <a:srgbClr val="EEECE1"/>
      </a:lt2>
      <a:accent1>
        <a:srgbClr val="6597AD"/>
      </a:accent1>
      <a:accent2>
        <a:srgbClr val="C0504D"/>
      </a:accent2>
      <a:accent3>
        <a:srgbClr val="9BBB59"/>
      </a:accent3>
      <a:accent4>
        <a:srgbClr val="8064A2"/>
      </a:accent4>
      <a:accent5>
        <a:srgbClr val="E8C634"/>
      </a:accent5>
      <a:accent6>
        <a:srgbClr val="F79646"/>
      </a:accent6>
      <a:hlink>
        <a:srgbClr val="F79646"/>
      </a:hlink>
      <a:folHlink>
        <a:srgbClr val="F79646"/>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Frostbite PB and unified volumetrics V1</Template>
  <TotalTime>5457</TotalTime>
  <Words>2797</Words>
  <Application>Microsoft Office PowerPoint</Application>
  <PresentationFormat>Widescreen</PresentationFormat>
  <Paragraphs>530</Paragraphs>
  <Slides>45</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Century Gothic</vt:lpstr>
      <vt:lpstr>Wingdings</vt:lpstr>
      <vt:lpstr>Wingdings 3</vt:lpstr>
      <vt:lpstr>Ion</vt:lpstr>
      <vt:lpstr>The Rendering Pipeline -  Challenges &amp; Next Steps</vt:lpstr>
      <vt:lpstr>Intro</vt:lpstr>
      <vt:lpstr>Previous talks</vt:lpstr>
      <vt:lpstr>2010 &amp; 2012 challenges</vt:lpstr>
      <vt:lpstr>Photo-realistic rendering at 1W</vt:lpstr>
      <vt:lpstr>Improvements since 2010 &amp; 2012</vt:lpstr>
      <vt:lpstr>Improvements since 2010 &amp; 2012 (cont.)</vt:lpstr>
      <vt:lpstr>Pipeline of today – key themes</vt:lpstr>
      <vt:lpstr>Getting to a more unified pipeline</vt:lpstr>
      <vt:lpstr>Transparencies – sorting</vt:lpstr>
      <vt:lpstr>Transparencies – sorting solution</vt:lpstr>
      <vt:lpstr>Defocus &amp; motion blur - opaque</vt:lpstr>
      <vt:lpstr>Defocus &amp; motion blur - transparencies</vt:lpstr>
      <vt:lpstr>Defocus &amp; motion blur - transparencies</vt:lpstr>
      <vt:lpstr>Forward vs deferred</vt:lpstr>
      <vt:lpstr>Forward vs deferred (cont.)</vt:lpstr>
      <vt:lpstr>Rendering pipeline complexity</vt:lpstr>
      <vt:lpstr>Rendering pipeline complexity</vt:lpstr>
      <vt:lpstr>Rendering pipeline complexity</vt:lpstr>
      <vt:lpstr>Battlefield 4 rendering passes</vt:lpstr>
      <vt:lpstr>Battlefield 4 rendering passes</vt:lpstr>
      <vt:lpstr>Architectural decisions</vt:lpstr>
      <vt:lpstr>What can we do to reduce complexity?</vt:lpstr>
      <vt:lpstr>What can we do to reduce complexity? </vt:lpstr>
      <vt:lpstr>Uber shaders</vt:lpstr>
      <vt:lpstr>Uber shaders – potential improvements</vt:lpstr>
      <vt:lpstr>Scalable quality</vt:lpstr>
      <vt:lpstr>PowerPoint Presentation</vt:lpstr>
      <vt:lpstr>Real-time rendering have gotten quite far!</vt:lpstr>
      <vt:lpstr>Real-time rendering have gotten quite far!</vt:lpstr>
      <vt:lpstr>Real-time rendering have gotten quite far!</vt:lpstr>
      <vt:lpstr>Difficult areas</vt:lpstr>
      <vt:lpstr>Difficult areas</vt:lpstr>
      <vt:lpstr>Difficult areas</vt:lpstr>
      <vt:lpstr>Difficult areas</vt:lpstr>
      <vt:lpstr>Difficult areas (cont.)</vt:lpstr>
      <vt:lpstr>Quality challenges</vt:lpstr>
      <vt:lpstr>Scalable solutions – screen-space</vt:lpstr>
      <vt:lpstr>Scalable solutions – screen-space</vt:lpstr>
      <vt:lpstr>Scalable solutions – pre-compute</vt:lpstr>
      <vt:lpstr>Scalable solutions – hierarchical geometry</vt:lpstr>
      <vt:lpstr>Takeaways</vt:lpstr>
      <vt:lpstr>Thanks to everyone who provided feedback!</vt:lpstr>
      <vt:lpstr>Questions?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Rendering Pipeline -  Challenges &amp; Next Steps</dc:title>
  <dc:creator>Johan Andersson</dc:creator>
  <cp:lastModifiedBy>Andersson, Johan</cp:lastModifiedBy>
  <cp:revision>197</cp:revision>
  <dcterms:created xsi:type="dcterms:W3CDTF">2015-08-03T21:46:04Z</dcterms:created>
  <dcterms:modified xsi:type="dcterms:W3CDTF">2015-08-19T10:20:07Z</dcterms:modified>
</cp:coreProperties>
</file>