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48"/>
  </p:notesMasterIdLst>
  <p:sldIdLst>
    <p:sldId id="290" r:id="rId2"/>
    <p:sldId id="280" r:id="rId3"/>
    <p:sldId id="351" r:id="rId4"/>
    <p:sldId id="352" r:id="rId5"/>
    <p:sldId id="291" r:id="rId6"/>
    <p:sldId id="336" r:id="rId7"/>
    <p:sldId id="325" r:id="rId8"/>
    <p:sldId id="324" r:id="rId9"/>
    <p:sldId id="293" r:id="rId10"/>
    <p:sldId id="297" r:id="rId11"/>
    <p:sldId id="287" r:id="rId12"/>
    <p:sldId id="337" r:id="rId13"/>
    <p:sldId id="294" r:id="rId14"/>
    <p:sldId id="285" r:id="rId15"/>
    <p:sldId id="339" r:id="rId16"/>
    <p:sldId id="284" r:id="rId17"/>
    <p:sldId id="301" r:id="rId18"/>
    <p:sldId id="327" r:id="rId19"/>
    <p:sldId id="302" r:id="rId20"/>
    <p:sldId id="305" r:id="rId21"/>
    <p:sldId id="306" r:id="rId22"/>
    <p:sldId id="310" r:id="rId23"/>
    <p:sldId id="314" r:id="rId24"/>
    <p:sldId id="313" r:id="rId25"/>
    <p:sldId id="315" r:id="rId26"/>
    <p:sldId id="311" r:id="rId27"/>
    <p:sldId id="348" r:id="rId28"/>
    <p:sldId id="312" r:id="rId29"/>
    <p:sldId id="354" r:id="rId30"/>
    <p:sldId id="330" r:id="rId31"/>
    <p:sldId id="332" r:id="rId32"/>
    <p:sldId id="349" r:id="rId33"/>
    <p:sldId id="329" r:id="rId34"/>
    <p:sldId id="318" r:id="rId35"/>
    <p:sldId id="319" r:id="rId36"/>
    <p:sldId id="321" r:id="rId37"/>
    <p:sldId id="322" r:id="rId38"/>
    <p:sldId id="323" r:id="rId39"/>
    <p:sldId id="350" r:id="rId40"/>
    <p:sldId id="345" r:id="rId41"/>
    <p:sldId id="335" r:id="rId42"/>
    <p:sldId id="341" r:id="rId43"/>
    <p:sldId id="342" r:id="rId44"/>
    <p:sldId id="346" r:id="rId45"/>
    <p:sldId id="347" r:id="rId46"/>
    <p:sldId id="355" r:id="rId4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Salvi" initials="MS" lastIdx="1" clrIdx="0">
    <p:extLst>
      <p:ext uri="{19B8F6BF-5375-455C-9EA6-DF929625EA0E}">
        <p15:presenceInfo xmlns:p15="http://schemas.microsoft.com/office/powerpoint/2012/main" userId="Marco Salv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FF9933"/>
    <a:srgbClr val="608A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63792" autoAdjust="0"/>
  </p:normalViewPr>
  <p:slideViewPr>
    <p:cSldViewPr snapToGrid="0">
      <p:cViewPr varScale="1">
        <p:scale>
          <a:sx n="78" d="100"/>
          <a:sy n="78" d="100"/>
        </p:scale>
        <p:origin x="1615" y="22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30284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77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Aliasing can also be introduced</a:t>
            </a:r>
            <a:r>
              <a:rPr lang="en-US" baseline="0" dirty="0" smtClean="0"/>
              <a:t> when performing the opposite process as we convert from a discrete to a continuous domain.</a:t>
            </a:r>
          </a:p>
          <a:p>
            <a:r>
              <a:rPr lang="en-US" baseline="0" dirty="0" smtClean="0"/>
              <a:t>We must make sure that our reconstruction filter spectrum won’t erroneously include unwanted copies of the original signal spectrum.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044832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88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Mip</a:t>
            </a:r>
            <a:r>
              <a:rPr lang="en-US" baseline="0" dirty="0" smtClean="0"/>
              <a:t> mapping is a hugely successful method for pre-filtering data but it can only be used when the data transforms linearly.</a:t>
            </a:r>
          </a:p>
          <a:p>
            <a:r>
              <a:rPr lang="en-US" baseline="0" dirty="0" smtClean="0"/>
              <a:t>For instance </a:t>
            </a:r>
            <a:r>
              <a:rPr lang="en-US" baseline="0" dirty="0" err="1" smtClean="0"/>
              <a:t>mip</a:t>
            </a:r>
            <a:r>
              <a:rPr lang="en-US" baseline="0" dirty="0" smtClean="0"/>
              <a:t> mapping </a:t>
            </a:r>
            <a:r>
              <a:rPr lang="en-US" baseline="0" dirty="0" err="1" smtClean="0"/>
              <a:t>normals</a:t>
            </a:r>
            <a:r>
              <a:rPr lang="en-US" baseline="0" dirty="0" smtClean="0"/>
              <a:t> is incorrect since lighting (especially specular lighting) is typically a non-linear function of many variables, including </a:t>
            </a:r>
            <a:r>
              <a:rPr lang="en-US" baseline="0" dirty="0" err="1" smtClean="0"/>
              <a:t>normals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The same is true for shadows/visibility.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way to work around this issue is to switch to a different representation under which our data transforms linearly.</a:t>
            </a:r>
          </a:p>
        </p:txBody>
      </p:sp>
    </p:spTree>
    <p:extLst>
      <p:ext uri="{BB962C8B-B14F-4D97-AF65-F5344CB8AC3E}">
        <p14:creationId xmlns:p14="http://schemas.microsoft.com/office/powerpoint/2010/main" val="1232426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popular method is to think as some data we want to pre-filter as a statistical distribution and use the first N moments of such distribution as an approximate representation of the original data.</a:t>
            </a:r>
          </a:p>
          <a:p>
            <a:r>
              <a:rPr lang="en-US" baseline="0" dirty="0" smtClean="0"/>
              <a:t>Raw moments transform linearly, which allows us to put them in a </a:t>
            </a:r>
            <a:r>
              <a:rPr lang="en-US" baseline="0" dirty="0" err="1" smtClean="0"/>
              <a:t>mipmap</a:t>
            </a:r>
            <a:r>
              <a:rPr lang="en-US" baseline="0" dirty="0" smtClean="0"/>
              <a:t>, as long as we can perform computations on the distribution itself, without recovering the original data.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instance the visibility test of a shadow map filter is equivalent to computing a cumulative distribution function that can be evaluated implicitly, even without having a model for the distribution, using various inequalities (</a:t>
            </a:r>
            <a:r>
              <a:rPr lang="en-US" baseline="0" dirty="0" err="1" smtClean="0"/>
              <a:t>Chebyshev</a:t>
            </a:r>
            <a:r>
              <a:rPr lang="en-US" baseline="0" dirty="0" smtClean="0"/>
              <a:t>, Markov, etc..).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lot of work has been published on shadow pre-filtering but none of it is really robust since recovering a distributing from its moment is inherently an ill defined problem. For instance it is easy to build completely different distributions that generate the very same first N moments.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same methodology applied to normal distributions (e.g. LEAN mapping) suffer from the same type of problems.</a:t>
            </a:r>
          </a:p>
        </p:txBody>
      </p:sp>
    </p:spTree>
    <p:extLst>
      <p:ext uri="{BB962C8B-B14F-4D97-AF65-F5344CB8AC3E}">
        <p14:creationId xmlns:p14="http://schemas.microsoft.com/office/powerpoint/2010/main" val="2072321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some point</a:t>
            </a:r>
            <a:r>
              <a:rPr lang="en-US" baseline="0" dirty="0" smtClean="0"/>
              <a:t> many thought FXAA was the solution to all of our aliasing problems..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51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is impossible to hallucinate the missing samples </a:t>
            </a:r>
            <a:r>
              <a:rPr lang="en-US" baseline="0" dirty="0" smtClean="0">
                <a:sym typeface="Wingdings" panose="05000000000000000000" pitchFamily="2" charset="2"/>
              </a:rPr>
              <a:t> spatial and temporal aliasing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26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demo is fully of very high frequency/thin details such as grass blades and other foliage. </a:t>
            </a:r>
          </a:p>
          <a:p>
            <a:r>
              <a:rPr lang="en-US" baseline="0" dirty="0" smtClean="0"/>
              <a:t>One would normally expect to see a lot of aliasing issues but temporal AA is able to significantly reduce image “instability” and makes for an incredibly looking demo.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20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Reprojecting</a:t>
            </a:r>
            <a:r>
              <a:rPr lang="en-US" dirty="0" smtClean="0"/>
              <a:t> samples from past frame is easy</a:t>
            </a:r>
            <a:r>
              <a:rPr lang="en-US" baseline="0" dirty="0" smtClean="0"/>
              <a:t> but not every sample can be used. </a:t>
            </a:r>
          </a:p>
          <a:p>
            <a:r>
              <a:rPr lang="en-US" baseline="0" dirty="0" smtClean="0"/>
              <a:t>In this case the background is re-using samples from the walking character, which leads to ghosting artifacts.</a:t>
            </a:r>
          </a:p>
          <a:p>
            <a:r>
              <a:rPr lang="en-US" baseline="0" dirty="0" smtClean="0"/>
              <a:t>We must understand when we can or we cannot re-use a sample from a previous frame.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67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5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 an industry we made some tremendous progress in the last few years.</a:t>
            </a:r>
          </a:p>
        </p:txBody>
      </p:sp>
    </p:spTree>
    <p:extLst>
      <p:ext uri="{BB962C8B-B14F-4D97-AF65-F5344CB8AC3E}">
        <p14:creationId xmlns:p14="http://schemas.microsoft.com/office/powerpoint/2010/main" val="2858458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don’t fully</a:t>
            </a:r>
            <a:r>
              <a:rPr lang="en-US" baseline="0" dirty="0" smtClean="0"/>
              <a:t> understand the color extent test but it is currently is the de factor standard accept/reject test for TAA-like approaches.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06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 it fails (especially when the</a:t>
            </a:r>
            <a:r>
              <a:rPr lang="en-US" baseline="0" dirty="0" smtClean="0"/>
              <a:t> images tends to be noisy)</a:t>
            </a:r>
            <a:r>
              <a:rPr lang="en-US" dirty="0" smtClean="0"/>
              <a:t> and we can observe ghosting artifacts. </a:t>
            </a:r>
          </a:p>
          <a:p>
            <a:endParaRPr lang="en-US" dirty="0" smtClean="0"/>
          </a:p>
          <a:p>
            <a:r>
              <a:rPr lang="en-US" dirty="0" smtClean="0"/>
              <a:t>It is incredibly hard to determine</a:t>
            </a:r>
            <a:r>
              <a:rPr lang="en-US" baseline="0" dirty="0" smtClean="0"/>
              <a:t> whether a sample can be re-used or not in a robust way. More work needs to be done to fully understand this problem and possibly invent </a:t>
            </a:r>
            <a:r>
              <a:rPr lang="en-US" baseline="0" smtClean="0"/>
              <a:t>new solutions.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15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1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spp</a:t>
            </a:r>
            <a:r>
              <a:rPr lang="en-US" baseline="0" dirty="0" smtClean="0"/>
              <a:t> we can still get high quality AA by </a:t>
            </a:r>
            <a:r>
              <a:rPr lang="en-US" baseline="0" smtClean="0"/>
              <a:t>converting coverage </a:t>
            </a:r>
            <a:r>
              <a:rPr lang="en-US" baseline="0" dirty="0" smtClean="0"/>
              <a:t>into alpha and composite using an OIT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6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Modern</a:t>
            </a:r>
            <a:r>
              <a:rPr lang="en-US" baseline="0" dirty="0" smtClean="0"/>
              <a:t> games look absolutely amazing.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268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few years ago it would have been hard to believe these images are rendered in real-time</a:t>
            </a:r>
            <a:r>
              <a:rPr lang="en-US" baseline="0" dirty="0" smtClean="0"/>
              <a:t> on consumer-grade HW.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45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Despite</a:t>
            </a:r>
            <a:r>
              <a:rPr lang="en-US" baseline="0" dirty="0" smtClean="0"/>
              <a:t> all this progress “solving” </a:t>
            </a:r>
            <a:r>
              <a:rPr lang="en-US" baseline="0" dirty="0" smtClean="0"/>
              <a:t>aliasing in real-time applications still </a:t>
            </a:r>
            <a:r>
              <a:rPr lang="en-US" baseline="0" dirty="0" smtClean="0"/>
              <a:t>remains a distant and elusive goal.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3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0205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When</a:t>
            </a:r>
            <a:r>
              <a:rPr lang="en-US" baseline="0" dirty="0" smtClean="0"/>
              <a:t> I first heard about the term aliasing it was in association with jagged and staircase-like features in an image.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is an </a:t>
            </a:r>
            <a:r>
              <a:rPr lang="en-US" baseline="0" dirty="0" err="1" smtClean="0"/>
              <a:t>innacurate</a:t>
            </a:r>
            <a:r>
              <a:rPr lang="en-US" baseline="0" dirty="0" smtClean="0"/>
              <a:t> definition. For instance in this image we have jagged structures at all scales but only some of them are a manifestation of “aliasing”.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more accurate definition is needed..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2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Aliasing is high frequency information</a:t>
            </a:r>
            <a:r>
              <a:rPr lang="en-US" baseline="0" dirty="0" smtClean="0"/>
              <a:t> disguising itself as low frequency information </a:t>
            </a:r>
            <a:r>
              <a:rPr lang="en-US" baseline="0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Aliasing is “identify theft” for signals</a:t>
            </a:r>
          </a:p>
          <a:p>
            <a:endParaRPr lang="en-US" dirty="0" smtClean="0"/>
          </a:p>
          <a:p>
            <a:r>
              <a:rPr lang="en-US" dirty="0" smtClean="0"/>
              <a:t>Although,</a:t>
            </a:r>
            <a:r>
              <a:rPr lang="en-US" baseline="0" dirty="0" smtClean="0"/>
              <a:t> e</a:t>
            </a:r>
            <a:r>
              <a:rPr lang="en-US" dirty="0" smtClean="0"/>
              <a:t>ven the standard</a:t>
            </a:r>
            <a:r>
              <a:rPr lang="en-US" baseline="0" dirty="0" smtClean="0"/>
              <a:t> technical definition of aliasing, while being more accurate, is not of much help because it does not tell us how this “identify theft” process takes place.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7854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Fourier</a:t>
            </a:r>
            <a:r>
              <a:rPr lang="en-US" baseline="0" dirty="0" smtClean="0"/>
              <a:t> transform of a Gaussian blob yields another Gaussian, which we visualize here as 1D slice in frequency space.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process of sampling the Gaussian blog, that is going from a continuous to discrete domain, generates copies of its spectrum (everything is good so far).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the sampling rate is too low the spectrum of the discretized signal contains overlapping copies of the original signal </a:t>
            </a:r>
            <a:r>
              <a:rPr lang="en-US" baseline="0" dirty="0" smtClean="0">
                <a:sym typeface="Wingdings" panose="05000000000000000000" pitchFamily="2" charset="2"/>
              </a:rPr>
              <a:t> aliasing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>
                <a:sym typeface="Wingdings" panose="05000000000000000000" pitchFamily="2" charset="2"/>
              </a:rPr>
              <a:t>Every time we perform a conversion from continuous to discrete domain (i.e. we take a sample) we can introduce aliasing.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r>
              <a:rPr lang="en-US" baseline="0" dirty="0" smtClean="0">
                <a:sym typeface="Wingdings" panose="05000000000000000000" pitchFamily="2" charset="2"/>
              </a:rPr>
              <a:t>Theoretically speaking to avoid aliasing one has to match the </a:t>
            </a:r>
            <a:r>
              <a:rPr lang="en-US" baseline="0" dirty="0" err="1" smtClean="0">
                <a:sym typeface="Wingdings" panose="05000000000000000000" pitchFamily="2" charset="2"/>
              </a:rPr>
              <a:t>Nyquist</a:t>
            </a:r>
            <a:r>
              <a:rPr lang="en-US" baseline="0" dirty="0" smtClean="0">
                <a:sym typeface="Wingdings" panose="05000000000000000000" pitchFamily="2" charset="2"/>
              </a:rPr>
              <a:t> limit, that is the sampling frequency has to be 2X the max </a:t>
            </a:r>
            <a:r>
              <a:rPr lang="en-US" baseline="0" dirty="0" err="1" smtClean="0">
                <a:sym typeface="Wingdings" panose="05000000000000000000" pitchFamily="2" charset="2"/>
              </a:rPr>
              <a:t>siginal</a:t>
            </a:r>
            <a:r>
              <a:rPr lang="en-US" baseline="0" dirty="0" smtClean="0">
                <a:sym typeface="Wingdings" panose="05000000000000000000" pitchFamily="2" charset="2"/>
              </a:rPr>
              <a:t> </a:t>
            </a:r>
            <a:r>
              <a:rPr lang="en-US" baseline="0" dirty="0" err="1" smtClean="0">
                <a:sym typeface="Wingdings" panose="05000000000000000000" pitchFamily="2" charset="2"/>
              </a:rPr>
              <a:t>frequence</a:t>
            </a:r>
            <a:r>
              <a:rPr lang="en-US" baseline="0" dirty="0" smtClean="0">
                <a:sym typeface="Wingdings" panose="05000000000000000000" pitchFamily="2" charset="2"/>
              </a:rPr>
              <a:t>. In practice we need to go higher than that..</a:t>
            </a:r>
          </a:p>
          <a:p>
            <a:endParaRPr lang="en-US" baseline="0" dirty="0" smtClean="0">
              <a:sym typeface="Wingdings" panose="05000000000000000000" pitchFamily="2" charset="2"/>
            </a:endParaRPr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01810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833699" y="1941449"/>
            <a:ext cx="7723199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buFont typeface="Arial"/>
              <a:buNone/>
              <a:defRPr sz="1800" b="0"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buClr>
                <a:schemeClr val="lt2"/>
              </a:buClr>
              <a:buFont typeface="Arial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buClr>
                <a:schemeClr val="lt2"/>
              </a:buClr>
              <a:buFont typeface="Arial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buClr>
                <a:schemeClr val="lt2"/>
              </a:buClr>
              <a:buFont typeface="Arial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buClr>
                <a:schemeClr val="lt2"/>
              </a:buClr>
              <a:buFont typeface="Arial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buClr>
                <a:schemeClr val="lt2"/>
              </a:buClr>
              <a:buFont typeface="Arial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buClr>
                <a:schemeClr val="lt2"/>
              </a:buClr>
              <a:buFont typeface="Arial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833699" y="1234650"/>
            <a:ext cx="7723199" cy="706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SzPct val="100000"/>
              <a:buFont typeface="Arial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buSzPct val="100000"/>
              <a:defRPr sz="2400"/>
            </a:lvl2pPr>
            <a:lvl3pPr algn="ctr" rtl="0">
              <a:spcBef>
                <a:spcPts val="0"/>
              </a:spcBef>
              <a:buSzPct val="100000"/>
              <a:defRPr sz="2400"/>
            </a:lvl3pPr>
            <a:lvl4pPr algn="ctr" rtl="0">
              <a:spcBef>
                <a:spcPts val="0"/>
              </a:spcBef>
              <a:buSzPct val="100000"/>
              <a:defRPr sz="2400"/>
            </a:lvl4pPr>
            <a:lvl5pPr algn="ctr" rtl="0">
              <a:spcBef>
                <a:spcPts val="0"/>
              </a:spcBef>
              <a:buSzPct val="100000"/>
              <a:defRPr sz="2400"/>
            </a:lvl5pPr>
            <a:lvl6pPr algn="ctr" rtl="0">
              <a:spcBef>
                <a:spcPts val="0"/>
              </a:spcBef>
              <a:buSzPct val="100000"/>
              <a:defRPr sz="2400"/>
            </a:lvl6pPr>
            <a:lvl7pPr algn="ctr" rtl="0">
              <a:spcBef>
                <a:spcPts val="0"/>
              </a:spcBef>
              <a:buSzPct val="100000"/>
              <a:defRPr sz="2400"/>
            </a:lvl7pPr>
            <a:lvl8pPr algn="ctr" rtl="0">
              <a:spcBef>
                <a:spcPts val="0"/>
              </a:spcBef>
              <a:buSzPct val="100000"/>
              <a:defRPr sz="2400"/>
            </a:lvl8pPr>
            <a:lvl9pPr algn="ctr" rtl="0">
              <a:spcBef>
                <a:spcPts val="0"/>
              </a:spcBef>
              <a:buSzPct val="100000"/>
              <a:defRPr sz="24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‹#›</a:t>
            </a:fld>
            <a:endParaRPr lang="en" sz="800" dirty="0">
              <a:solidFill>
                <a:schemeClr val="lt1"/>
              </a:solidFill>
            </a:endParaRPr>
          </a:p>
        </p:txBody>
      </p:sp>
      <p:sp>
        <p:nvSpPr>
          <p:cNvPr id="5" name="Shape 16"/>
          <p:cNvSpPr txBox="1"/>
          <p:nvPr userDrawn="1"/>
        </p:nvSpPr>
        <p:spPr>
          <a:xfrm>
            <a:off x="367900" y="4795500"/>
            <a:ext cx="5480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37500"/>
              <a:buFont typeface="Arial"/>
              <a:buNone/>
            </a:pPr>
            <a:r>
              <a:rPr lang="en" sz="800" dirty="0">
                <a:solidFill>
                  <a:schemeClr val="lt1"/>
                </a:solidFill>
              </a:rPr>
              <a:t>“Open Problems in Real-Time Rendering” Course</a:t>
            </a:r>
          </a:p>
        </p:txBody>
      </p:sp>
    </p:spTree>
    <p:extLst>
      <p:ext uri="{BB962C8B-B14F-4D97-AF65-F5344CB8AC3E}">
        <p14:creationId xmlns:p14="http://schemas.microsoft.com/office/powerpoint/2010/main" val="213477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4099"/>
            <a:ext cx="8229600" cy="63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843388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indent="228600" rtl="0">
              <a:lnSpc>
                <a:spcPct val="125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■"/>
              <a:defRPr/>
            </a:lvl1pPr>
            <a:lvl2pPr marL="342900" indent="228600" rtl="0">
              <a:lnSpc>
                <a:spcPct val="125000"/>
              </a:lnSpc>
              <a:spcBef>
                <a:spcPts val="0"/>
              </a:spcBef>
              <a:buClr>
                <a:srgbClr val="92D050"/>
              </a:buClr>
              <a:buSzPct val="100000"/>
              <a:buChar char="♦"/>
              <a:defRPr sz="1400"/>
            </a:lvl2pPr>
            <a:lvl3pPr marL="914400" indent="-228600" rtl="0">
              <a:lnSpc>
                <a:spcPct val="125000"/>
              </a:lnSpc>
              <a:spcBef>
                <a:spcPts val="0"/>
              </a:spcBef>
              <a:buClr>
                <a:srgbClr val="92D050"/>
              </a:buClr>
              <a:buSzPct val="100000"/>
              <a:buFont typeface="Arial" panose="020B0604020202020204" pitchFamily="34" charset="0"/>
              <a:buChar char="■"/>
              <a:defRPr sz="1200"/>
            </a:lvl3pPr>
            <a:lvl4pPr marL="971550" indent="171450" rtl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100000"/>
              <a:buChar char="■"/>
              <a:defRPr sz="1100"/>
            </a:lvl4pPr>
            <a:lvl5pPr rtl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100000"/>
              <a:buChar char="■"/>
              <a:defRPr sz="1100"/>
            </a:lvl5pPr>
            <a:lvl6pPr rtl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100000"/>
              <a:defRPr sz="1000"/>
            </a:lvl6pPr>
            <a:lvl7pPr rtl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100000"/>
              <a:buChar char="■"/>
              <a:defRPr sz="1000"/>
            </a:lvl7pPr>
            <a:lvl8pPr rtl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100000"/>
              <a:buChar char="■"/>
              <a:defRPr sz="1000"/>
            </a:lvl8pPr>
            <a:lvl9pPr rtl="0">
              <a:lnSpc>
                <a:spcPct val="115000"/>
              </a:lnSpc>
              <a:spcBef>
                <a:spcPts val="0"/>
              </a:spcBef>
              <a:buClr>
                <a:srgbClr val="92D050"/>
              </a:buClr>
              <a:buSzPct val="100000"/>
              <a:defRPr sz="1000"/>
            </a:lvl9pPr>
          </a:lstStyle>
          <a:p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Line 2</a:t>
            </a:r>
          </a:p>
          <a:p>
            <a:pPr lvl="2"/>
            <a:r>
              <a:rPr lang="en-US" dirty="0" smtClean="0"/>
              <a:t>Line 3</a:t>
            </a:r>
          </a:p>
          <a:p>
            <a:pPr lvl="3"/>
            <a:r>
              <a:rPr lang="en-US" dirty="0" smtClean="0"/>
              <a:t> Line 4		</a:t>
            </a:r>
            <a:endParaRPr dirty="0"/>
          </a:p>
        </p:txBody>
      </p:sp>
      <p:sp>
        <p:nvSpPr>
          <p:cNvPr id="16" name="Shape 16"/>
          <p:cNvSpPr txBox="1"/>
          <p:nvPr/>
        </p:nvSpPr>
        <p:spPr>
          <a:xfrm>
            <a:off x="367900" y="4795500"/>
            <a:ext cx="5480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375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“Open Problems in Real-Time Rendering” Course</a:t>
            </a:r>
          </a:p>
        </p:txBody>
      </p:sp>
      <p:sp>
        <p:nvSpPr>
          <p:cNvPr id="6" name="Shape 7"/>
          <p:cNvSpPr txBox="1">
            <a:spLocks noGrp="1"/>
          </p:cNvSpPr>
          <p:nvPr>
            <p:ph type="sldNum" idx="12"/>
          </p:nvPr>
        </p:nvSpPr>
        <p:spPr>
          <a:xfrm>
            <a:off x="-180808" y="474990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‹#›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5439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4099"/>
            <a:ext cx="8229600" cy="63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6" name="Shape 16"/>
          <p:cNvSpPr txBox="1"/>
          <p:nvPr/>
        </p:nvSpPr>
        <p:spPr>
          <a:xfrm>
            <a:off x="367900" y="4795500"/>
            <a:ext cx="5480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37500"/>
              <a:buFont typeface="Arial"/>
              <a:buNone/>
            </a:pPr>
            <a:r>
              <a:rPr lang="en" sz="800" dirty="0">
                <a:solidFill>
                  <a:schemeClr val="lt1"/>
                </a:solidFill>
              </a:rPr>
              <a:t>“Open Problems in Real-Time Rendering” Course</a:t>
            </a:r>
          </a:p>
        </p:txBody>
      </p:sp>
      <p:sp>
        <p:nvSpPr>
          <p:cNvPr id="5" name="Shape 7"/>
          <p:cNvSpPr txBox="1">
            <a:spLocks noGrp="1"/>
          </p:cNvSpPr>
          <p:nvPr>
            <p:ph type="sldNum" idx="12"/>
          </p:nvPr>
        </p:nvSpPr>
        <p:spPr>
          <a:xfrm>
            <a:off x="-180808" y="474990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‹#›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5113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91650"/>
            <a:ext cx="8229600" cy="63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6" name="Shape 16"/>
          <p:cNvSpPr txBox="1"/>
          <p:nvPr/>
        </p:nvSpPr>
        <p:spPr>
          <a:xfrm>
            <a:off x="367900" y="4795500"/>
            <a:ext cx="5480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375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“Open Problems in Real-Time Rendering” Course</a:t>
            </a:r>
          </a:p>
        </p:txBody>
      </p:sp>
      <p:sp>
        <p:nvSpPr>
          <p:cNvPr id="5" name="Shape 7"/>
          <p:cNvSpPr txBox="1">
            <a:spLocks noGrp="1"/>
          </p:cNvSpPr>
          <p:nvPr>
            <p:ph type="sldNum" idx="12"/>
          </p:nvPr>
        </p:nvSpPr>
        <p:spPr>
          <a:xfrm>
            <a:off x="-180808" y="474990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‹#›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51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4099"/>
            <a:ext cx="8229600" cy="63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rgbClr val="92D050"/>
              </a:buClr>
              <a:buSzPct val="100000"/>
              <a:buNone/>
              <a:defRPr sz="2400" b="1">
                <a:solidFill>
                  <a:srgbClr val="92D050"/>
                </a:solidFill>
              </a:defRPr>
            </a:lvl1pPr>
            <a:lvl2pPr rtl="0">
              <a:spcBef>
                <a:spcPts val="0"/>
              </a:spcBef>
              <a:buClr>
                <a:srgbClr val="92D050"/>
              </a:buClr>
              <a:buSzPct val="100000"/>
              <a:buFont typeface="Source Sans Pro"/>
              <a:buNone/>
              <a:defRPr sz="3000" b="1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rtl="0">
              <a:spcBef>
                <a:spcPts val="0"/>
              </a:spcBef>
              <a:buClr>
                <a:srgbClr val="92D050"/>
              </a:buClr>
              <a:buSzPct val="100000"/>
              <a:buFont typeface="Source Sans Pro"/>
              <a:buNone/>
              <a:defRPr sz="3000" b="1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rtl="0">
              <a:spcBef>
                <a:spcPts val="0"/>
              </a:spcBef>
              <a:buClr>
                <a:srgbClr val="92D050"/>
              </a:buClr>
              <a:buSzPct val="100000"/>
              <a:buFont typeface="Source Sans Pro"/>
              <a:buNone/>
              <a:defRPr sz="3000" b="1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rtl="0">
              <a:spcBef>
                <a:spcPts val="0"/>
              </a:spcBef>
              <a:buClr>
                <a:srgbClr val="92D050"/>
              </a:buClr>
              <a:buSzPct val="100000"/>
              <a:buFont typeface="Source Sans Pro"/>
              <a:buNone/>
              <a:defRPr sz="3000" b="1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rtl="0">
              <a:spcBef>
                <a:spcPts val="0"/>
              </a:spcBef>
              <a:buClr>
                <a:srgbClr val="92D050"/>
              </a:buClr>
              <a:buSzPct val="100000"/>
              <a:buFont typeface="Source Sans Pro"/>
              <a:buNone/>
              <a:defRPr sz="3000" b="1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rtl="0">
              <a:spcBef>
                <a:spcPts val="0"/>
              </a:spcBef>
              <a:buClr>
                <a:srgbClr val="92D050"/>
              </a:buClr>
              <a:buSzPct val="100000"/>
              <a:buFont typeface="Source Sans Pro"/>
              <a:buNone/>
              <a:defRPr sz="3000" b="1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rtl="0">
              <a:spcBef>
                <a:spcPts val="0"/>
              </a:spcBef>
              <a:buClr>
                <a:srgbClr val="92D050"/>
              </a:buClr>
              <a:buSzPct val="100000"/>
              <a:buFont typeface="Source Sans Pro"/>
              <a:buNone/>
              <a:defRPr sz="3000" b="1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rtl="0">
              <a:spcBef>
                <a:spcPts val="0"/>
              </a:spcBef>
              <a:buClr>
                <a:srgbClr val="92D050"/>
              </a:buClr>
              <a:buSzPct val="100000"/>
              <a:buFont typeface="Source Sans Pro"/>
              <a:buNone/>
              <a:defRPr sz="3000" b="1">
                <a:solidFill>
                  <a:srgbClr val="92D05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842275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600"/>
              </a:spcBef>
              <a:buClr>
                <a:schemeClr val="lt1"/>
              </a:buClr>
              <a:buSzPct val="100000"/>
              <a:buChar char="■"/>
              <a:defRPr sz="1800" b="1">
                <a:solidFill>
                  <a:schemeClr val="lt1"/>
                </a:solidFill>
              </a:defRPr>
            </a:lvl1pPr>
            <a:lvl2pPr rtl="0">
              <a:spcBef>
                <a:spcPts val="480"/>
              </a:spcBef>
              <a:buClr>
                <a:schemeClr val="lt1"/>
              </a:buClr>
              <a:buSzPct val="100000"/>
              <a:defRPr sz="1600">
                <a:solidFill>
                  <a:schemeClr val="lt1"/>
                </a:solidFill>
              </a:defRPr>
            </a:lvl2pPr>
            <a:lvl3pPr rtl="0">
              <a:spcBef>
                <a:spcPts val="48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rtl="0">
              <a:spcBef>
                <a:spcPts val="36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rtl="0">
              <a:spcBef>
                <a:spcPts val="36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rtl="0">
              <a:spcBef>
                <a:spcPts val="36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rtl="0">
              <a:spcBef>
                <a:spcPts val="36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rtl="0">
              <a:spcBef>
                <a:spcPts val="36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rtl="0">
              <a:spcBef>
                <a:spcPts val="36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-180808" y="474990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‹#›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8" name="Shape 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2475" y="4711925"/>
            <a:ext cx="1317249" cy="36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201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" dirty="0"/>
              <a:t>Marco Salvi</a:t>
            </a:r>
          </a:p>
          <a:p>
            <a:r>
              <a:rPr lang="en" dirty="0"/>
              <a:t>NVIDIA Research</a:t>
            </a:r>
            <a:endParaRPr lang="en" sz="11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Anti-Aliasing: Are We There Yet?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main strategies to attack aliasing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10</a:t>
            </a:fld>
            <a:endParaRPr lang="en" sz="800" dirty="0">
              <a:solidFill>
                <a:schemeClr val="lt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59461" y="3018519"/>
            <a:ext cx="1638300" cy="0"/>
          </a:xfrm>
          <a:prstGeom prst="straightConnector1">
            <a:avLst/>
          </a:prstGeom>
          <a:ln w="15875">
            <a:headEnd type="arrow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86715" y="2474390"/>
            <a:ext cx="0" cy="583574"/>
          </a:xfrm>
          <a:prstGeom prst="straightConnector1">
            <a:avLst/>
          </a:prstGeom>
          <a:ln w="15875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6"/>
          <p:cNvSpPr/>
          <p:nvPr/>
        </p:nvSpPr>
        <p:spPr>
          <a:xfrm>
            <a:off x="1409484" y="2648762"/>
            <a:ext cx="562529" cy="365142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6"/>
          <p:cNvSpPr/>
          <p:nvPr/>
        </p:nvSpPr>
        <p:spPr>
          <a:xfrm>
            <a:off x="1056194" y="2648762"/>
            <a:ext cx="562529" cy="365142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6"/>
          <p:cNvSpPr/>
          <p:nvPr/>
        </p:nvSpPr>
        <p:spPr>
          <a:xfrm>
            <a:off x="1746642" y="2648762"/>
            <a:ext cx="562529" cy="365142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5154930" y="1272931"/>
            <a:ext cx="3032760" cy="783075"/>
            <a:chOff x="5345430" y="1452002"/>
            <a:chExt cx="3032760" cy="783075"/>
          </a:xfrm>
        </p:grpSpPr>
        <p:cxnSp>
          <p:nvCxnSpPr>
            <p:cNvPr id="35" name="Straight Arrow Connector 34"/>
            <p:cNvCxnSpPr/>
            <p:nvPr/>
          </p:nvCxnSpPr>
          <p:spPr>
            <a:xfrm flipH="1">
              <a:off x="5345430" y="2182147"/>
              <a:ext cx="3032760" cy="0"/>
            </a:xfrm>
            <a:prstGeom prst="straightConnector1">
              <a:avLst/>
            </a:prstGeom>
            <a:ln w="15875">
              <a:headEnd type="arrow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6879296" y="1452002"/>
              <a:ext cx="0" cy="783075"/>
            </a:xfrm>
            <a:prstGeom prst="straightConnector1">
              <a:avLst/>
            </a:prstGeom>
            <a:ln w="15875"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Isosceles Triangle 6"/>
            <p:cNvSpPr/>
            <p:nvPr/>
          </p:nvSpPr>
          <p:spPr>
            <a:xfrm>
              <a:off x="6507290" y="1685985"/>
              <a:ext cx="754836" cy="489970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6"/>
            <p:cNvSpPr/>
            <p:nvPr/>
          </p:nvSpPr>
          <p:spPr>
            <a:xfrm>
              <a:off x="5620072" y="1685985"/>
              <a:ext cx="754836" cy="489970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6"/>
            <p:cNvSpPr/>
            <p:nvPr/>
          </p:nvSpPr>
          <p:spPr>
            <a:xfrm>
              <a:off x="7383685" y="1685985"/>
              <a:ext cx="754836" cy="489970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ight Arrow 50"/>
          <p:cNvSpPr/>
          <p:nvPr/>
        </p:nvSpPr>
        <p:spPr>
          <a:xfrm rot="20385882">
            <a:off x="3584991" y="2092781"/>
            <a:ext cx="510926" cy="28248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2" name="Right Arrow 51"/>
          <p:cNvSpPr/>
          <p:nvPr/>
        </p:nvSpPr>
        <p:spPr>
          <a:xfrm rot="1099500">
            <a:off x="3582688" y="3470462"/>
            <a:ext cx="500050" cy="27646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3" name="TextBox 22"/>
          <p:cNvSpPr txBox="1"/>
          <p:nvPr/>
        </p:nvSpPr>
        <p:spPr>
          <a:xfrm rot="20423921">
            <a:off x="2924461" y="1691348"/>
            <a:ext cx="156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more samples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102725">
            <a:off x="3043083" y="3794819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pre-filtering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88062" y="3013904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aliasing</a:t>
            </a:r>
            <a:endParaRPr lang="en-US" b="1" dirty="0">
              <a:solidFill>
                <a:srgbClr val="92D05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54930" y="3339562"/>
            <a:ext cx="3032760" cy="783075"/>
            <a:chOff x="5154930" y="3339562"/>
            <a:chExt cx="3032760" cy="783075"/>
          </a:xfrm>
        </p:grpSpPr>
        <p:cxnSp>
          <p:nvCxnSpPr>
            <p:cNvPr id="44" name="Straight Arrow Connector 43"/>
            <p:cNvCxnSpPr/>
            <p:nvPr/>
          </p:nvCxnSpPr>
          <p:spPr>
            <a:xfrm flipH="1">
              <a:off x="5154930" y="4069707"/>
              <a:ext cx="3032760" cy="0"/>
            </a:xfrm>
            <a:prstGeom prst="straightConnector1">
              <a:avLst/>
            </a:prstGeom>
            <a:ln w="15875">
              <a:headEnd type="arrow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6688796" y="3339562"/>
              <a:ext cx="0" cy="783075"/>
            </a:xfrm>
            <a:prstGeom prst="straightConnector1">
              <a:avLst/>
            </a:prstGeom>
            <a:ln w="15875"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Isosceles Triangle 6"/>
            <p:cNvSpPr/>
            <p:nvPr/>
          </p:nvSpPr>
          <p:spPr>
            <a:xfrm>
              <a:off x="6473865" y="3573544"/>
              <a:ext cx="429861" cy="489970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6"/>
            <p:cNvSpPr/>
            <p:nvPr/>
          </p:nvSpPr>
          <p:spPr>
            <a:xfrm>
              <a:off x="7008381" y="3573544"/>
              <a:ext cx="429861" cy="489970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Isosceles Triangle 6"/>
            <p:cNvSpPr/>
            <p:nvPr/>
          </p:nvSpPr>
          <p:spPr>
            <a:xfrm>
              <a:off x="5939348" y="3573544"/>
              <a:ext cx="429861" cy="489970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"/>
            <p:cNvSpPr/>
            <p:nvPr/>
          </p:nvSpPr>
          <p:spPr>
            <a:xfrm>
              <a:off x="5402021" y="3573544"/>
              <a:ext cx="429861" cy="489970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Isosceles Triangle 6"/>
            <p:cNvSpPr/>
            <p:nvPr/>
          </p:nvSpPr>
          <p:spPr>
            <a:xfrm>
              <a:off x="7545709" y="3573544"/>
              <a:ext cx="429861" cy="489970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839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23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Arrow Connector 23"/>
          <p:cNvCxnSpPr/>
          <p:nvPr/>
        </p:nvCxnSpPr>
        <p:spPr>
          <a:xfrm flipH="1">
            <a:off x="1513612" y="3104083"/>
            <a:ext cx="6115581" cy="1967"/>
          </a:xfrm>
          <a:prstGeom prst="straightConnector1">
            <a:avLst/>
          </a:prstGeom>
          <a:ln w="15875">
            <a:headEnd type="arrow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 can also be caused by poor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11</a:t>
            </a:fld>
            <a:endParaRPr lang="en" sz="800" dirty="0">
              <a:solidFill>
                <a:schemeClr val="lt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13613" y="1625106"/>
            <a:ext cx="6115581" cy="1571244"/>
            <a:chOff x="2684214" y="2002536"/>
            <a:chExt cx="4291584" cy="1102614"/>
          </a:xfrm>
        </p:grpSpPr>
        <p:sp>
          <p:nvSpPr>
            <p:cNvPr id="6" name="Isosceles Triangle 6"/>
            <p:cNvSpPr/>
            <p:nvPr/>
          </p:nvSpPr>
          <p:spPr>
            <a:xfrm>
              <a:off x="4298580" y="2344190"/>
              <a:ext cx="1062852" cy="689905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2963556" y="2344190"/>
              <a:ext cx="1062852" cy="689905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6"/>
            <p:cNvSpPr/>
            <p:nvPr/>
          </p:nvSpPr>
          <p:spPr>
            <a:xfrm>
              <a:off x="5633604" y="2344189"/>
              <a:ext cx="1062852" cy="689905"/>
            </a:xfrm>
            <a:custGeom>
              <a:avLst/>
              <a:gdLst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30121 w 2824397"/>
                <a:gd name="connsiteY0" fmla="*/ 1928025 h 1928025"/>
                <a:gd name="connsiteX1" fmla="*/ 1412199 w 2824397"/>
                <a:gd name="connsiteY1" fmla="*/ 0 h 1928025"/>
                <a:gd name="connsiteX2" fmla="*/ 2794276 w 2824397"/>
                <a:gd name="connsiteY2" fmla="*/ 1928025 h 1928025"/>
                <a:gd name="connsiteX3" fmla="*/ 30121 w 2824397"/>
                <a:gd name="connsiteY3" fmla="*/ 1928025 h 1928025"/>
                <a:gd name="connsiteX0" fmla="*/ 0 w 2794276"/>
                <a:gd name="connsiteY0" fmla="*/ 1928025 h 1928025"/>
                <a:gd name="connsiteX1" fmla="*/ 1382078 w 2794276"/>
                <a:gd name="connsiteY1" fmla="*/ 0 h 1928025"/>
                <a:gd name="connsiteX2" fmla="*/ 2764155 w 2794276"/>
                <a:gd name="connsiteY2" fmla="*/ 1928025 h 1928025"/>
                <a:gd name="connsiteX3" fmla="*/ 0 w 2794276"/>
                <a:gd name="connsiteY3" fmla="*/ 1928025 h 1928025"/>
                <a:gd name="connsiteX0" fmla="*/ 0 w 2764155"/>
                <a:gd name="connsiteY0" fmla="*/ 1928025 h 1928025"/>
                <a:gd name="connsiteX1" fmla="*/ 1382078 w 2764155"/>
                <a:gd name="connsiteY1" fmla="*/ 0 h 1928025"/>
                <a:gd name="connsiteX2" fmla="*/ 2764155 w 2764155"/>
                <a:gd name="connsiteY2" fmla="*/ 1928025 h 1928025"/>
                <a:gd name="connsiteX3" fmla="*/ 0 w 2764155"/>
                <a:gd name="connsiteY3" fmla="*/ 1928025 h 1928025"/>
                <a:gd name="connsiteX0" fmla="*/ 0 w 2855595"/>
                <a:gd name="connsiteY0" fmla="*/ 1928025 h 2019465"/>
                <a:gd name="connsiteX1" fmla="*/ 1382078 w 2855595"/>
                <a:gd name="connsiteY1" fmla="*/ 0 h 2019465"/>
                <a:gd name="connsiteX2" fmla="*/ 2855595 w 2855595"/>
                <a:gd name="connsiteY2" fmla="*/ 2019465 h 2019465"/>
                <a:gd name="connsiteX0" fmla="*/ 0 w 2766060"/>
                <a:gd name="connsiteY0" fmla="*/ 1928027 h 1939457"/>
                <a:gd name="connsiteX1" fmla="*/ 1382078 w 2766060"/>
                <a:gd name="connsiteY1" fmla="*/ 2 h 1939457"/>
                <a:gd name="connsiteX2" fmla="*/ 2766060 w 2766060"/>
                <a:gd name="connsiteY2" fmla="*/ 1939457 h 193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6060" h="1939457">
                  <a:moveTo>
                    <a:pt x="0" y="1928027"/>
                  </a:moveTo>
                  <a:cubicBezTo>
                    <a:pt x="916464" y="1212355"/>
                    <a:pt x="921068" y="-1903"/>
                    <a:pt x="1382078" y="2"/>
                  </a:cubicBezTo>
                  <a:cubicBezTo>
                    <a:pt x="1843088" y="1907"/>
                    <a:pt x="1750536" y="1122820"/>
                    <a:pt x="2766060" y="1939457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2684214" y="3041432"/>
              <a:ext cx="4291584" cy="1380"/>
            </a:xfrm>
            <a:prstGeom prst="straightConnector1">
              <a:avLst/>
            </a:prstGeom>
            <a:ln w="15875">
              <a:headEnd type="arrow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830006" y="2002536"/>
              <a:ext cx="0" cy="1102614"/>
            </a:xfrm>
            <a:prstGeom prst="straightConnector1">
              <a:avLst/>
            </a:prstGeom>
            <a:ln w="15875"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68971" y="3242113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2D050"/>
                </a:solidFill>
              </a:rPr>
              <a:t>aliasing</a:t>
            </a:r>
            <a:endParaRPr lang="en-US" sz="1600" b="1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4534" y="323165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2D050"/>
                </a:solidFill>
              </a:rPr>
              <a:t>aliasing</a:t>
            </a:r>
            <a:endParaRPr lang="en-US" sz="1600" b="1" dirty="0">
              <a:solidFill>
                <a:srgbClr val="92D050"/>
              </a:solidFill>
            </a:endParaRPr>
          </a:p>
        </p:txBody>
      </p:sp>
      <p:sp>
        <p:nvSpPr>
          <p:cNvPr id="21" name="Isosceles Triangle 6"/>
          <p:cNvSpPr/>
          <p:nvPr/>
        </p:nvSpPr>
        <p:spPr>
          <a:xfrm>
            <a:off x="3814112" y="2111966"/>
            <a:ext cx="1514582" cy="983127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6"/>
          <p:cNvSpPr/>
          <p:nvPr/>
        </p:nvSpPr>
        <p:spPr>
          <a:xfrm>
            <a:off x="2683059" y="2106207"/>
            <a:ext cx="1514582" cy="983127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6"/>
          <p:cNvSpPr/>
          <p:nvPr/>
        </p:nvSpPr>
        <p:spPr>
          <a:xfrm>
            <a:off x="4954456" y="2129087"/>
            <a:ext cx="1514582" cy="983127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571402" y="1625106"/>
            <a:ext cx="0" cy="1571244"/>
          </a:xfrm>
          <a:prstGeom prst="straightConnector1">
            <a:avLst/>
          </a:prstGeom>
          <a:ln w="15875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6"/>
          <p:cNvSpPr/>
          <p:nvPr/>
        </p:nvSpPr>
        <p:spPr>
          <a:xfrm>
            <a:off x="2952319" y="1795541"/>
            <a:ext cx="3247200" cy="1304781"/>
          </a:xfrm>
          <a:custGeom>
            <a:avLst/>
            <a:gdLst>
              <a:gd name="connsiteX0" fmla="*/ 0 w 4593845"/>
              <a:gd name="connsiteY0" fmla="*/ 2175210 h 2175210"/>
              <a:gd name="connsiteX1" fmla="*/ 2296923 w 4593845"/>
              <a:gd name="connsiteY1" fmla="*/ 0 h 2175210"/>
              <a:gd name="connsiteX2" fmla="*/ 4593845 w 4593845"/>
              <a:gd name="connsiteY2" fmla="*/ 2175210 h 2175210"/>
              <a:gd name="connsiteX3" fmla="*/ 0 w 4593845"/>
              <a:gd name="connsiteY3" fmla="*/ 2175210 h 2175210"/>
              <a:gd name="connsiteX0" fmla="*/ 50060 w 4693965"/>
              <a:gd name="connsiteY0" fmla="*/ 2175210 h 2175210"/>
              <a:gd name="connsiteX1" fmla="*/ 2346983 w 4693965"/>
              <a:gd name="connsiteY1" fmla="*/ 0 h 2175210"/>
              <a:gd name="connsiteX2" fmla="*/ 4643905 w 4693965"/>
              <a:gd name="connsiteY2" fmla="*/ 2175210 h 2175210"/>
              <a:gd name="connsiteX3" fmla="*/ 50060 w 4693965"/>
              <a:gd name="connsiteY3" fmla="*/ 2175210 h 2175210"/>
              <a:gd name="connsiteX0" fmla="*/ 0 w 4643905"/>
              <a:gd name="connsiteY0" fmla="*/ 2175210 h 2175210"/>
              <a:gd name="connsiteX1" fmla="*/ 2296923 w 4643905"/>
              <a:gd name="connsiteY1" fmla="*/ 0 h 2175210"/>
              <a:gd name="connsiteX2" fmla="*/ 4593845 w 4643905"/>
              <a:gd name="connsiteY2" fmla="*/ 2175210 h 2175210"/>
              <a:gd name="connsiteX3" fmla="*/ 0 w 4643905"/>
              <a:gd name="connsiteY3" fmla="*/ 2175210 h 2175210"/>
              <a:gd name="connsiteX0" fmla="*/ 0 w 4593845"/>
              <a:gd name="connsiteY0" fmla="*/ 2175210 h 2175210"/>
              <a:gd name="connsiteX1" fmla="*/ 2296923 w 4593845"/>
              <a:gd name="connsiteY1" fmla="*/ 0 h 2175210"/>
              <a:gd name="connsiteX2" fmla="*/ 4593845 w 4593845"/>
              <a:gd name="connsiteY2" fmla="*/ 2175210 h 2175210"/>
              <a:gd name="connsiteX3" fmla="*/ 0 w 4593845"/>
              <a:gd name="connsiteY3" fmla="*/ 2175210 h 2175210"/>
              <a:gd name="connsiteX0" fmla="*/ 0 w 4593845"/>
              <a:gd name="connsiteY0" fmla="*/ 2175318 h 2175318"/>
              <a:gd name="connsiteX1" fmla="*/ 2296923 w 4593845"/>
              <a:gd name="connsiteY1" fmla="*/ 108 h 2175318"/>
              <a:gd name="connsiteX2" fmla="*/ 4593845 w 4593845"/>
              <a:gd name="connsiteY2" fmla="*/ 2175318 h 2175318"/>
              <a:gd name="connsiteX3" fmla="*/ 0 w 4593845"/>
              <a:gd name="connsiteY3" fmla="*/ 2175318 h 2175318"/>
              <a:gd name="connsiteX0" fmla="*/ 0 w 4593845"/>
              <a:gd name="connsiteY0" fmla="*/ 2175318 h 2175318"/>
              <a:gd name="connsiteX1" fmla="*/ 2296923 w 4593845"/>
              <a:gd name="connsiteY1" fmla="*/ 108 h 2175318"/>
              <a:gd name="connsiteX2" fmla="*/ 4593845 w 4593845"/>
              <a:gd name="connsiteY2" fmla="*/ 2175318 h 2175318"/>
              <a:gd name="connsiteX3" fmla="*/ 0 w 4593845"/>
              <a:gd name="connsiteY3" fmla="*/ 2175318 h 217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845" h="2175318">
                <a:moveTo>
                  <a:pt x="0" y="2175318"/>
                </a:moveTo>
                <a:cubicBezTo>
                  <a:pt x="109681" y="-52534"/>
                  <a:pt x="1531282" y="108"/>
                  <a:pt x="2296923" y="108"/>
                </a:cubicBezTo>
                <a:cubicBezTo>
                  <a:pt x="3062564" y="108"/>
                  <a:pt x="4583520" y="92485"/>
                  <a:pt x="4593845" y="2175318"/>
                </a:cubicBezTo>
                <a:lnTo>
                  <a:pt x="0" y="2175318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Isosceles Triangle 6"/>
          <p:cNvSpPr/>
          <p:nvPr/>
        </p:nvSpPr>
        <p:spPr>
          <a:xfrm>
            <a:off x="3691740" y="1807433"/>
            <a:ext cx="1777904" cy="1304781"/>
          </a:xfrm>
          <a:custGeom>
            <a:avLst/>
            <a:gdLst>
              <a:gd name="connsiteX0" fmla="*/ 0 w 4593845"/>
              <a:gd name="connsiteY0" fmla="*/ 2175210 h 2175210"/>
              <a:gd name="connsiteX1" fmla="*/ 2296923 w 4593845"/>
              <a:gd name="connsiteY1" fmla="*/ 0 h 2175210"/>
              <a:gd name="connsiteX2" fmla="*/ 4593845 w 4593845"/>
              <a:gd name="connsiteY2" fmla="*/ 2175210 h 2175210"/>
              <a:gd name="connsiteX3" fmla="*/ 0 w 4593845"/>
              <a:gd name="connsiteY3" fmla="*/ 2175210 h 2175210"/>
              <a:gd name="connsiteX0" fmla="*/ 50060 w 4693965"/>
              <a:gd name="connsiteY0" fmla="*/ 2175210 h 2175210"/>
              <a:gd name="connsiteX1" fmla="*/ 2346983 w 4693965"/>
              <a:gd name="connsiteY1" fmla="*/ 0 h 2175210"/>
              <a:gd name="connsiteX2" fmla="*/ 4643905 w 4693965"/>
              <a:gd name="connsiteY2" fmla="*/ 2175210 h 2175210"/>
              <a:gd name="connsiteX3" fmla="*/ 50060 w 4693965"/>
              <a:gd name="connsiteY3" fmla="*/ 2175210 h 2175210"/>
              <a:gd name="connsiteX0" fmla="*/ 0 w 4643905"/>
              <a:gd name="connsiteY0" fmla="*/ 2175210 h 2175210"/>
              <a:gd name="connsiteX1" fmla="*/ 2296923 w 4643905"/>
              <a:gd name="connsiteY1" fmla="*/ 0 h 2175210"/>
              <a:gd name="connsiteX2" fmla="*/ 4593845 w 4643905"/>
              <a:gd name="connsiteY2" fmla="*/ 2175210 h 2175210"/>
              <a:gd name="connsiteX3" fmla="*/ 0 w 4643905"/>
              <a:gd name="connsiteY3" fmla="*/ 2175210 h 2175210"/>
              <a:gd name="connsiteX0" fmla="*/ 0 w 4593845"/>
              <a:gd name="connsiteY0" fmla="*/ 2175210 h 2175210"/>
              <a:gd name="connsiteX1" fmla="*/ 2296923 w 4593845"/>
              <a:gd name="connsiteY1" fmla="*/ 0 h 2175210"/>
              <a:gd name="connsiteX2" fmla="*/ 4593845 w 4593845"/>
              <a:gd name="connsiteY2" fmla="*/ 2175210 h 2175210"/>
              <a:gd name="connsiteX3" fmla="*/ 0 w 4593845"/>
              <a:gd name="connsiteY3" fmla="*/ 2175210 h 2175210"/>
              <a:gd name="connsiteX0" fmla="*/ 0 w 4593845"/>
              <a:gd name="connsiteY0" fmla="*/ 2175318 h 2175318"/>
              <a:gd name="connsiteX1" fmla="*/ 2296923 w 4593845"/>
              <a:gd name="connsiteY1" fmla="*/ 108 h 2175318"/>
              <a:gd name="connsiteX2" fmla="*/ 4593845 w 4593845"/>
              <a:gd name="connsiteY2" fmla="*/ 2175318 h 2175318"/>
              <a:gd name="connsiteX3" fmla="*/ 0 w 4593845"/>
              <a:gd name="connsiteY3" fmla="*/ 2175318 h 2175318"/>
              <a:gd name="connsiteX0" fmla="*/ 0 w 4593845"/>
              <a:gd name="connsiteY0" fmla="*/ 2175318 h 2175318"/>
              <a:gd name="connsiteX1" fmla="*/ 2296923 w 4593845"/>
              <a:gd name="connsiteY1" fmla="*/ 108 h 2175318"/>
              <a:gd name="connsiteX2" fmla="*/ 4593845 w 4593845"/>
              <a:gd name="connsiteY2" fmla="*/ 2175318 h 2175318"/>
              <a:gd name="connsiteX3" fmla="*/ 0 w 4593845"/>
              <a:gd name="connsiteY3" fmla="*/ 2175318 h 217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845" h="2175318">
                <a:moveTo>
                  <a:pt x="0" y="2175318"/>
                </a:moveTo>
                <a:cubicBezTo>
                  <a:pt x="109681" y="-52534"/>
                  <a:pt x="1531282" y="108"/>
                  <a:pt x="2296923" y="108"/>
                </a:cubicBezTo>
                <a:cubicBezTo>
                  <a:pt x="3062564" y="108"/>
                  <a:pt x="4583520" y="92485"/>
                  <a:pt x="4593845" y="2175318"/>
                </a:cubicBezTo>
                <a:lnTo>
                  <a:pt x="0" y="2175318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383101" y="3337739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2D050"/>
                </a:solidFill>
              </a:rPr>
              <a:t>aliasing</a:t>
            </a:r>
            <a:endParaRPr lang="en-US" sz="1600" b="1" dirty="0">
              <a:solidFill>
                <a:srgbClr val="92D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1550" y="333142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2D050"/>
                </a:solidFill>
              </a:rPr>
              <a:t>aliasing</a:t>
            </a:r>
            <a:endParaRPr lang="en-US" sz="1600" b="1" dirty="0">
              <a:solidFill>
                <a:srgbClr val="92D05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6200000">
            <a:off x="3020103" y="3050995"/>
            <a:ext cx="245917" cy="115409"/>
          </a:xfrm>
          <a:prstGeom prst="rightArrow">
            <a:avLst>
              <a:gd name="adj1" fmla="val 50000"/>
              <a:gd name="adj2" fmla="val 93103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8" name="Right Arrow 17"/>
          <p:cNvSpPr/>
          <p:nvPr/>
        </p:nvSpPr>
        <p:spPr>
          <a:xfrm rot="16200000">
            <a:off x="5875666" y="3040540"/>
            <a:ext cx="245917" cy="115409"/>
          </a:xfrm>
          <a:prstGeom prst="rightArrow">
            <a:avLst>
              <a:gd name="adj1" fmla="val 50000"/>
              <a:gd name="adj2" fmla="val 93103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6" name="Right Arrow 25"/>
          <p:cNvSpPr/>
          <p:nvPr/>
        </p:nvSpPr>
        <p:spPr>
          <a:xfrm rot="16200000">
            <a:off x="5228129" y="3103289"/>
            <a:ext cx="245917" cy="115410"/>
          </a:xfrm>
          <a:prstGeom prst="rightArrow">
            <a:avLst>
              <a:gd name="adj1" fmla="val 50000"/>
              <a:gd name="adj2" fmla="val 93103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8" name="Right Arrow 27"/>
          <p:cNvSpPr/>
          <p:nvPr/>
        </p:nvSpPr>
        <p:spPr>
          <a:xfrm rot="16200000">
            <a:off x="3703698" y="3103291"/>
            <a:ext cx="245917" cy="115409"/>
          </a:xfrm>
          <a:prstGeom prst="rightArrow">
            <a:avLst>
              <a:gd name="adj1" fmla="val 50000"/>
              <a:gd name="adj2" fmla="val 93103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3" name="TextBox 32"/>
          <p:cNvSpPr txBox="1"/>
          <p:nvPr/>
        </p:nvSpPr>
        <p:spPr>
          <a:xfrm>
            <a:off x="4432254" y="127394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A</a:t>
            </a:r>
            <a:endParaRPr lang="en-US" sz="18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74354" y="2872781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Gabriola" panose="04040605051002020D02" pitchFamily="82" charset="0"/>
              </a:rPr>
              <a:t>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62" y="896723"/>
            <a:ext cx="4538479" cy="3402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9617" y="4266087"/>
            <a:ext cx="91884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Roger Gilbertson</a:t>
            </a:r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202" y="4315566"/>
            <a:ext cx="95127" cy="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9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  <p:bldP spid="21" grpId="0" animBg="1"/>
      <p:bldP spid="22" grpId="0" animBg="1"/>
      <p:bldP spid="23" grpId="0" animBg="1"/>
      <p:bldP spid="12" grpId="0" animBg="1"/>
      <p:bldP spid="12" grpId="1" animBg="1"/>
      <p:bldP spid="19" grpId="0" animBg="1"/>
      <p:bldP spid="27" grpId="0"/>
      <p:bldP spid="32" grpId="0"/>
      <p:bldP spid="14" grpId="0" animBg="1"/>
      <p:bldP spid="14" grpId="1" animBg="1"/>
      <p:bldP spid="18" grpId="0" animBg="1"/>
      <p:bldP spid="18" grpId="1" animBg="1"/>
      <p:bldP spid="26" grpId="0" animBg="1"/>
      <p:bldP spid="28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Nature Solve Aliasing?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12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 cycles/degree is a magic number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843388"/>
            <a:ext cx="8641243" cy="3725699"/>
          </a:xfrm>
        </p:spPr>
        <p:txBody>
          <a:bodyPr/>
          <a:lstStyle/>
          <a:p>
            <a:r>
              <a:rPr lang="en-US" dirty="0" smtClean="0"/>
              <a:t>It is the Nyquist limit set by the spacing of photoreceptors in the eye</a:t>
            </a:r>
          </a:p>
          <a:p>
            <a:r>
              <a:rPr lang="en-US" dirty="0" smtClean="0"/>
              <a:t>It is also the spatial cutoff of the optics of the eye</a:t>
            </a:r>
          </a:p>
          <a:p>
            <a:pPr lvl="1"/>
            <a:endParaRPr lang="en-US" dirty="0" smtClean="0"/>
          </a:p>
          <a:p>
            <a:pPr lvl="1" indent="0">
              <a:buNone/>
            </a:pPr>
            <a:endParaRPr lang="en-US" dirty="0"/>
          </a:p>
          <a:p>
            <a:r>
              <a:rPr lang="en-US" dirty="0" smtClean="0"/>
              <a:t>Unlikely to be a coincidence</a:t>
            </a:r>
          </a:p>
          <a:p>
            <a:pPr lvl="1"/>
            <a:r>
              <a:rPr lang="en-US" dirty="0" smtClean="0"/>
              <a:t>Photoreceptors density is thought to be a physical limit</a:t>
            </a:r>
          </a:p>
          <a:p>
            <a:pPr lvl="1"/>
            <a:r>
              <a:rPr lang="en-US" dirty="0" smtClean="0"/>
              <a:t>Species with better optics use “tricks” to increase photoreceptors density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Evolution gave us optics to filter out high </a:t>
            </a:r>
            <a:r>
              <a:rPr lang="en-US" dirty="0" err="1" smtClean="0"/>
              <a:t>freq</a:t>
            </a:r>
            <a:r>
              <a:rPr lang="en-US" dirty="0" smtClean="0"/>
              <a:t> that could lead to aliasing!</a:t>
            </a:r>
          </a:p>
          <a:p>
            <a:pPr lvl="1"/>
            <a:r>
              <a:rPr lang="en-US" dirty="0" smtClean="0"/>
              <a:t>Is sampling at the Nyquist limit even good enough? (e.g. HMD with 10K x 10K res per eye)</a:t>
            </a:r>
          </a:p>
          <a:p>
            <a:pPr lvl="1"/>
            <a:r>
              <a:rPr lang="en-US" dirty="0" smtClean="0"/>
              <a:t>Pre-filtering is the only substitute for the eye optics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13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perceive aliasing as something bad?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843388"/>
            <a:ext cx="8421530" cy="3725699"/>
          </a:xfrm>
        </p:spPr>
        <p:txBody>
          <a:bodyPr/>
          <a:lstStyle/>
          <a:p>
            <a:r>
              <a:rPr lang="en-US" dirty="0" smtClean="0"/>
              <a:t>A few hypotheses..</a:t>
            </a:r>
          </a:p>
          <a:p>
            <a:pPr lvl="1"/>
            <a:r>
              <a:rPr lang="en-US" dirty="0" smtClean="0"/>
              <a:t>No (or little?) aliasing </a:t>
            </a:r>
            <a:r>
              <a:rPr lang="en-US" dirty="0"/>
              <a:t>in the fovea </a:t>
            </a:r>
            <a:r>
              <a:rPr lang="en-US" dirty="0" smtClean="0"/>
              <a:t>region</a:t>
            </a:r>
          </a:p>
          <a:p>
            <a:pPr indent="0">
              <a:buNone/>
            </a:pPr>
            <a:endParaRPr lang="en-US" dirty="0"/>
          </a:p>
          <a:p>
            <a:pPr lvl="1"/>
            <a:r>
              <a:rPr lang="en-US" dirty="0" smtClean="0"/>
              <a:t>The amplitude of natural </a:t>
            </a:r>
            <a:r>
              <a:rPr lang="en-US" dirty="0"/>
              <a:t>images spectrum </a:t>
            </a:r>
            <a:r>
              <a:rPr lang="en-US" dirty="0" smtClean="0"/>
              <a:t>is</a:t>
            </a:r>
          </a:p>
          <a:p>
            <a:pPr lvl="2"/>
            <a:r>
              <a:rPr lang="en-US" dirty="0" smtClean="0"/>
              <a:t>Does aliasing make CG images even more “unnatural”?</a:t>
            </a:r>
          </a:p>
          <a:p>
            <a:pPr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Brain might find difficult to stereo-fuse some parts of the image (VR/AR)</a:t>
            </a:r>
          </a:p>
          <a:p>
            <a:pPr lvl="2"/>
            <a:r>
              <a:rPr lang="en-US" dirty="0" smtClean="0"/>
              <a:t>Fine features seen from left eye are different from ones seen from right eye</a:t>
            </a:r>
          </a:p>
          <a:p>
            <a:pPr lvl="2"/>
            <a:r>
              <a:rPr lang="en-US" dirty="0" smtClean="0"/>
              <a:t>Could cause </a:t>
            </a:r>
            <a:r>
              <a:rPr lang="en-US" dirty="0" err="1" smtClean="0"/>
              <a:t>vergence</a:t>
            </a:r>
            <a:r>
              <a:rPr lang="en-US" dirty="0" smtClean="0"/>
              <a:t>/accommodation conflicts </a:t>
            </a:r>
            <a:r>
              <a:rPr lang="en" dirty="0" smtClean="0"/>
              <a:t>→ “something is wrong” feeling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14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44" y="1918501"/>
            <a:ext cx="433361" cy="21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9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Our Industry Solve Aliasing?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15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8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is harder than off-line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Per-shot tuning → great image quality </a:t>
            </a:r>
          </a:p>
          <a:p>
            <a:pPr lvl="1"/>
            <a:r>
              <a:rPr lang="en-US" dirty="0" smtClean="0"/>
              <a:t>More samples</a:t>
            </a:r>
          </a:p>
          <a:p>
            <a:pPr lvl="2"/>
            <a:r>
              <a:rPr lang="en-US" dirty="0" smtClean="0"/>
              <a:t>Just throw more samples until the problem goes away, otherwise..</a:t>
            </a:r>
          </a:p>
          <a:p>
            <a:pPr lvl="1"/>
            <a:r>
              <a:rPr lang="en-US" dirty="0" smtClean="0"/>
              <a:t>Pre-filtering → assets specialization </a:t>
            </a:r>
          </a:p>
          <a:p>
            <a:pPr lvl="2"/>
            <a:r>
              <a:rPr lang="en-US" dirty="0" smtClean="0"/>
              <a:t>Code, models, textures, lighting, etc.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Much harder to apply the same model to real-time rendering</a:t>
            </a:r>
          </a:p>
          <a:p>
            <a:pPr lvl="1"/>
            <a:r>
              <a:rPr lang="en-US" dirty="0" smtClean="0"/>
              <a:t>Can’t use as many samples</a:t>
            </a:r>
          </a:p>
          <a:p>
            <a:pPr lvl="2"/>
            <a:r>
              <a:rPr lang="en-US" dirty="0" smtClean="0"/>
              <a:t>Limited time, memory, compute, power, etc.</a:t>
            </a:r>
          </a:p>
          <a:p>
            <a:pPr lvl="1"/>
            <a:r>
              <a:rPr lang="en-US" dirty="0" smtClean="0"/>
              <a:t>Assets specialization cannot be used as extensively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16</a:t>
            </a:fld>
            <a:endParaRPr lang="en" sz="800" dirty="0">
              <a:solidFill>
                <a:schemeClr val="lt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295807" y="1460547"/>
            <a:ext cx="322785" cy="528363"/>
          </a:xfrm>
          <a:prstGeom prst="curvedRightArrow">
            <a:avLst>
              <a:gd name="adj1" fmla="val 13292"/>
              <a:gd name="adj2" fmla="val 31855"/>
              <a:gd name="adj3" fmla="val 2947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 rot="10800000">
            <a:off x="5910330" y="1460546"/>
            <a:ext cx="322785" cy="528363"/>
          </a:xfrm>
          <a:prstGeom prst="curvedRightArrow">
            <a:avLst>
              <a:gd name="adj1" fmla="val 13292"/>
              <a:gd name="adj2" fmla="val 31855"/>
              <a:gd name="adj3" fmla="val 2947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49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Pre-filtering data is hard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9233"/>
            <a:ext cx="8229600" cy="3725699"/>
          </a:xfrm>
        </p:spPr>
        <p:txBody>
          <a:bodyPr/>
          <a:lstStyle/>
          <a:p>
            <a:r>
              <a:rPr lang="en-US" dirty="0" err="1" smtClean="0"/>
              <a:t>Mip</a:t>
            </a:r>
            <a:r>
              <a:rPr lang="en-US" dirty="0" smtClean="0"/>
              <a:t> mapping is great for color but..</a:t>
            </a:r>
          </a:p>
          <a:p>
            <a:pPr lvl="1"/>
            <a:r>
              <a:rPr lang="en-US" dirty="0" smtClean="0"/>
              <a:t>Only works with linear transformations   </a:t>
            </a:r>
            <a:r>
              <a:rPr lang="en" dirty="0" smtClean="0"/>
              <a:t>→</a:t>
            </a:r>
            <a:endParaRPr lang="en" dirty="0"/>
          </a:p>
          <a:p>
            <a:pPr lvl="1"/>
            <a:r>
              <a:rPr lang="en" dirty="0" smtClean="0"/>
              <a:t>Pre-filtering of normals and visibility are still open problems</a:t>
            </a:r>
          </a:p>
          <a:p>
            <a:pPr lvl="1"/>
            <a:endParaRPr lang="en" dirty="0" smtClean="0"/>
          </a:p>
          <a:p>
            <a:pPr lvl="1" indent="0">
              <a:buNone/>
            </a:pPr>
            <a:endParaRPr lang="en" dirty="0"/>
          </a:p>
          <a:p>
            <a:r>
              <a:rPr lang="en" dirty="0" smtClean="0"/>
              <a:t>Specular highlights       →</a:t>
            </a:r>
          </a:p>
          <a:p>
            <a:pPr lvl="1"/>
            <a:r>
              <a:rPr lang="en" dirty="0" smtClean="0"/>
              <a:t>Alternative NDF representations</a:t>
            </a:r>
          </a:p>
          <a:p>
            <a:pPr lvl="2"/>
            <a:r>
              <a:rPr lang="en" smtClean="0"/>
              <a:t>Toksgiv</a:t>
            </a:r>
            <a:r>
              <a:rPr lang="en" dirty="0" smtClean="0"/>
              <a:t>, (C)LEA(DR)(N) mapping</a:t>
            </a:r>
          </a:p>
          <a:p>
            <a:pPr lvl="1"/>
            <a:endParaRPr lang="en" dirty="0" smtClean="0"/>
          </a:p>
          <a:p>
            <a:pPr lvl="1" indent="0">
              <a:buNone/>
            </a:pPr>
            <a:endParaRPr lang="en" dirty="0" smtClean="0"/>
          </a:p>
          <a:p>
            <a:r>
              <a:rPr lang="en" dirty="0" smtClean="0"/>
              <a:t>Shadows </a:t>
            </a:r>
            <a:r>
              <a:rPr lang="en" dirty="0"/>
              <a:t>→ </a:t>
            </a:r>
            <a:r>
              <a:rPr lang="en" dirty="0" smtClean="0"/>
              <a:t>PCF </a:t>
            </a:r>
            <a:r>
              <a:rPr lang="en" dirty="0"/>
              <a:t>→ </a:t>
            </a:r>
            <a:endParaRPr lang="en" dirty="0" smtClean="0"/>
          </a:p>
          <a:p>
            <a:pPr lvl="1"/>
            <a:endParaRPr lang="en" dirty="0"/>
          </a:p>
          <a:p>
            <a:pPr lvl="1"/>
            <a:endParaRPr lang="en" dirty="0" smtClean="0"/>
          </a:p>
          <a:p>
            <a:pPr lvl="1"/>
            <a:endParaRPr lang="en" b="0" dirty="0" smtClean="0"/>
          </a:p>
          <a:p>
            <a:pPr lvl="1"/>
            <a:endParaRPr lang="en" dirty="0"/>
          </a:p>
          <a:p>
            <a:pPr lvl="1"/>
            <a:endParaRPr lang="en" dirty="0"/>
          </a:p>
          <a:p>
            <a:pPr lvl="1"/>
            <a:endParaRPr lang="e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17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4389" y="1220634"/>
            <a:ext cx="2712784" cy="3709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201411" y="1291741"/>
            <a:ext cx="271382" cy="277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96711" y="1267248"/>
            <a:ext cx="146196" cy="277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1267247"/>
            <a:ext cx="604520" cy="277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76450" y="1267246"/>
            <a:ext cx="1508334" cy="277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60156" y="1318716"/>
            <a:ext cx="304800" cy="277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5400000">
            <a:off x="5455712" y="1058350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5314740" y="707008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92D050"/>
                </a:solidFill>
              </a:rPr>
              <a:t>data</a:t>
            </a:r>
            <a:endParaRPr lang="en-US" sz="1200" b="1" dirty="0">
              <a:solidFill>
                <a:srgbClr val="92D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6792" y="1267245"/>
            <a:ext cx="3699646" cy="277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70" y="2280289"/>
            <a:ext cx="1431450" cy="4178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87" y="3555633"/>
            <a:ext cx="1476210" cy="8211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25768" y="1569268"/>
            <a:ext cx="4950682" cy="277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4393656">
            <a:off x="3995264" y="4150440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3749346" y="4277136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b="1" dirty="0" smtClean="0">
                <a:solidFill>
                  <a:srgbClr val="92D050"/>
                </a:solidFill>
              </a:rPr>
              <a:t>non-linear</a:t>
            </a:r>
            <a:r>
              <a:rPr lang="en-US" sz="1200" b="1" dirty="0" smtClean="0">
                <a:solidFill>
                  <a:srgbClr val="92D050"/>
                </a:solidFill>
              </a:rPr>
              <a:t> </a:t>
            </a:r>
            <a:endParaRPr lang="en-US" sz="1200" b="1" dirty="0">
              <a:solidFill>
                <a:srgbClr val="92D050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7983845">
            <a:off x="5280153" y="2198902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5137951" y="1905253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92D050"/>
                </a:solidFill>
              </a:rPr>
              <a:t>n</a:t>
            </a:r>
            <a:r>
              <a:rPr lang="en-US" sz="1200" b="1" dirty="0" smtClean="0">
                <a:solidFill>
                  <a:srgbClr val="92D050"/>
                </a:solidFill>
              </a:rPr>
              <a:t>on-linear</a:t>
            </a:r>
            <a:endParaRPr lang="en-US" sz="1200" b="1" dirty="0">
              <a:solidFill>
                <a:srgbClr val="92D050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3650008">
            <a:off x="4064050" y="2704850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3987181" y="2804522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92D050"/>
                </a:solidFill>
              </a:rPr>
              <a:t>linear</a:t>
            </a:r>
            <a:endParaRPr lang="en-US" sz="1200" b="1" dirty="0">
              <a:solidFill>
                <a:srgbClr val="92D050"/>
              </a:solidFill>
            </a:endParaRPr>
          </a:p>
        </p:txBody>
      </p:sp>
      <p:sp>
        <p:nvSpPr>
          <p:cNvPr id="32" name="Right Arrow 31"/>
          <p:cNvSpPr/>
          <p:nvPr/>
        </p:nvSpPr>
        <p:spPr>
          <a:xfrm rot="8137494">
            <a:off x="3984934" y="3605458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3" name="TextBox 32"/>
          <p:cNvSpPr txBox="1"/>
          <p:nvPr/>
        </p:nvSpPr>
        <p:spPr>
          <a:xfrm>
            <a:off x="3817585" y="3282227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92D050"/>
                </a:solidFill>
              </a:rPr>
              <a:t>visibility</a:t>
            </a:r>
            <a:r>
              <a:rPr lang="en" sz="1200" dirty="0">
                <a:solidFill>
                  <a:srgbClr val="92D050"/>
                </a:solidFill>
              </a:rPr>
              <a:t> </a:t>
            </a:r>
            <a:r>
              <a:rPr lang="en-US" sz="1200" b="1" dirty="0" smtClean="0">
                <a:solidFill>
                  <a:srgbClr val="92D050"/>
                </a:solidFill>
              </a:rPr>
              <a:t>test</a:t>
            </a:r>
            <a:endParaRPr lang="en-US" sz="12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3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/>
      <p:bldP spid="15" grpId="1"/>
      <p:bldP spid="16" grpId="0" animBg="1"/>
      <p:bldP spid="20" grpId="0" animBg="1"/>
      <p:bldP spid="21" grpId="0" animBg="1"/>
      <p:bldP spid="22" grpId="0"/>
      <p:bldP spid="23" grpId="0" animBg="1"/>
      <p:bldP spid="24" grpId="0"/>
      <p:bldP spid="26" grpId="0" animBg="1"/>
      <p:bldP spid="27" grpId="0"/>
      <p:bldP spid="32" grpId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Pre-filtering visibility really is hard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43388"/>
            <a:ext cx="8229600" cy="3725699"/>
          </a:xfrm>
        </p:spPr>
        <p:txBody>
          <a:bodyPr/>
          <a:lstStyle/>
          <a:p>
            <a:r>
              <a:rPr lang="en" dirty="0" smtClean="0"/>
              <a:t>Represent depth distribution via first N moments </a:t>
            </a:r>
            <a:r>
              <a:rPr lang="en" sz="1000" b="0" dirty="0" smtClean="0"/>
              <a:t>(aka the Hausdorff problem)</a:t>
            </a:r>
            <a:endParaRPr lang="en" b="0" dirty="0" smtClean="0"/>
          </a:p>
          <a:p>
            <a:pPr lvl="1"/>
            <a:r>
              <a:rPr lang="en" b="0" dirty="0" smtClean="0"/>
              <a:t>N = 2 </a:t>
            </a:r>
            <a:r>
              <a:rPr lang="en" dirty="0" smtClean="0"/>
              <a:t>→ variance shadow maps </a:t>
            </a:r>
            <a:r>
              <a:rPr lang="en" sz="1000" dirty="0">
                <a:solidFill>
                  <a:schemeClr val="lt2"/>
                </a:solidFill>
              </a:rPr>
              <a:t>[Donnelly and Lauritzen 2006] </a:t>
            </a:r>
          </a:p>
          <a:p>
            <a:pPr lvl="1"/>
            <a:r>
              <a:rPr lang="en" dirty="0" smtClean="0"/>
              <a:t>N = 1 → exponential shadow maps </a:t>
            </a:r>
            <a:r>
              <a:rPr lang="en" sz="1000" dirty="0">
                <a:solidFill>
                  <a:schemeClr val="lt2"/>
                </a:solidFill>
              </a:rPr>
              <a:t>[Salvi 2008] [Annen et al. 2008]</a:t>
            </a:r>
          </a:p>
          <a:p>
            <a:pPr lvl="1"/>
            <a:r>
              <a:rPr lang="en" dirty="0" smtClean="0"/>
              <a:t>N = [-2, 2] → exponential variance shadow maps </a:t>
            </a:r>
            <a:r>
              <a:rPr lang="en" sz="1000" dirty="0" smtClean="0">
                <a:solidFill>
                  <a:schemeClr val="lt2"/>
                </a:solidFill>
              </a:rPr>
              <a:t>[Lauritzen et al. 2011] </a:t>
            </a:r>
          </a:p>
          <a:p>
            <a:pPr lvl="1"/>
            <a:r>
              <a:rPr lang="en" sz="1000" dirty="0" smtClean="0">
                <a:solidFill>
                  <a:schemeClr val="lt2"/>
                </a:solidFill>
              </a:rPr>
              <a:t>…</a:t>
            </a:r>
          </a:p>
          <a:p>
            <a:pPr lvl="1"/>
            <a:endParaRPr lang="en" sz="900" dirty="0">
              <a:solidFill>
                <a:schemeClr val="lt2"/>
              </a:solidFill>
            </a:endParaRPr>
          </a:p>
          <a:p>
            <a:pPr lvl="1"/>
            <a:endParaRPr lang="en" sz="900" dirty="0" smtClean="0">
              <a:solidFill>
                <a:schemeClr val="lt2"/>
              </a:solidFill>
            </a:endParaRPr>
          </a:p>
          <a:p>
            <a:pPr lvl="1"/>
            <a:endParaRPr lang="en" sz="900" dirty="0">
              <a:solidFill>
                <a:schemeClr val="lt2"/>
              </a:solidFill>
            </a:endParaRPr>
          </a:p>
          <a:p>
            <a:pPr lvl="1"/>
            <a:endParaRPr lang="en" sz="900" dirty="0" smtClean="0">
              <a:solidFill>
                <a:schemeClr val="lt2"/>
              </a:solidFill>
            </a:endParaRPr>
          </a:p>
          <a:p>
            <a:pPr lvl="1"/>
            <a:endParaRPr lang="en" sz="900" dirty="0">
              <a:solidFill>
                <a:schemeClr val="lt2"/>
              </a:solidFill>
            </a:endParaRPr>
          </a:p>
          <a:p>
            <a:pPr lvl="1"/>
            <a:endParaRPr lang="en" sz="900" dirty="0" smtClean="0">
              <a:solidFill>
                <a:schemeClr val="lt2"/>
              </a:solidFill>
            </a:endParaRPr>
          </a:p>
          <a:p>
            <a:pPr lvl="1"/>
            <a:endParaRPr lang="en" sz="900" dirty="0">
              <a:solidFill>
                <a:schemeClr val="lt2"/>
              </a:solidFill>
            </a:endParaRPr>
          </a:p>
          <a:p>
            <a:pPr lvl="1"/>
            <a:endParaRPr lang="en" sz="900" dirty="0" smtClean="0">
              <a:solidFill>
                <a:schemeClr val="lt2"/>
              </a:solidFill>
            </a:endParaRPr>
          </a:p>
          <a:p>
            <a:pPr lvl="1"/>
            <a:endParaRPr lang="en" sz="900" dirty="0">
              <a:solidFill>
                <a:schemeClr val="lt2"/>
              </a:solidFill>
            </a:endParaRPr>
          </a:p>
          <a:p>
            <a:pPr lvl="1" indent="0">
              <a:buNone/>
            </a:pPr>
            <a:endParaRPr lang="en" sz="900" dirty="0">
              <a:solidFill>
                <a:schemeClr val="lt2"/>
              </a:solidFill>
            </a:endParaRPr>
          </a:p>
          <a:p>
            <a:pPr lvl="1"/>
            <a:endParaRPr lang="en" sz="900" dirty="0" smtClean="0">
              <a:solidFill>
                <a:schemeClr val="lt2"/>
              </a:solidFill>
            </a:endParaRPr>
          </a:p>
          <a:p>
            <a:r>
              <a:rPr lang="en" sz="1600" dirty="0"/>
              <a:t>[spoiler alert] </a:t>
            </a:r>
            <a:r>
              <a:rPr lang="en" sz="1600" dirty="0" smtClean="0"/>
              <a:t>The </a:t>
            </a:r>
            <a:r>
              <a:rPr lang="en" sz="1600" dirty="0"/>
              <a:t>Hausdorff problem is ill </a:t>
            </a:r>
            <a:r>
              <a:rPr lang="en" sz="1600" dirty="0" smtClean="0"/>
              <a:t>defined!</a:t>
            </a:r>
            <a:endParaRPr lang="en" sz="1600" dirty="0"/>
          </a:p>
          <a:p>
            <a:pPr lvl="1"/>
            <a:endParaRPr lang="en" sz="1200" dirty="0">
              <a:solidFill>
                <a:schemeClr val="l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18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65" y="2248904"/>
            <a:ext cx="2946804" cy="179370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4616178">
            <a:off x="5397583" y="3015269"/>
            <a:ext cx="218513" cy="1019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Right Arrow 19"/>
          <p:cNvSpPr/>
          <p:nvPr/>
        </p:nvSpPr>
        <p:spPr>
          <a:xfrm rot="15072923">
            <a:off x="4462744" y="3779809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1" name="Right Arrow 20"/>
          <p:cNvSpPr/>
          <p:nvPr/>
        </p:nvSpPr>
        <p:spPr>
          <a:xfrm rot="17090890">
            <a:off x="3997924" y="3779810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2" name="Right Arrow 21"/>
          <p:cNvSpPr/>
          <p:nvPr/>
        </p:nvSpPr>
        <p:spPr>
          <a:xfrm rot="17856502">
            <a:off x="3509859" y="3685832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3" name="Right Arrow 22"/>
          <p:cNvSpPr/>
          <p:nvPr/>
        </p:nvSpPr>
        <p:spPr>
          <a:xfrm rot="11341013">
            <a:off x="4608005" y="3525814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4" name="Right Arrow 23"/>
          <p:cNvSpPr/>
          <p:nvPr/>
        </p:nvSpPr>
        <p:spPr>
          <a:xfrm rot="9464961">
            <a:off x="4492110" y="3189764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8" name="Right Arrow 27"/>
          <p:cNvSpPr/>
          <p:nvPr/>
        </p:nvSpPr>
        <p:spPr>
          <a:xfrm rot="6773891">
            <a:off x="4305410" y="2859182"/>
            <a:ext cx="218513" cy="101940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273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Pre-filtering code is even harder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Analytical anti-aliasing</a:t>
            </a:r>
          </a:p>
          <a:p>
            <a:pPr lvl="1"/>
            <a:r>
              <a:rPr lang="en-US" dirty="0" smtClean="0"/>
              <a:t>Symbolic integration</a:t>
            </a:r>
          </a:p>
          <a:p>
            <a:pPr lvl="1"/>
            <a:r>
              <a:rPr lang="en-US" dirty="0" smtClean="0"/>
              <a:t>Approximate function</a:t>
            </a:r>
            <a:r>
              <a:rPr lang="en-US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en-US" dirty="0" smtClean="0"/>
              <a:t>with hyperplane and integrate</a:t>
            </a:r>
          </a:p>
          <a:p>
            <a:pPr lvl="1"/>
            <a:r>
              <a:rPr lang="en-US" dirty="0" smtClean="0"/>
              <a:t>Convolve function with filter</a:t>
            </a:r>
          </a:p>
          <a:p>
            <a:pPr lvl="1"/>
            <a:r>
              <a:rPr lang="en-US" dirty="0" smtClean="0"/>
              <a:t>…</a:t>
            </a:r>
          </a:p>
          <a:p>
            <a:pPr marL="685800" lvl="2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Multi-scale representations with a scale cutoff </a:t>
            </a:r>
            <a:r>
              <a:rPr lang="en-US" sz="1050" b="0" dirty="0" smtClean="0"/>
              <a:t>(aka frequency clamping)</a:t>
            </a:r>
            <a:endParaRPr lang="en-US" b="0" dirty="0" smtClean="0"/>
          </a:p>
          <a:p>
            <a:pPr lvl="1"/>
            <a:r>
              <a:rPr lang="en-US" dirty="0" smtClean="0"/>
              <a:t>E.g. truncated Fourier expansion </a:t>
            </a:r>
            <a:r>
              <a:rPr lang="en" dirty="0"/>
              <a:t>→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Impractical to use on sharp functions due to slow convergence (e.g. convolution shadow maps)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19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Shape 1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5686" y="3288568"/>
            <a:ext cx="2501367" cy="258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28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797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40367" y="4365923"/>
            <a:ext cx="3385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“The Order: 1866” © Sony Computer Entertainment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42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Supersampling</a:t>
            </a:r>
            <a:r>
              <a:rPr lang="en-US" dirty="0" smtClean="0"/>
              <a:t> is often impractical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Shade N samples per pixel </a:t>
            </a:r>
          </a:p>
          <a:p>
            <a:pPr lvl="1"/>
            <a:r>
              <a:rPr lang="en-US" dirty="0" smtClean="0"/>
              <a:t>Image quality can be great, but highly dependent on content</a:t>
            </a:r>
          </a:p>
          <a:p>
            <a:pPr lvl="1"/>
            <a:r>
              <a:rPr lang="en-US" dirty="0" smtClean="0"/>
              <a:t>Performance impact can be significant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lder apps on new GPUs benefit the most</a:t>
            </a:r>
          </a:p>
          <a:p>
            <a:pPr lvl="1" indent="0">
              <a:buNone/>
            </a:pPr>
            <a:endParaRPr lang="en-US" dirty="0" smtClean="0"/>
          </a:p>
          <a:p>
            <a:pPr lvl="1" indent="0">
              <a:buNone/>
            </a:pPr>
            <a:endParaRPr lang="en-US" dirty="0"/>
          </a:p>
          <a:p>
            <a:r>
              <a:rPr lang="en-US" dirty="0" smtClean="0"/>
              <a:t>The number of pixels continues to grow</a:t>
            </a:r>
          </a:p>
          <a:p>
            <a:pPr lvl="1"/>
            <a:r>
              <a:rPr lang="en-US" dirty="0" smtClean="0"/>
              <a:t>4K+ displays are becoming the norm</a:t>
            </a:r>
          </a:p>
          <a:p>
            <a:pPr lvl="1"/>
            <a:r>
              <a:rPr lang="en-US" dirty="0" smtClean="0"/>
              <a:t>Current VR headsets need ~500M pixels/s and likely to need more in the near future</a:t>
            </a:r>
          </a:p>
          <a:p>
            <a:pPr lvl="2"/>
            <a:r>
              <a:rPr lang="en-US" dirty="0" err="1"/>
              <a:t>F</a:t>
            </a:r>
            <a:r>
              <a:rPr lang="en-US" dirty="0" err="1" smtClean="0"/>
              <a:t>oveated</a:t>
            </a:r>
            <a:r>
              <a:rPr lang="en-US" dirty="0" smtClean="0"/>
              <a:t> rendering techniques tend to increase aliasing!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20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7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The cost of samples can be high, alternatives </a:t>
            </a:r>
            <a:r>
              <a:rPr lang="en" dirty="0" smtClean="0"/>
              <a:t>abound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Samples consume compute, memory and bandwidth resources</a:t>
            </a:r>
          </a:p>
          <a:p>
            <a:pPr lvl="1"/>
            <a:r>
              <a:rPr lang="en-US" dirty="0" smtClean="0"/>
              <a:t>Taking more samples scale well on large GPUs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ardly ideal on mobile devices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 smtClean="0"/>
              <a:t>There are many ways of getting new samples</a:t>
            </a:r>
          </a:p>
          <a:p>
            <a:pPr lvl="1"/>
            <a:r>
              <a:rPr lang="en-US" dirty="0" smtClean="0"/>
              <a:t>Direct evaluation (pre and post-shading)</a:t>
            </a:r>
          </a:p>
          <a:p>
            <a:pPr lvl="1"/>
            <a:r>
              <a:rPr lang="en-US" dirty="0" smtClean="0"/>
              <a:t>Re-use</a:t>
            </a:r>
          </a:p>
          <a:p>
            <a:pPr lvl="1"/>
            <a:r>
              <a:rPr lang="en-US" dirty="0" smtClean="0"/>
              <a:t>Recover \ Hallucinate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21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9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Hallucinating new samples is fun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silhouettes and blend color of surrounding pixels (MLAA) </a:t>
            </a:r>
            <a:r>
              <a:rPr lang="en" sz="1000" b="0" dirty="0">
                <a:solidFill>
                  <a:schemeClr val="lt2"/>
                </a:solidFill>
              </a:rPr>
              <a:t>[Reshetov 2009]</a:t>
            </a:r>
            <a:endParaRPr lang="en-US" sz="1000" dirty="0" smtClean="0"/>
          </a:p>
          <a:p>
            <a:pPr lvl="1"/>
            <a:r>
              <a:rPr lang="en-US" dirty="0" smtClean="0"/>
              <a:t>Blur along direction orthogonal to local contrast gradient (FXAA) </a:t>
            </a:r>
            <a:r>
              <a:rPr lang="en" sz="1000" dirty="0" smtClean="0">
                <a:solidFill>
                  <a:schemeClr val="lt2"/>
                </a:solidFill>
              </a:rPr>
              <a:t>[Lottes 2009</a:t>
            </a:r>
            <a:r>
              <a:rPr lang="en" sz="1000" dirty="0">
                <a:solidFill>
                  <a:schemeClr val="lt2"/>
                </a:solidFill>
              </a:rPr>
              <a:t>]</a:t>
            </a:r>
            <a:endParaRPr lang="en-US" sz="1000" dirty="0" smtClean="0"/>
          </a:p>
          <a:p>
            <a:pPr lvl="1"/>
            <a:r>
              <a:rPr lang="en-US" dirty="0" smtClean="0"/>
              <a:t>High performance &amp; easy to integrate </a:t>
            </a:r>
            <a:r>
              <a:rPr lang="en" dirty="0" smtClean="0"/>
              <a:t>→ </a:t>
            </a:r>
            <a:r>
              <a:rPr lang="en" dirty="0"/>
              <a:t>very popular techniques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22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674" y="2303850"/>
            <a:ext cx="2130575" cy="21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7386" y="2303850"/>
            <a:ext cx="2130575" cy="21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5149" y="2303850"/>
            <a:ext cx="2130575" cy="21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57"/>
          <p:cNvSpPr/>
          <p:nvPr/>
        </p:nvSpPr>
        <p:spPr>
          <a:xfrm>
            <a:off x="2893357" y="3229625"/>
            <a:ext cx="402899" cy="27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158"/>
          <p:cNvSpPr/>
          <p:nvPr/>
        </p:nvSpPr>
        <p:spPr>
          <a:xfrm>
            <a:off x="5930120" y="3229625"/>
            <a:ext cx="402899" cy="27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944" y="1712595"/>
            <a:ext cx="6439458" cy="1859441"/>
          </a:xfrm>
          <a:prstGeom prst="rect">
            <a:avLst/>
          </a:prstGeom>
          <a:effectLst>
            <a:outerShdw blurRad="203200" sx="107000" sy="107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96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       SSAA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23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80" y="1113647"/>
            <a:ext cx="3182165" cy="26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      No AA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24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80" y="1113647"/>
            <a:ext cx="3182165" cy="265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3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      No AA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25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80" y="1113647"/>
            <a:ext cx="3182165" cy="265180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385882">
            <a:off x="4286983" y="2703460"/>
            <a:ext cx="378952" cy="14166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Right Arrow 7"/>
          <p:cNvSpPr/>
          <p:nvPr/>
        </p:nvSpPr>
        <p:spPr>
          <a:xfrm rot="20385882">
            <a:off x="4718354" y="2806048"/>
            <a:ext cx="378952" cy="141668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212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Hallucinating new samples is </a:t>
            </a:r>
            <a:r>
              <a:rPr lang="en-US" dirty="0" smtClean="0"/>
              <a:t>fun (when it works)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Pixel color can change abruptly </a:t>
            </a:r>
            <a:r>
              <a:rPr lang="en" dirty="0" smtClean="0"/>
              <a:t>→ temporal artifacts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Missing sub-pixel data</a:t>
            </a:r>
          </a:p>
          <a:p>
            <a:pPr lvl="1"/>
            <a:r>
              <a:rPr lang="en-US" dirty="0" smtClean="0"/>
              <a:t>Dynamic content and camera</a:t>
            </a:r>
          </a:p>
          <a:p>
            <a:pPr lvl="1" indent="0">
              <a:buNone/>
            </a:pPr>
            <a:endParaRPr lang="en-US" dirty="0"/>
          </a:p>
          <a:p>
            <a:r>
              <a:rPr lang="en-US" dirty="0" smtClean="0"/>
              <a:t>It is impossible to generate a coherently “anti-aliased” image</a:t>
            </a:r>
          </a:p>
          <a:p>
            <a:pPr lvl="1"/>
            <a:r>
              <a:rPr lang="en-US" dirty="0" smtClean="0"/>
              <a:t>Can we remove short-lived &amp; high-contrast image features by filtering in space AND time?</a:t>
            </a:r>
          </a:p>
          <a:p>
            <a:pPr lvl="1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26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71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27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2195" y="0"/>
            <a:ext cx="3781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“A boy and his kite” Unreal Engine 4 demo © Epic Games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6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anti-aliasing generates more stable 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Re-use samples from previous frames</a:t>
            </a:r>
          </a:p>
          <a:p>
            <a:pPr lvl="1"/>
            <a:r>
              <a:rPr lang="en-US" dirty="0" smtClean="0"/>
              <a:t>Camera jitter + exponential averaging + static scene </a:t>
            </a:r>
            <a:r>
              <a:rPr lang="en" dirty="0" smtClean="0"/>
              <a:t>→ super sampling</a:t>
            </a:r>
          </a:p>
          <a:p>
            <a:pPr lvl="1"/>
            <a:r>
              <a:rPr lang="en-US" dirty="0" smtClean="0"/>
              <a:t>Motion vectors help recovering fragment position in the past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28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40" y="2138511"/>
            <a:ext cx="5368635" cy="2430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1548" y="4565234"/>
            <a:ext cx="441819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B. Karis, 2014, “High Quality Temporal Anti-Aliasing”  in “Advances In Real-Time Rendering for Games” Course, SIGGRAPH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1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anti-aliasing generates more stable 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Re-use samples from previous frames</a:t>
            </a:r>
          </a:p>
          <a:p>
            <a:pPr lvl="1"/>
            <a:r>
              <a:rPr lang="en-US" dirty="0" smtClean="0"/>
              <a:t>Camera jitter + exponential averaging + static scene </a:t>
            </a:r>
            <a:r>
              <a:rPr lang="en" dirty="0" smtClean="0"/>
              <a:t>→ super sampling</a:t>
            </a:r>
          </a:p>
          <a:p>
            <a:pPr lvl="1"/>
            <a:r>
              <a:rPr lang="en-US" dirty="0" smtClean="0"/>
              <a:t>Motion vectors help recovering fragment position in the past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29</a:t>
            </a:fld>
            <a:endParaRPr lang="en" sz="800" dirty="0">
              <a:solidFill>
                <a:schemeClr val="l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6669" y="2999375"/>
            <a:ext cx="353304" cy="35330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76684" y="2646071"/>
            <a:ext cx="1061372" cy="1059912"/>
            <a:chOff x="5772924" y="969671"/>
            <a:chExt cx="1061372" cy="1059912"/>
          </a:xfrm>
        </p:grpSpPr>
        <p:sp>
          <p:nvSpPr>
            <p:cNvPr id="8" name="Rectangle 7"/>
            <p:cNvSpPr/>
            <p:nvPr/>
          </p:nvSpPr>
          <p:spPr>
            <a:xfrm>
              <a:off x="5774384" y="969671"/>
              <a:ext cx="353304" cy="35330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27688" y="969671"/>
              <a:ext cx="353304" cy="35330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27688" y="1322975"/>
              <a:ext cx="353304" cy="353304"/>
            </a:xfrm>
            <a:prstGeom prst="rect">
              <a:avLst/>
            </a:prstGeom>
            <a:solidFill>
              <a:srgbClr val="69D8FF"/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72924" y="1322975"/>
              <a:ext cx="353304" cy="35330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80992" y="969671"/>
              <a:ext cx="353304" cy="35330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80992" y="1322975"/>
              <a:ext cx="353304" cy="3533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27688" y="1676279"/>
              <a:ext cx="353304" cy="35330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74384" y="1676279"/>
              <a:ext cx="353304" cy="353304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80992" y="1676279"/>
              <a:ext cx="353304" cy="35330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Arc 16"/>
          <p:cNvSpPr/>
          <p:nvPr/>
        </p:nvSpPr>
        <p:spPr>
          <a:xfrm rot="18397734">
            <a:off x="2567665" y="2026742"/>
            <a:ext cx="3971736" cy="5230754"/>
          </a:xfrm>
          <a:prstGeom prst="arc">
            <a:avLst>
              <a:gd name="adj1" fmla="val 16028550"/>
              <a:gd name="adj2" fmla="val 0"/>
            </a:avLst>
          </a:prstGeom>
          <a:ln w="22225">
            <a:solidFill>
              <a:schemeClr val="bg1"/>
            </a:solidFill>
            <a:tailEnd type="triangl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919795" y="3176027"/>
            <a:ext cx="2249280" cy="0"/>
          </a:xfrm>
          <a:prstGeom prst="straightConnector1">
            <a:avLst/>
          </a:prstGeom>
          <a:ln w="317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03542" y="271436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19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4873" y="0"/>
            <a:ext cx="3215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“Infiltrator” Unreal Engine 4 demo © Epic Games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anti-aliasing generates more stable images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Re-use samples from previous frames </a:t>
            </a:r>
          </a:p>
          <a:p>
            <a:pPr lvl="1"/>
            <a:r>
              <a:rPr lang="en-US" dirty="0"/>
              <a:t>Camera jitter + exponential averaging + static scene </a:t>
            </a:r>
            <a:r>
              <a:rPr lang="en" dirty="0"/>
              <a:t>→ super sampling</a:t>
            </a:r>
          </a:p>
          <a:p>
            <a:pPr lvl="1"/>
            <a:r>
              <a:rPr lang="en-US" dirty="0"/>
              <a:t>Motion vectors help recovering fragment position in the past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 found a sample from the previous frame! can I re-use it? </a:t>
            </a:r>
          </a:p>
          <a:p>
            <a:pPr lvl="1"/>
            <a:r>
              <a:rPr lang="en-US" dirty="0" smtClean="0"/>
              <a:t>Does it come from the right surface? </a:t>
            </a:r>
          </a:p>
          <a:p>
            <a:pPr lvl="2"/>
            <a:r>
              <a:rPr lang="en-US" dirty="0" smtClean="0"/>
              <a:t>Sample could be from a different object or a mix of objects (e.g. edge </a:t>
            </a:r>
            <a:r>
              <a:rPr lang="en" dirty="0"/>
              <a:t>→ </a:t>
            </a:r>
            <a:r>
              <a:rPr lang="en-US" dirty="0" smtClean="0"/>
              <a:t>background + foreground)</a:t>
            </a:r>
          </a:p>
          <a:p>
            <a:pPr lvl="2"/>
            <a:r>
              <a:rPr lang="en-US" dirty="0" smtClean="0"/>
              <a:t>Sample comes from the right object but it has drastically different properties</a:t>
            </a:r>
            <a:endParaRPr lang="en-US" dirty="0"/>
          </a:p>
          <a:p>
            <a:pPr lvl="3"/>
            <a:r>
              <a:rPr lang="en-US" dirty="0"/>
              <a:t>e</a:t>
            </a:r>
            <a:r>
              <a:rPr lang="en-US" dirty="0" smtClean="0"/>
              <a:t>.g. </a:t>
            </a:r>
            <a:r>
              <a:rPr lang="en-US" dirty="0"/>
              <a:t>d</a:t>
            </a:r>
            <a:r>
              <a:rPr lang="en-US" dirty="0" smtClean="0"/>
              <a:t>on’t want to re-use samples across the faces of a cube</a:t>
            </a:r>
          </a:p>
          <a:p>
            <a:pPr lvl="1"/>
            <a:r>
              <a:rPr lang="en-US" dirty="0" smtClean="0"/>
              <a:t>Did the current fragment even exist in the previous frame?</a:t>
            </a:r>
          </a:p>
          <a:p>
            <a:pPr lvl="2"/>
            <a:r>
              <a:rPr lang="en-US" dirty="0" smtClean="0"/>
              <a:t>Was partially or completely occluded?</a:t>
            </a:r>
          </a:p>
          <a:p>
            <a:pPr lvl="2"/>
            <a:r>
              <a:rPr lang="en-US" dirty="0" smtClean="0"/>
              <a:t>POV change?</a:t>
            </a:r>
          </a:p>
          <a:p>
            <a:pPr lvl="2"/>
            <a:r>
              <a:rPr lang="en-US" dirty="0" smtClean="0"/>
              <a:t>Were we even rendering it? (i.e. popped into existence in the current frame)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30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9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Re-projected sample test types</a:t>
            </a:r>
            <a:endParaRPr lang="en-US" b="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Test data: depth, </a:t>
            </a:r>
            <a:r>
              <a:rPr lang="en-US" dirty="0" err="1" smtClean="0">
                <a:solidFill>
                  <a:schemeClr val="bg1"/>
                </a:solidFill>
              </a:rPr>
              <a:t>normals</a:t>
            </a:r>
            <a:r>
              <a:rPr lang="en-US" dirty="0" smtClean="0">
                <a:solidFill>
                  <a:schemeClr val="bg1"/>
                </a:solidFill>
              </a:rPr>
              <a:t>, post-shading color, ...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Test type: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istance, variance, extent, … </a:t>
            </a:r>
          </a:p>
          <a:p>
            <a:pPr lvl="1" indent="0">
              <a:buNone/>
            </a:pPr>
            <a:endParaRPr lang="en-US" dirty="0" smtClean="0"/>
          </a:p>
          <a:p>
            <a:r>
              <a:rPr lang="en-US" dirty="0" smtClean="0"/>
              <a:t>Color extent tests are (currently) the best choice </a:t>
            </a:r>
          </a:p>
          <a:p>
            <a:pPr lvl="1"/>
            <a:r>
              <a:rPr lang="en-US" dirty="0" smtClean="0"/>
              <a:t>Find color BBOX in re-projection area (e.g. 3x3 pixel)</a:t>
            </a:r>
          </a:p>
          <a:p>
            <a:pPr lvl="1"/>
            <a:r>
              <a:rPr lang="en-US" dirty="0" smtClean="0"/>
              <a:t>Accept re-projected sample if current sample color is inside BBOX</a:t>
            </a:r>
          </a:p>
          <a:p>
            <a:pPr lvl="1"/>
            <a:r>
              <a:rPr lang="en-US" dirty="0" smtClean="0"/>
              <a:t>It’s indistinguishable from magic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re-use or to not re-use?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31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32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8395" y="4881890"/>
            <a:ext cx="3781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“A boy and his kite” Unreal Engine 4 demo © Epic Games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9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/>
              <a:t>We don’t have a fully robust way of temporally re-using samples yet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33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06" y="842392"/>
            <a:ext cx="6412513" cy="36152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395" y="4457677"/>
            <a:ext cx="37818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“A boy and his kite” Unreal Engine 4 demo © Epic Games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Multi-sampling decouples visibility from shading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Shade only one sample per-primitive per-pixel</a:t>
            </a:r>
          </a:p>
          <a:p>
            <a:pPr lvl="1"/>
            <a:r>
              <a:rPr lang="en-US" dirty="0" smtClean="0"/>
              <a:t>Reduce number of samples to shade </a:t>
            </a:r>
            <a:r>
              <a:rPr lang="en" dirty="0"/>
              <a:t>→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ave compute, reduce bandwidth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Only geometry edges are anti-aliased</a:t>
            </a:r>
          </a:p>
          <a:p>
            <a:pPr lvl="1"/>
            <a:r>
              <a:rPr lang="en-US" dirty="0" smtClean="0"/>
              <a:t>No AA for specular highlights, alpha-testing, shadows, reflections,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34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0" y="1858473"/>
            <a:ext cx="1616049" cy="139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305990" y="1858474"/>
            <a:ext cx="1594035" cy="1395928"/>
            <a:chOff x="4900965" y="1728745"/>
            <a:chExt cx="1891416" cy="165635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965" y="1728745"/>
              <a:ext cx="1891416" cy="165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ight Arrow 6"/>
            <p:cNvSpPr/>
            <p:nvPr/>
          </p:nvSpPr>
          <p:spPr>
            <a:xfrm rot="11807668" flipV="1">
              <a:off x="5426498" y="2044053"/>
              <a:ext cx="273738" cy="133228"/>
            </a:xfrm>
            <a:prstGeom prst="rightArrow">
              <a:avLst/>
            </a:prstGeom>
            <a:solidFill>
              <a:srgbClr val="0070C0"/>
            </a:solidFill>
            <a:ln cmpd="sng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8" name="Right Arrow 7"/>
            <p:cNvSpPr/>
            <p:nvPr/>
          </p:nvSpPr>
          <p:spPr>
            <a:xfrm rot="19848691" flipV="1">
              <a:off x="5861779" y="2008315"/>
              <a:ext cx="273738" cy="133228"/>
            </a:xfrm>
            <a:prstGeom prst="rightArrow">
              <a:avLst/>
            </a:prstGeom>
            <a:solidFill>
              <a:srgbClr val="0070C0"/>
            </a:solidFill>
            <a:ln cmpd="sng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  <p:sp>
          <p:nvSpPr>
            <p:cNvPr id="9" name="Right Arrow 8"/>
            <p:cNvSpPr/>
            <p:nvPr/>
          </p:nvSpPr>
          <p:spPr>
            <a:xfrm rot="8524073" flipV="1">
              <a:off x="5536460" y="2793404"/>
              <a:ext cx="206108" cy="140606"/>
            </a:xfrm>
            <a:prstGeom prst="rightArrow">
              <a:avLst/>
            </a:prstGeom>
            <a:solidFill>
              <a:srgbClr val="C00000"/>
            </a:solidFill>
            <a:ln cmpd="sng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/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4018661" y="2422548"/>
            <a:ext cx="540608" cy="267778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337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99"/>
            <a:ext cx="8339328" cy="636299"/>
          </a:xfrm>
        </p:spPr>
        <p:txBody>
          <a:bodyPr/>
          <a:lstStyle/>
          <a:p>
            <a:r>
              <a:rPr lang="en-US" dirty="0" smtClean="0"/>
              <a:t>Decoupling samples opens many possibilities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 types</a:t>
            </a:r>
          </a:p>
          <a:p>
            <a:pPr lvl="1"/>
            <a:r>
              <a:rPr lang="en-US" dirty="0" smtClean="0"/>
              <a:t>Visibility</a:t>
            </a:r>
          </a:p>
          <a:p>
            <a:pPr lvl="1"/>
            <a:r>
              <a:rPr lang="en-US" dirty="0" smtClean="0"/>
              <a:t>Coverage</a:t>
            </a:r>
          </a:p>
          <a:p>
            <a:pPr lvl="1"/>
            <a:r>
              <a:rPr lang="en-US" dirty="0" smtClean="0"/>
              <a:t>Pre-shading attributes</a:t>
            </a:r>
          </a:p>
          <a:p>
            <a:pPr lvl="1"/>
            <a:r>
              <a:rPr lang="en-US" dirty="0" smtClean="0"/>
              <a:t>Post-shading attributes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/>
          </a:p>
          <a:p>
            <a:r>
              <a:rPr lang="en-US" dirty="0" smtClean="0"/>
              <a:t>We decouple samples to divert resources where needed most</a:t>
            </a:r>
          </a:p>
          <a:p>
            <a:pPr lvl="1"/>
            <a:r>
              <a:rPr lang="en-US" dirty="0" smtClean="0"/>
              <a:t>MSAA, CSAA/EQAA, etc.</a:t>
            </a:r>
          </a:p>
          <a:p>
            <a:pPr lvl="1"/>
            <a:r>
              <a:rPr lang="en-US" dirty="0" smtClean="0"/>
              <a:t>Sample type conversions help trading off image quality vs.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35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Alpha-test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36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88" y="643703"/>
            <a:ext cx="5470015" cy="4106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6454" y="4749900"/>
            <a:ext cx="2523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“Grid 2” © </a:t>
            </a:r>
            <a:r>
              <a:rPr lang="en-US" sz="1000" dirty="0" err="1" smtClean="0">
                <a:solidFill>
                  <a:schemeClr val="bg1"/>
                </a:solidFill>
              </a:rPr>
              <a:t>Codemasters</a:t>
            </a:r>
            <a:r>
              <a:rPr lang="en-US" sz="1000" dirty="0" smtClean="0">
                <a:solidFill>
                  <a:schemeClr val="bg1"/>
                </a:solidFill>
              </a:rPr>
              <a:t>, Feral interactive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Coverage-to-alpha with OIT </a:t>
            </a:r>
            <a:r>
              <a:rPr lang="en-US" sz="1100" b="0" dirty="0"/>
              <a:t>[Salvi et al. </a:t>
            </a:r>
            <a:r>
              <a:rPr lang="en-US" sz="1100" b="0" dirty="0" smtClean="0"/>
              <a:t>2011, 2014]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37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88" y="643703"/>
            <a:ext cx="5470015" cy="4106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6454" y="4749900"/>
            <a:ext cx="25234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“Grid 2” © </a:t>
            </a:r>
            <a:r>
              <a:rPr lang="en-US" sz="1000" dirty="0" err="1" smtClean="0">
                <a:solidFill>
                  <a:schemeClr val="bg1"/>
                </a:solidFill>
              </a:rPr>
              <a:t>Codemasters</a:t>
            </a:r>
            <a:r>
              <a:rPr lang="en-US" sz="1000" dirty="0" smtClean="0">
                <a:solidFill>
                  <a:schemeClr val="bg1"/>
                </a:solidFill>
              </a:rPr>
              <a:t>, Feral interactive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decoupled samples methods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Deferred rendering + MSAA </a:t>
            </a:r>
            <a:r>
              <a:rPr lang="en" dirty="0" smtClean="0"/>
              <a:t>→ trouble</a:t>
            </a:r>
          </a:p>
          <a:p>
            <a:pPr lvl="1"/>
            <a:r>
              <a:rPr lang="en-US" dirty="0" smtClean="0"/>
              <a:t>GPU-owned decoupling function is lost </a:t>
            </a:r>
            <a:r>
              <a:rPr lang="en" dirty="0" smtClean="0"/>
              <a:t>→  shade every sample </a:t>
            </a:r>
            <a:r>
              <a:rPr lang="en" dirty="0" smtClean="0"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n" dirty="0" smtClean="0">
                <a:sym typeface="Wingdings" panose="05000000000000000000" pitchFamily="2" charset="2"/>
              </a:rPr>
              <a:t>G-buffers simply take too much memory / bandwidth</a:t>
            </a:r>
          </a:p>
          <a:p>
            <a:pPr lvl="1"/>
            <a:endParaRPr lang="en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Cluster G-buffer samples into aggregates (or surfaces)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Store and shade a few aggregates per pixel </a:t>
            </a:r>
            <a:r>
              <a:rPr lang="en" dirty="0"/>
              <a:t>→ </a:t>
            </a:r>
            <a:r>
              <a:rPr lang="en" dirty="0" smtClean="0"/>
              <a:t>save compute, memory and bandwidth</a:t>
            </a:r>
          </a:p>
          <a:p>
            <a:pPr lvl="2"/>
            <a:r>
              <a:rPr lang="en" dirty="0" smtClean="0"/>
              <a:t>Software defined decoupling function enables re-using shades across primitives!</a:t>
            </a:r>
          </a:p>
          <a:p>
            <a:pPr lvl="1"/>
            <a:r>
              <a:rPr lang="en" dirty="0" smtClean="0"/>
              <a:t>SBAA </a:t>
            </a:r>
            <a:r>
              <a:rPr lang="en" sz="1000" dirty="0" smtClean="0">
                <a:solidFill>
                  <a:schemeClr val="tx2"/>
                </a:solidFill>
              </a:rPr>
              <a:t>[Salvi et al. 2012]</a:t>
            </a:r>
          </a:p>
          <a:p>
            <a:pPr lvl="1"/>
            <a:r>
              <a:rPr lang="en" dirty="0" smtClean="0"/>
              <a:t>Streaming G-Buffer Compression </a:t>
            </a:r>
            <a:r>
              <a:rPr lang="en" sz="1000" dirty="0" smtClean="0">
                <a:solidFill>
                  <a:schemeClr val="tx2"/>
                </a:solidFill>
              </a:rPr>
              <a:t>[Kerzner et al. 2014]</a:t>
            </a:r>
          </a:p>
          <a:p>
            <a:pPr lvl="1"/>
            <a:r>
              <a:rPr lang="en" dirty="0" smtClean="0"/>
              <a:t>AGAA </a:t>
            </a:r>
            <a:r>
              <a:rPr lang="en" sz="1000" dirty="0" smtClean="0">
                <a:solidFill>
                  <a:schemeClr val="tx2"/>
                </a:solidFill>
              </a:rPr>
              <a:t>[Crassin et al. 2015]</a:t>
            </a:r>
          </a:p>
          <a:p>
            <a:pPr lvl="2"/>
            <a:endParaRPr lang="e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38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G-Buffer Anti-Aliasing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Accumulate and filter samples in screen space before shading</a:t>
            </a:r>
          </a:p>
          <a:p>
            <a:pPr lvl="1"/>
            <a:r>
              <a:rPr lang="en-US" dirty="0" smtClean="0"/>
              <a:t>Aggregate G-Buffer statistics for NDF, albedo, metal coefficient, etc. </a:t>
            </a:r>
            <a:r>
              <a:rPr lang="en" dirty="0"/>
              <a:t>→ </a:t>
            </a:r>
            <a:r>
              <a:rPr lang="en" dirty="0" smtClean="0"/>
              <a:t> pre-filtering!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39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456" y="126728"/>
            <a:ext cx="4330663" cy="44991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8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4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3677" y="4881890"/>
            <a:ext cx="23503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“Assassin’s Creed Unity” © </a:t>
            </a:r>
            <a:r>
              <a:rPr lang="en-US" sz="1100" dirty="0" err="1" smtClean="0">
                <a:solidFill>
                  <a:schemeClr val="bg1"/>
                </a:solidFill>
              </a:rPr>
              <a:t>Ubisoft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9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many algorithms, so little time…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43388"/>
            <a:ext cx="8439912" cy="3725699"/>
          </a:xfrm>
        </p:spPr>
        <p:txBody>
          <a:bodyPr/>
          <a:lstStyle/>
          <a:p>
            <a:r>
              <a:rPr lang="en-US" dirty="0" smtClean="0"/>
              <a:t>Exercise for the SIGGRAPH attendee</a:t>
            </a:r>
          </a:p>
          <a:p>
            <a:pPr lvl="1"/>
            <a:r>
              <a:rPr lang="en-US" dirty="0" smtClean="0"/>
              <a:t>Given the number of sample types, decoupling </a:t>
            </a:r>
            <a:r>
              <a:rPr lang="en-US" dirty="0" err="1" smtClean="0"/>
              <a:t>configs</a:t>
            </a:r>
            <a:r>
              <a:rPr lang="en-US" dirty="0" smtClean="0"/>
              <a:t>, pre-filtering methods, …</a:t>
            </a:r>
          </a:p>
          <a:p>
            <a:pPr lvl="1"/>
            <a:r>
              <a:rPr lang="en-US" dirty="0" smtClean="0"/>
              <a:t>… calculate combinations without repetition of all possible AA techniques</a:t>
            </a:r>
          </a:p>
          <a:p>
            <a:pPr lvl="1"/>
            <a:endParaRPr lang="en-US" dirty="0"/>
          </a:p>
          <a:p>
            <a:r>
              <a:rPr lang="en-US" dirty="0" smtClean="0"/>
              <a:t>2205 possible papers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~100 so far, we have material until SIGGRAPH 2415!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Is (at least) one of these papers going to solve all our aliasing problems? </a:t>
            </a:r>
          </a:p>
          <a:p>
            <a:pPr lvl="1"/>
            <a:r>
              <a:rPr lang="en-US" dirty="0" smtClean="0"/>
              <a:t>[hint] not a chance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40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What?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41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99"/>
            <a:ext cx="8503920" cy="636299"/>
          </a:xfrm>
        </p:spPr>
        <p:txBody>
          <a:bodyPr/>
          <a:lstStyle/>
          <a:p>
            <a:r>
              <a:rPr lang="en-US" dirty="0"/>
              <a:t>Trade off more spatial aliasing for less temporal aliasing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shading space matters (a lot)</a:t>
            </a:r>
          </a:p>
          <a:p>
            <a:pPr lvl="1"/>
            <a:r>
              <a:rPr lang="en-US" dirty="0" smtClean="0"/>
              <a:t>Screen space shading is inherently unstable under motion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lesson from PIXAR’s Reyes</a:t>
            </a:r>
          </a:p>
          <a:p>
            <a:pPr lvl="1"/>
            <a:r>
              <a:rPr lang="en-US" dirty="0" smtClean="0"/>
              <a:t>Shading on vertices yields stable shading locations</a:t>
            </a:r>
          </a:p>
          <a:p>
            <a:pPr lvl="1"/>
            <a:r>
              <a:rPr lang="en-US" dirty="0" smtClean="0"/>
              <a:t>Not so practical for real-time rendering</a:t>
            </a:r>
          </a:p>
          <a:p>
            <a:endParaRPr lang="en-US" dirty="0" smtClean="0"/>
          </a:p>
          <a:p>
            <a:r>
              <a:rPr lang="en-US" dirty="0" smtClean="0"/>
              <a:t>Alternative shading spaces for real-time rendering?</a:t>
            </a:r>
          </a:p>
          <a:p>
            <a:pPr lvl="1"/>
            <a:r>
              <a:rPr lang="en-US" dirty="0" smtClean="0"/>
              <a:t>Texture space </a:t>
            </a:r>
            <a:r>
              <a:rPr lang="en-US" sz="1000" dirty="0" smtClean="0">
                <a:solidFill>
                  <a:schemeClr val="tx2"/>
                </a:solidFill>
              </a:rPr>
              <a:t>[Baker 2005]</a:t>
            </a:r>
          </a:p>
          <a:p>
            <a:pPr lvl="1"/>
            <a:r>
              <a:rPr lang="en-US" dirty="0" smtClean="0"/>
              <a:t>Object space </a:t>
            </a:r>
            <a:r>
              <a:rPr lang="en-US" sz="1000" dirty="0" smtClean="0">
                <a:solidFill>
                  <a:schemeClr val="tx2"/>
                </a:solidFill>
              </a:rPr>
              <a:t>[Cook et al. 1987] [Burns et al. 2010] [</a:t>
            </a:r>
            <a:r>
              <a:rPr lang="en-US" sz="1000" dirty="0" err="1" smtClean="0">
                <a:solidFill>
                  <a:schemeClr val="tx2"/>
                </a:solidFill>
              </a:rPr>
              <a:t>Clarberg</a:t>
            </a:r>
            <a:r>
              <a:rPr lang="en-US" sz="1000" dirty="0" smtClean="0">
                <a:solidFill>
                  <a:schemeClr val="tx2"/>
                </a:solidFill>
              </a:rPr>
              <a:t> et al. 2014]</a:t>
            </a:r>
            <a:endParaRPr lang="en-US" dirty="0" smtClean="0"/>
          </a:p>
          <a:p>
            <a:pPr lvl="1"/>
            <a:r>
              <a:rPr lang="en-US" dirty="0" smtClean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42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2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new data structures to enable better AA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Decoupling data is a double-edged sword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how to properly re-construct curvature at all scales?</a:t>
            </a:r>
          </a:p>
          <a:p>
            <a:pPr lvl="2"/>
            <a:r>
              <a:rPr lang="en-US" dirty="0" smtClean="0"/>
              <a:t>Curvature information is spread across normal maps, displacement maps, triangles, patches, etc.</a:t>
            </a:r>
          </a:p>
          <a:p>
            <a:pPr lvl="2"/>
            <a:r>
              <a:rPr lang="en-US" dirty="0" smtClean="0"/>
              <a:t>Require developing an anti-aliasing algorithm for each type of data </a:t>
            </a:r>
            <a:r>
              <a:rPr lang="en" dirty="0"/>
              <a:t>→ </a:t>
            </a:r>
            <a:r>
              <a:rPr lang="en" dirty="0" smtClean="0"/>
              <a:t>aliasing </a:t>
            </a:r>
            <a:r>
              <a:rPr lang="en" dirty="0" smtClean="0">
                <a:sym typeface="Wingdings" panose="05000000000000000000" pitchFamily="2" charset="2"/>
              </a:rPr>
              <a:t>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Need to query any scene property in a region of space at any scale</a:t>
            </a:r>
          </a:p>
          <a:p>
            <a:pPr lvl="1"/>
            <a:r>
              <a:rPr lang="en-US" dirty="0" smtClean="0"/>
              <a:t>Query should return a compact and pre-filtered representation of the space region </a:t>
            </a:r>
          </a:p>
          <a:p>
            <a:pPr lvl="2"/>
            <a:r>
              <a:rPr lang="en-US" dirty="0" smtClean="0"/>
              <a:t>e.g. sparse voxel </a:t>
            </a:r>
            <a:r>
              <a:rPr lang="en-US" dirty="0" err="1" smtClean="0"/>
              <a:t>octrees</a:t>
            </a:r>
            <a:r>
              <a:rPr lang="en-US" dirty="0" smtClean="0"/>
              <a:t> </a:t>
            </a:r>
            <a:r>
              <a:rPr lang="en-US" sz="800" dirty="0" smtClean="0">
                <a:solidFill>
                  <a:schemeClr val="tx2"/>
                </a:solidFill>
              </a:rPr>
              <a:t>[</a:t>
            </a:r>
            <a:r>
              <a:rPr lang="en-US" sz="800" dirty="0" err="1" smtClean="0">
                <a:solidFill>
                  <a:schemeClr val="tx2"/>
                </a:solidFill>
              </a:rPr>
              <a:t>Crassin</a:t>
            </a:r>
            <a:r>
              <a:rPr lang="en-US" sz="800" dirty="0">
                <a:solidFill>
                  <a:schemeClr val="tx2"/>
                </a:solidFill>
              </a:rPr>
              <a:t> </a:t>
            </a:r>
            <a:r>
              <a:rPr lang="en-US" sz="800" dirty="0" smtClean="0">
                <a:solidFill>
                  <a:schemeClr val="tx2"/>
                </a:solidFill>
              </a:rPr>
              <a:t>2008]</a:t>
            </a:r>
          </a:p>
          <a:p>
            <a:endParaRPr lang="en-US" dirty="0" smtClean="0"/>
          </a:p>
          <a:p>
            <a:r>
              <a:rPr lang="en-US" dirty="0" err="1" smtClean="0"/>
              <a:t>LoD</a:t>
            </a:r>
            <a:r>
              <a:rPr lang="en-US" dirty="0" smtClean="0"/>
              <a:t> done right </a:t>
            </a:r>
            <a:r>
              <a:rPr lang="en" dirty="0"/>
              <a:t>→</a:t>
            </a:r>
            <a:r>
              <a:rPr lang="en-US" dirty="0" smtClean="0"/>
              <a:t> anti-aliasing</a:t>
            </a:r>
            <a:endParaRPr lang="en-US" dirty="0"/>
          </a:p>
          <a:p>
            <a:pPr lvl="1"/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sz="1000" dirty="0">
              <a:solidFill>
                <a:schemeClr val="tx2"/>
              </a:solidFill>
            </a:endParaRPr>
          </a:p>
          <a:p>
            <a:pPr lvl="1"/>
            <a:endParaRPr lang="en-US" sz="1000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pPr lvl="2"/>
            <a:endParaRPr lang="en-US" dirty="0" smtClean="0"/>
          </a:p>
          <a:p>
            <a:pPr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43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Anti-aliasing in real-time applications has never been so </a:t>
            </a:r>
            <a:r>
              <a:rPr lang="en-US" dirty="0" smtClean="0"/>
              <a:t>important</a:t>
            </a:r>
          </a:p>
          <a:p>
            <a:pPr lvl="1"/>
            <a:r>
              <a:rPr lang="en-US" dirty="0" smtClean="0"/>
              <a:t>VR/AR experiences significantly impacted by aliasing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Anti-aliasing is not an algorithm, is a process</a:t>
            </a:r>
          </a:p>
          <a:p>
            <a:pPr lvl="1"/>
            <a:r>
              <a:rPr lang="en-US" dirty="0" smtClean="0"/>
              <a:t>It begins in the content creation pipeline and it ends on your retina</a:t>
            </a:r>
          </a:p>
          <a:p>
            <a:pPr lvl="1" indent="0">
              <a:buNone/>
            </a:pPr>
            <a:endParaRPr lang="en-US" dirty="0" smtClean="0"/>
          </a:p>
          <a:p>
            <a:pPr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44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43389"/>
            <a:ext cx="2950464" cy="2954420"/>
          </a:xfrm>
        </p:spPr>
        <p:txBody>
          <a:bodyPr/>
          <a:lstStyle/>
          <a:p>
            <a:r>
              <a:rPr lang="en-US" sz="1400" b="0" dirty="0"/>
              <a:t>Aaron </a:t>
            </a:r>
            <a:r>
              <a:rPr lang="en-US" sz="1400" b="0" dirty="0" err="1"/>
              <a:t>Lefohn</a:t>
            </a:r>
            <a:endParaRPr lang="en-US" sz="1400" b="0" dirty="0"/>
          </a:p>
          <a:p>
            <a:r>
              <a:rPr lang="en-US" sz="1400" b="0" dirty="0" err="1"/>
              <a:t>Anjul</a:t>
            </a:r>
            <a:r>
              <a:rPr lang="en-US" sz="1400" b="0" dirty="0"/>
              <a:t> </a:t>
            </a:r>
            <a:r>
              <a:rPr lang="en-US" sz="1400" b="0" dirty="0" err="1" smtClean="0"/>
              <a:t>Patney</a:t>
            </a:r>
            <a:endParaRPr lang="en-US" sz="1400" b="0" dirty="0" smtClean="0"/>
          </a:p>
          <a:p>
            <a:r>
              <a:rPr lang="en-US" sz="1400" b="0" dirty="0" smtClean="0"/>
              <a:t>Anton </a:t>
            </a:r>
            <a:r>
              <a:rPr lang="en-US" sz="1400" b="0" dirty="0" err="1" smtClean="0"/>
              <a:t>Kaplanyan</a:t>
            </a:r>
            <a:endParaRPr lang="en-US" sz="1400" b="0" dirty="0" smtClean="0"/>
          </a:p>
          <a:p>
            <a:r>
              <a:rPr lang="en-US" sz="1400" b="0" dirty="0"/>
              <a:t>Alex </a:t>
            </a:r>
            <a:r>
              <a:rPr lang="en-US" sz="1400" b="0" dirty="0" smtClean="0"/>
              <a:t>Keller</a:t>
            </a:r>
            <a:endParaRPr lang="en-US" sz="1400" b="0" dirty="0"/>
          </a:p>
          <a:p>
            <a:r>
              <a:rPr lang="en-US" sz="1400" b="0" dirty="0"/>
              <a:t>Brian </a:t>
            </a:r>
            <a:r>
              <a:rPr lang="en-US" sz="1400" b="0" dirty="0" smtClean="0"/>
              <a:t>Karis</a:t>
            </a:r>
          </a:p>
          <a:p>
            <a:r>
              <a:rPr lang="en-US" sz="1400" b="0" dirty="0"/>
              <a:t>Chris </a:t>
            </a:r>
            <a:r>
              <a:rPr lang="en-US" sz="1400" b="0" dirty="0" smtClean="0"/>
              <a:t>Wyman</a:t>
            </a:r>
          </a:p>
          <a:p>
            <a:r>
              <a:rPr lang="en-US" sz="1400" b="0" dirty="0" smtClean="0"/>
              <a:t>Cyril </a:t>
            </a:r>
            <a:r>
              <a:rPr lang="en-US" sz="1400" b="0" dirty="0" err="1" smtClean="0"/>
              <a:t>Crassin</a:t>
            </a:r>
            <a:endParaRPr lang="en-US" sz="1400" b="0" dirty="0" smtClean="0"/>
          </a:p>
          <a:p>
            <a:r>
              <a:rPr lang="en-US" sz="1400" b="0" dirty="0"/>
              <a:t>David </a:t>
            </a:r>
            <a:r>
              <a:rPr lang="en-US" sz="1400" b="0" dirty="0" err="1" smtClean="0"/>
              <a:t>Luebke</a:t>
            </a:r>
            <a:endParaRPr lang="en-US" sz="1400" b="0" dirty="0" smtClean="0"/>
          </a:p>
          <a:p>
            <a:r>
              <a:rPr lang="en-US" sz="1400" b="0" dirty="0"/>
              <a:t>Eric </a:t>
            </a:r>
            <a:r>
              <a:rPr lang="en-US" sz="1400" b="0" dirty="0" err="1" smtClean="0"/>
              <a:t>Enderton</a:t>
            </a:r>
            <a:endParaRPr lang="en-US" sz="1400" b="0" dirty="0" smtClean="0"/>
          </a:p>
          <a:p>
            <a:r>
              <a:rPr lang="en-US" sz="1400" b="0" dirty="0"/>
              <a:t>Fu-Chung Huang</a:t>
            </a:r>
          </a:p>
          <a:p>
            <a:endParaRPr lang="en-US" sz="1100" b="0" dirty="0"/>
          </a:p>
          <a:p>
            <a:endParaRPr lang="en-US" sz="11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45</a:t>
            </a:fld>
            <a:endParaRPr lang="en" sz="800" dirty="0">
              <a:solidFill>
                <a:schemeClr val="lt1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014216" y="843387"/>
            <a:ext cx="2950464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228600" algn="l" rtl="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■"/>
              <a:defRPr sz="1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342900" marR="0" indent="228600" algn="l" rtl="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♦"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-228600" algn="l" rtl="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anose="020B0604020202020204" pitchFamily="34" charset="0"/>
              <a:buChar char="■"/>
              <a:defRPr sz="12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971550" marR="0" indent="171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■"/>
              <a:defRPr sz="11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■"/>
              <a:defRPr sz="11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None/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■"/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■"/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None/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1400" b="0" dirty="0" smtClean="0"/>
              <a:t>Henry </a:t>
            </a:r>
            <a:r>
              <a:rPr lang="en-US" sz="1400" b="0" dirty="0" err="1" smtClean="0"/>
              <a:t>Moreton</a:t>
            </a:r>
            <a:endParaRPr lang="en-US" sz="1400" b="0" dirty="0"/>
          </a:p>
          <a:p>
            <a:r>
              <a:rPr lang="en-US" sz="1400" b="0" dirty="0"/>
              <a:t>Johan </a:t>
            </a:r>
            <a:r>
              <a:rPr lang="en-US" sz="1400" b="0" dirty="0" err="1"/>
              <a:t>Andersson</a:t>
            </a:r>
            <a:endParaRPr lang="en-US" sz="1400" b="0" dirty="0"/>
          </a:p>
          <a:p>
            <a:r>
              <a:rPr lang="en-US" sz="1400" b="0" dirty="0" err="1" smtClean="0"/>
              <a:t>Joohwan</a:t>
            </a:r>
            <a:r>
              <a:rPr lang="en-US" sz="1400" b="0" dirty="0" smtClean="0"/>
              <a:t> Kim</a:t>
            </a:r>
            <a:endParaRPr lang="en-US" sz="1400" b="0" dirty="0"/>
          </a:p>
          <a:p>
            <a:r>
              <a:rPr lang="en-US" sz="1400" b="0" dirty="0"/>
              <a:t>Matt </a:t>
            </a:r>
            <a:r>
              <a:rPr lang="en-US" sz="1400" b="0" dirty="0" err="1"/>
              <a:t>Pettineo</a:t>
            </a:r>
            <a:endParaRPr lang="en-US" sz="1400" b="0" dirty="0"/>
          </a:p>
          <a:p>
            <a:r>
              <a:rPr lang="en-US" sz="1400" b="0" dirty="0"/>
              <a:t>Morgan </a:t>
            </a:r>
            <a:r>
              <a:rPr lang="en-US" sz="1400" b="0" dirty="0" smtClean="0"/>
              <a:t>McGuire</a:t>
            </a:r>
            <a:endParaRPr lang="en-US" sz="1400" b="0" dirty="0"/>
          </a:p>
          <a:p>
            <a:r>
              <a:rPr lang="en-US" sz="1400" b="0" dirty="0"/>
              <a:t>Natasha </a:t>
            </a:r>
            <a:r>
              <a:rPr lang="en-US" sz="1400" b="0" dirty="0" err="1"/>
              <a:t>Tatarchuck</a:t>
            </a:r>
            <a:endParaRPr lang="en-US" sz="1400" b="0" dirty="0"/>
          </a:p>
          <a:p>
            <a:r>
              <a:rPr lang="en-US" sz="1400" b="0" dirty="0" err="1"/>
              <a:t>Nir</a:t>
            </a:r>
            <a:r>
              <a:rPr lang="en-US" sz="1400" b="0" dirty="0"/>
              <a:t> </a:t>
            </a:r>
            <a:r>
              <a:rPr lang="en-US" sz="1400" b="0" dirty="0" err="1" smtClean="0"/>
              <a:t>Benty</a:t>
            </a:r>
            <a:endParaRPr lang="en-US" sz="1400" b="0" dirty="0" smtClean="0"/>
          </a:p>
          <a:p>
            <a:r>
              <a:rPr lang="en-US" sz="1400" b="0" dirty="0"/>
              <a:t>Stephen </a:t>
            </a:r>
            <a:r>
              <a:rPr lang="en-US" sz="1400" b="0" dirty="0" smtClean="0"/>
              <a:t>Hill</a:t>
            </a:r>
            <a:endParaRPr lang="en-US" sz="1400" b="0" dirty="0"/>
          </a:p>
          <a:p>
            <a:r>
              <a:rPr lang="en-US" sz="1400" b="0" dirty="0"/>
              <a:t>Tim Foley</a:t>
            </a:r>
          </a:p>
          <a:p>
            <a:pPr indent="0">
              <a:buNone/>
            </a:pPr>
            <a:endParaRPr lang="en-US" sz="1400" b="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3943339"/>
            <a:ext cx="2950464" cy="6957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228600" algn="l" rtl="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■"/>
              <a:defRPr sz="1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342900" marR="0" indent="228600" algn="l" rtl="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♦"/>
              <a:defRPr sz="1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-228600" algn="l" rtl="0" eaLnBrk="1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Arial" panose="020B0604020202020204" pitchFamily="34" charset="0"/>
              <a:buChar char="■"/>
              <a:defRPr sz="12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971550" marR="0" indent="17145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■"/>
              <a:defRPr sz="11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■"/>
              <a:defRPr sz="11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None/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■"/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Char char="■"/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None/>
              <a:defRPr sz="1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1400" b="0" dirty="0" smtClean="0">
                <a:solidFill>
                  <a:srgbClr val="92D050"/>
                </a:solidFill>
              </a:rPr>
              <a:t>Twitter: </a:t>
            </a:r>
            <a:r>
              <a:rPr lang="en-US" sz="1400" b="0" dirty="0" smtClean="0"/>
              <a:t>@</a:t>
            </a:r>
            <a:r>
              <a:rPr lang="en-US" sz="1400" b="0" dirty="0" err="1" smtClean="0"/>
              <a:t>marcosalvi</a:t>
            </a:r>
            <a:endParaRPr lang="en-US" sz="1400" b="0" dirty="0" smtClean="0"/>
          </a:p>
          <a:p>
            <a:r>
              <a:rPr lang="en-US" sz="1400" b="0" dirty="0" smtClean="0">
                <a:solidFill>
                  <a:srgbClr val="92D050"/>
                </a:solidFill>
              </a:rPr>
              <a:t>E-mail:  </a:t>
            </a:r>
            <a:r>
              <a:rPr lang="en-US" sz="1400" b="0" dirty="0" smtClean="0"/>
              <a:t>msalvi@nvidia.com</a:t>
            </a:r>
            <a:endParaRPr lang="en-US" sz="1100" b="0" dirty="0" smtClean="0"/>
          </a:p>
        </p:txBody>
      </p:sp>
    </p:spTree>
    <p:extLst>
      <p:ext uri="{BB962C8B-B14F-4D97-AF65-F5344CB8AC3E}">
        <p14:creationId xmlns:p14="http://schemas.microsoft.com/office/powerpoint/2010/main" val="39039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ANNEN T., MERTENS T., SEIDEL H.-P., FLERACKERS E., KAUTZ J.: Exponential shadow maps. In Proceedings of graphics interface 2008 (2008), pp. 155–161. 2</a:t>
            </a:r>
          </a:p>
          <a:p>
            <a:r>
              <a:rPr lang="en-US" sz="800" dirty="0" smtClean="0"/>
              <a:t>BAKER, D., Advanced Lighting Techniques, Meltdown 2005</a:t>
            </a:r>
          </a:p>
          <a:p>
            <a:r>
              <a:rPr lang="en-US" sz="800" dirty="0" smtClean="0"/>
              <a:t>BURNS, C., FATAHALIAN, K., AND MARK, W., 2010</a:t>
            </a:r>
            <a:r>
              <a:rPr lang="en-US" sz="800" dirty="0"/>
              <a:t>. A lazy object-space shading architecture with decoupled sampling. In </a:t>
            </a:r>
            <a:r>
              <a:rPr lang="en-US" sz="800" i="1" dirty="0"/>
              <a:t>Proceedings of the Conference on High Performance Graphics</a:t>
            </a:r>
            <a:r>
              <a:rPr lang="en-US" sz="800" dirty="0"/>
              <a:t> (HPG '10). </a:t>
            </a:r>
            <a:r>
              <a:rPr lang="en-US" sz="800" dirty="0" err="1"/>
              <a:t>Eurographics</a:t>
            </a:r>
            <a:r>
              <a:rPr lang="en-US" sz="800" dirty="0"/>
              <a:t> Association, </a:t>
            </a:r>
            <a:r>
              <a:rPr lang="en-US" sz="800" dirty="0" err="1"/>
              <a:t>Aire</a:t>
            </a:r>
            <a:r>
              <a:rPr lang="en-US" sz="800" dirty="0"/>
              <a:t>-la-Ville, Switzerland, Switzerland, 19-28.</a:t>
            </a:r>
            <a:endParaRPr lang="en-US" sz="800" dirty="0" smtClean="0"/>
          </a:p>
          <a:p>
            <a:r>
              <a:rPr lang="en-US" sz="800" dirty="0" smtClean="0"/>
              <a:t>CLARBERG, P., TOTH, R., HASSELGREN, J., NILSSON, J.,  and AKENINE-MOELLER, T.,  </a:t>
            </a:r>
            <a:r>
              <a:rPr lang="en-US" sz="800" dirty="0"/>
              <a:t>AMFS: adaptive multi-frequency shading for future graphics processors.  ;In Proceedings of ACM Trans. Graph.. 2014, 141-141. </a:t>
            </a:r>
          </a:p>
          <a:p>
            <a:r>
              <a:rPr lang="en-US" sz="800" dirty="0" smtClean="0"/>
              <a:t>COOK, R., CARPENTER, L., AND CATMULL, E. </a:t>
            </a:r>
            <a:r>
              <a:rPr lang="en-US" sz="800" dirty="0"/>
              <a:t>1987. The Reyes image rendering architecture. </a:t>
            </a:r>
            <a:r>
              <a:rPr lang="en-US" sz="800" i="1" dirty="0"/>
              <a:t>SIGGRAPH </a:t>
            </a:r>
            <a:r>
              <a:rPr lang="en-US" sz="800" i="1" dirty="0" err="1"/>
              <a:t>Comput</a:t>
            </a:r>
            <a:r>
              <a:rPr lang="en-US" sz="800" i="1" dirty="0"/>
              <a:t>. Graph.</a:t>
            </a:r>
            <a:r>
              <a:rPr lang="en-US" sz="800" dirty="0"/>
              <a:t> 21, 4 (August 1987), 95-102. </a:t>
            </a:r>
            <a:endParaRPr lang="en-US" sz="800" dirty="0" smtClean="0"/>
          </a:p>
          <a:p>
            <a:r>
              <a:rPr lang="en-US" sz="800" dirty="0" smtClean="0"/>
              <a:t>CRASSIN, C., MCGUIRE, M., FATAHALIAN, K., and LEFOHN, A. 2015. Aggregate G-buffer anti-aliasing. In </a:t>
            </a:r>
            <a:r>
              <a:rPr lang="en-US" sz="800" i="1" dirty="0" smtClean="0"/>
              <a:t>Proceedings of the 19th Symposium on Interactive 3D Graphics and Games</a:t>
            </a:r>
            <a:r>
              <a:rPr lang="en-US" sz="800" dirty="0" smtClean="0"/>
              <a:t> (i3D '15). ACM, New York, NY, USA, 109-119</a:t>
            </a:r>
          </a:p>
          <a:p>
            <a:r>
              <a:rPr lang="en-US" sz="800" dirty="0" smtClean="0"/>
              <a:t>DONNELLY, W., AND LAURITZEN, A. 2006. Variance shadow maps. In Proceedings of the 2006 Symposium on Interactive 3D Graphics and Games, ACM, New York, NY, USA, I3D ’06, 161–165.</a:t>
            </a:r>
          </a:p>
          <a:p>
            <a:r>
              <a:rPr lang="en-US" sz="800" dirty="0" smtClean="0"/>
              <a:t>KERZNER</a:t>
            </a:r>
            <a:r>
              <a:rPr lang="en-US" sz="800" dirty="0"/>
              <a:t>, E., AND SALVI, M. 2014. Streaming g-buffer compression for multi-sample anti-aliasing. In HPG2014, </a:t>
            </a:r>
            <a:r>
              <a:rPr lang="en-US" sz="800" dirty="0" err="1"/>
              <a:t>Eurographics</a:t>
            </a:r>
            <a:r>
              <a:rPr lang="en-US" sz="800" dirty="0"/>
              <a:t> Association. </a:t>
            </a:r>
            <a:endParaRPr lang="en-US" sz="800" dirty="0" smtClean="0"/>
          </a:p>
          <a:p>
            <a:r>
              <a:rPr lang="en-US" sz="800" dirty="0" smtClean="0"/>
              <a:t>LAURITZEN, A., AND SALVI, M., AND LEFOHN, A.. 2011. </a:t>
            </a:r>
            <a:r>
              <a:rPr lang="en-US" sz="800" dirty="0"/>
              <a:t>Sample distribution shadow maps. In Proceedings of ACM SIGGRAPH Symposium on Interactive 3D Graphics and Games 2011, pages </a:t>
            </a:r>
            <a:r>
              <a:rPr lang="en-US" sz="800" dirty="0" smtClean="0"/>
              <a:t>97–102</a:t>
            </a:r>
            <a:r>
              <a:rPr lang="en-US" sz="800" dirty="0"/>
              <a:t>.</a:t>
            </a:r>
            <a:endParaRPr lang="en-US" sz="800" dirty="0" smtClean="0"/>
          </a:p>
          <a:p>
            <a:r>
              <a:rPr lang="en-US" sz="800" dirty="0"/>
              <a:t>RESHETOV </a:t>
            </a:r>
            <a:r>
              <a:rPr lang="en-US" sz="800" dirty="0" smtClean="0"/>
              <a:t>A., 2009. Morphological </a:t>
            </a:r>
            <a:r>
              <a:rPr lang="en-US" sz="800" dirty="0"/>
              <a:t>antialiasing. In Proceedings of the Conference on High Performance Graphics </a:t>
            </a:r>
            <a:r>
              <a:rPr lang="en-US" sz="800" dirty="0" smtClean="0"/>
              <a:t>2009. pp</a:t>
            </a:r>
            <a:r>
              <a:rPr lang="en-US" sz="800" dirty="0"/>
              <a:t>. 109–116</a:t>
            </a:r>
            <a:endParaRPr lang="en-US" sz="800" dirty="0" smtClean="0"/>
          </a:p>
          <a:p>
            <a:r>
              <a:rPr lang="en-US" sz="800" dirty="0" smtClean="0"/>
              <a:t>SALVI, M. 2008. Rendering </a:t>
            </a:r>
            <a:r>
              <a:rPr lang="en-US" sz="800" dirty="0"/>
              <a:t>filtered shadows with exponential shadow maps. In </a:t>
            </a:r>
            <a:r>
              <a:rPr lang="en-US" sz="800" dirty="0" err="1"/>
              <a:t>ShaderX</a:t>
            </a:r>
            <a:r>
              <a:rPr lang="en-US" sz="800" dirty="0"/>
              <a:t> 6.0 – Advanced Rendering Techniques. Charles River </a:t>
            </a:r>
            <a:r>
              <a:rPr lang="en-US" sz="800" dirty="0" smtClean="0"/>
              <a:t>Media</a:t>
            </a:r>
          </a:p>
          <a:p>
            <a:r>
              <a:rPr lang="en-US" sz="800" dirty="0"/>
              <a:t>SALVI, M., MONTGOMERY, J., AND LEFOHN, A. 2011. Adaptive transparency. In Proceedings of the ACM SIGGRAPH Symposium on High Performance Graphics, ACM, New York, NY, USA, HPG ’11, 119–126.</a:t>
            </a:r>
          </a:p>
          <a:p>
            <a:r>
              <a:rPr lang="en-US" sz="800" dirty="0" smtClean="0"/>
              <a:t>SALVI, M., VAIDYANATHAN, K. 2014, Multi-layer Alpha Blending, Symposium on Interactive 3D Graphics and Games.</a:t>
            </a:r>
          </a:p>
          <a:p>
            <a:r>
              <a:rPr lang="en-US" sz="800" dirty="0"/>
              <a:t>SALVI, M., AND VIDIMCEˇ , K. 2012. Surface based anti-aliasing. In I3D’12, ACM, 159–164.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46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13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 smtClean="0"/>
              <a:t>Not even close </a:t>
            </a:r>
            <a:r>
              <a:rPr lang="en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5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Aliasing?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6</a:t>
            </a:fld>
            <a:endParaRPr lang="en" sz="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7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601" y="-101600"/>
            <a:ext cx="13011193" cy="689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aliasing?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8</a:t>
            </a:fld>
            <a:endParaRPr lang="en" sz="800" dirty="0">
              <a:solidFill>
                <a:schemeClr val="l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4" y="1845940"/>
            <a:ext cx="2226617" cy="1446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2860" y="2009760"/>
            <a:ext cx="26372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high frequency information </a:t>
            </a:r>
          </a:p>
          <a:p>
            <a:pPr algn="ctr"/>
            <a:r>
              <a:rPr lang="en-US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disguised</a:t>
            </a:r>
            <a:r>
              <a:rPr lang="en-US" sz="15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as low frequency information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150192" y="2258910"/>
            <a:ext cx="733806" cy="36347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183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/>
          <p:cNvCxnSpPr/>
          <p:nvPr/>
        </p:nvCxnSpPr>
        <p:spPr>
          <a:xfrm flipV="1">
            <a:off x="6125406" y="691896"/>
            <a:ext cx="0" cy="1102614"/>
          </a:xfrm>
          <a:prstGeom prst="straightConnector1">
            <a:avLst/>
          </a:prstGeom>
          <a:ln w="15875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979614" y="1724601"/>
            <a:ext cx="4291584" cy="1380"/>
          </a:xfrm>
          <a:prstGeom prst="straightConnector1">
            <a:avLst/>
          </a:prstGeom>
          <a:ln w="15875">
            <a:headEnd type="arrow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980688" y="4225581"/>
            <a:ext cx="4291584" cy="1380"/>
          </a:xfrm>
          <a:prstGeom prst="straightConnector1">
            <a:avLst/>
          </a:prstGeom>
          <a:ln w="15875">
            <a:headEnd type="arrow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125406" y="1724601"/>
            <a:ext cx="0" cy="1343732"/>
          </a:xfrm>
          <a:prstGeom prst="straightConnector1">
            <a:avLst/>
          </a:prstGeom>
          <a:ln w="15875"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6124332" y="2980754"/>
            <a:ext cx="0" cy="1343732"/>
          </a:xfrm>
          <a:prstGeom prst="straightConnector1">
            <a:avLst/>
          </a:prstGeom>
          <a:ln w="15875"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Aliasing can be caused by an insufficient sampling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800" smtClean="0">
                <a:solidFill>
                  <a:schemeClr val="lt1"/>
                </a:solidFill>
              </a:rPr>
              <a:t>9</a:t>
            </a:fld>
            <a:endParaRPr lang="en" sz="800" dirty="0">
              <a:solidFill>
                <a:schemeClr val="lt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9644" y="742950"/>
            <a:ext cx="1051560" cy="105156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74000"/>
                </a:schemeClr>
              </a:gs>
              <a:gs pos="61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00" y="3224112"/>
            <a:ext cx="1316448" cy="9854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21" y="2049008"/>
            <a:ext cx="1239206" cy="927593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>
            <a:off x="5593980" y="1026118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6"/>
          <p:cNvSpPr/>
          <p:nvPr/>
        </p:nvSpPr>
        <p:spPr>
          <a:xfrm>
            <a:off x="5593980" y="2290850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6"/>
          <p:cNvSpPr/>
          <p:nvPr/>
        </p:nvSpPr>
        <p:spPr>
          <a:xfrm>
            <a:off x="4258956" y="2290850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6"/>
          <p:cNvSpPr/>
          <p:nvPr/>
        </p:nvSpPr>
        <p:spPr>
          <a:xfrm>
            <a:off x="6929004" y="2290849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6"/>
          <p:cNvSpPr/>
          <p:nvPr/>
        </p:nvSpPr>
        <p:spPr>
          <a:xfrm>
            <a:off x="5593980" y="3528338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6"/>
          <p:cNvSpPr/>
          <p:nvPr/>
        </p:nvSpPr>
        <p:spPr>
          <a:xfrm>
            <a:off x="4926468" y="3528337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6"/>
          <p:cNvSpPr/>
          <p:nvPr/>
        </p:nvSpPr>
        <p:spPr>
          <a:xfrm>
            <a:off x="6231012" y="3528337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979614" y="2988092"/>
            <a:ext cx="4291584" cy="1380"/>
          </a:xfrm>
          <a:prstGeom prst="straightConnector1">
            <a:avLst/>
          </a:prstGeom>
          <a:ln w="15875">
            <a:headEnd type="arrow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ight Arrow 48"/>
          <p:cNvSpPr/>
          <p:nvPr/>
        </p:nvSpPr>
        <p:spPr>
          <a:xfrm rot="16200000">
            <a:off x="6326174" y="4231285"/>
            <a:ext cx="245917" cy="115410"/>
          </a:xfrm>
          <a:prstGeom prst="rightArrow">
            <a:avLst>
              <a:gd name="adj1" fmla="val 50000"/>
              <a:gd name="adj2" fmla="val 93103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16200000" sx="117000" sy="117000" rotWithShape="0">
              <a:prstClr val="black">
                <a:alpha val="9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52" name="TextBox 51"/>
          <p:cNvSpPr txBox="1"/>
          <p:nvPr/>
        </p:nvSpPr>
        <p:spPr>
          <a:xfrm>
            <a:off x="5649682" y="4471134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92D050"/>
                </a:solidFill>
              </a:rPr>
              <a:t>aliasing</a:t>
            </a:r>
            <a:endParaRPr lang="en-US" sz="1600" b="1" dirty="0">
              <a:solidFill>
                <a:srgbClr val="92D050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 rot="16200000">
            <a:off x="5671499" y="4231284"/>
            <a:ext cx="245917" cy="115409"/>
          </a:xfrm>
          <a:prstGeom prst="rightArrow">
            <a:avLst>
              <a:gd name="adj1" fmla="val 50000"/>
              <a:gd name="adj2" fmla="val 93103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16200000" sx="117000" sy="117000" rotWithShape="0">
              <a:prstClr val="black">
                <a:alpha val="9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8418127" y="149126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Gabriola" panose="04040605051002020D02" pitchFamily="82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81086" y="50311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A</a:t>
            </a:r>
            <a:endParaRPr lang="en-US" sz="18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25" name="Isosceles Triangle 6"/>
          <p:cNvSpPr/>
          <p:nvPr/>
        </p:nvSpPr>
        <p:spPr>
          <a:xfrm>
            <a:off x="4245048" y="3519620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6"/>
          <p:cNvSpPr/>
          <p:nvPr/>
        </p:nvSpPr>
        <p:spPr>
          <a:xfrm>
            <a:off x="6935691" y="3519619"/>
            <a:ext cx="1062852" cy="689905"/>
          </a:xfrm>
          <a:custGeom>
            <a:avLst/>
            <a:gdLst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30121 w 2824397"/>
              <a:gd name="connsiteY0" fmla="*/ 1928025 h 1928025"/>
              <a:gd name="connsiteX1" fmla="*/ 1412199 w 2824397"/>
              <a:gd name="connsiteY1" fmla="*/ 0 h 1928025"/>
              <a:gd name="connsiteX2" fmla="*/ 2794276 w 2824397"/>
              <a:gd name="connsiteY2" fmla="*/ 1928025 h 1928025"/>
              <a:gd name="connsiteX3" fmla="*/ 30121 w 2824397"/>
              <a:gd name="connsiteY3" fmla="*/ 1928025 h 1928025"/>
              <a:gd name="connsiteX0" fmla="*/ 0 w 2794276"/>
              <a:gd name="connsiteY0" fmla="*/ 1928025 h 1928025"/>
              <a:gd name="connsiteX1" fmla="*/ 1382078 w 2794276"/>
              <a:gd name="connsiteY1" fmla="*/ 0 h 1928025"/>
              <a:gd name="connsiteX2" fmla="*/ 2764155 w 2794276"/>
              <a:gd name="connsiteY2" fmla="*/ 1928025 h 1928025"/>
              <a:gd name="connsiteX3" fmla="*/ 0 w 2794276"/>
              <a:gd name="connsiteY3" fmla="*/ 1928025 h 1928025"/>
              <a:gd name="connsiteX0" fmla="*/ 0 w 2764155"/>
              <a:gd name="connsiteY0" fmla="*/ 1928025 h 1928025"/>
              <a:gd name="connsiteX1" fmla="*/ 1382078 w 2764155"/>
              <a:gd name="connsiteY1" fmla="*/ 0 h 1928025"/>
              <a:gd name="connsiteX2" fmla="*/ 2764155 w 2764155"/>
              <a:gd name="connsiteY2" fmla="*/ 1928025 h 1928025"/>
              <a:gd name="connsiteX3" fmla="*/ 0 w 2764155"/>
              <a:gd name="connsiteY3" fmla="*/ 1928025 h 1928025"/>
              <a:gd name="connsiteX0" fmla="*/ 0 w 2855595"/>
              <a:gd name="connsiteY0" fmla="*/ 1928025 h 2019465"/>
              <a:gd name="connsiteX1" fmla="*/ 1382078 w 2855595"/>
              <a:gd name="connsiteY1" fmla="*/ 0 h 2019465"/>
              <a:gd name="connsiteX2" fmla="*/ 2855595 w 2855595"/>
              <a:gd name="connsiteY2" fmla="*/ 2019465 h 2019465"/>
              <a:gd name="connsiteX0" fmla="*/ 0 w 2766060"/>
              <a:gd name="connsiteY0" fmla="*/ 1928027 h 1939457"/>
              <a:gd name="connsiteX1" fmla="*/ 1382078 w 2766060"/>
              <a:gd name="connsiteY1" fmla="*/ 2 h 1939457"/>
              <a:gd name="connsiteX2" fmla="*/ 2766060 w 2766060"/>
              <a:gd name="connsiteY2" fmla="*/ 1939457 h 193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6060" h="1939457">
                <a:moveTo>
                  <a:pt x="0" y="1928027"/>
                </a:moveTo>
                <a:cubicBezTo>
                  <a:pt x="916464" y="1212355"/>
                  <a:pt x="921068" y="-1903"/>
                  <a:pt x="1382078" y="2"/>
                </a:cubicBezTo>
                <a:cubicBezTo>
                  <a:pt x="1843088" y="1907"/>
                  <a:pt x="1750536" y="1122820"/>
                  <a:pt x="2766060" y="1939457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>
            <a:off x="5003099" y="4231284"/>
            <a:ext cx="245917" cy="115409"/>
          </a:xfrm>
          <a:prstGeom prst="rightArrow">
            <a:avLst>
              <a:gd name="adj1" fmla="val 50000"/>
              <a:gd name="adj2" fmla="val 93103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16200000" sx="117000" sy="117000" rotWithShape="0">
              <a:prstClr val="black">
                <a:alpha val="9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9" name="Right Arrow 38"/>
          <p:cNvSpPr/>
          <p:nvPr/>
        </p:nvSpPr>
        <p:spPr>
          <a:xfrm rot="16200000">
            <a:off x="6988774" y="4238507"/>
            <a:ext cx="245917" cy="115409"/>
          </a:xfrm>
          <a:prstGeom prst="rightArrow">
            <a:avLst>
              <a:gd name="adj1" fmla="val 50000"/>
              <a:gd name="adj2" fmla="val 93103"/>
            </a:avLst>
          </a:prstGeom>
          <a:solidFill>
            <a:srgbClr val="92D050"/>
          </a:solidFill>
          <a:ln>
            <a:noFill/>
          </a:ln>
          <a:effectLst>
            <a:outerShdw blurRad="50800" dist="38100" dir="16200000" sx="117000" sy="117000" rotWithShape="0">
              <a:prstClr val="black">
                <a:alpha val="9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578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31" grpId="0" animBg="1"/>
      <p:bldP spid="33" grpId="0" animBg="1"/>
      <p:bldP spid="34" grpId="0" animBg="1"/>
      <p:bldP spid="49" grpId="0" animBg="1"/>
      <p:bldP spid="52" grpId="0"/>
      <p:bldP spid="58" grpId="0" animBg="1"/>
      <p:bldP spid="3" grpId="0"/>
      <p:bldP spid="29" grpId="0"/>
      <p:bldP spid="25" grpId="0" animBg="1"/>
      <p:bldP spid="30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msalvi_siggraph_theme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alvi_siggraph_theme" id="{98135F34-10C0-4590-B3B7-87C4FB2BEF71}" vid="{6FE20834-DB8D-44D6-97C5-2ED00D3285DC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msalvi_siggraph_theme</Template>
  <TotalTime>11536</TotalTime>
  <Words>2641</Words>
  <Application>Microsoft Office PowerPoint</Application>
  <PresentationFormat>On-screen Show (16:9)</PresentationFormat>
  <Paragraphs>421</Paragraphs>
  <Slides>46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Gabriola</vt:lpstr>
      <vt:lpstr>Source Sans Pro</vt:lpstr>
      <vt:lpstr>Wingdings</vt:lpstr>
      <vt:lpstr>msalvi_siggraph_theme</vt:lpstr>
      <vt:lpstr>Anti-Aliasing: Are We There Yet?</vt:lpstr>
      <vt:lpstr>PowerPoint Presentation</vt:lpstr>
      <vt:lpstr>PowerPoint Presentation</vt:lpstr>
      <vt:lpstr>PowerPoint Presentation</vt:lpstr>
      <vt:lpstr>Not even close </vt:lpstr>
      <vt:lpstr>What Is Aliasing?</vt:lpstr>
      <vt:lpstr>PowerPoint Presentation</vt:lpstr>
      <vt:lpstr>What is aliasing? </vt:lpstr>
      <vt:lpstr>Aliasing can be caused by an insufficient sampling rate</vt:lpstr>
      <vt:lpstr>Two main strategies to attack aliasing</vt:lpstr>
      <vt:lpstr>Aliasing can also be caused by poor reconstruction</vt:lpstr>
      <vt:lpstr>How Does Nature Solve Aliasing?</vt:lpstr>
      <vt:lpstr>60 cycles/degree is a magic number</vt:lpstr>
      <vt:lpstr>Why do we perceive aliasing as something bad?</vt:lpstr>
      <vt:lpstr>How Does Our Industry Solve Aliasing?</vt:lpstr>
      <vt:lpstr>Real-time is harder than off-line</vt:lpstr>
      <vt:lpstr>Pre-filtering data is hard</vt:lpstr>
      <vt:lpstr>Pre-filtering visibility really is hard</vt:lpstr>
      <vt:lpstr>Pre-filtering code is even harder</vt:lpstr>
      <vt:lpstr>Supersampling is often impractical</vt:lpstr>
      <vt:lpstr>The cost of samples can be high, alternatives abound</vt:lpstr>
      <vt:lpstr>Hallucinating new samples is fun</vt:lpstr>
      <vt:lpstr>                                        SSAA</vt:lpstr>
      <vt:lpstr>                                       No AA</vt:lpstr>
      <vt:lpstr>                                       No AA</vt:lpstr>
      <vt:lpstr>Hallucinating new samples is fun (when it works)</vt:lpstr>
      <vt:lpstr>PowerPoint Presentation</vt:lpstr>
      <vt:lpstr>Temporal anti-aliasing generates more stable images</vt:lpstr>
      <vt:lpstr>Temporal anti-aliasing generates more stable images</vt:lpstr>
      <vt:lpstr>Temporal anti-aliasing generates more stable images</vt:lpstr>
      <vt:lpstr>To re-use or to not re-use?</vt:lpstr>
      <vt:lpstr>PowerPoint Presentation</vt:lpstr>
      <vt:lpstr>We don’t have a fully robust way of temporally re-using samples yet</vt:lpstr>
      <vt:lpstr>Multi-sampling decouples visibility from shading</vt:lpstr>
      <vt:lpstr>Decoupling samples opens many possibilities</vt:lpstr>
      <vt:lpstr>Alpha-test</vt:lpstr>
      <vt:lpstr>Coverage-to-alpha with OIT [Salvi et al. 2011, 2014] </vt:lpstr>
      <vt:lpstr>Advanced decoupled samples methods</vt:lpstr>
      <vt:lpstr>Aggregate G-Buffer Anti-Aliasing</vt:lpstr>
      <vt:lpstr>So many algorithms, so little time…</vt:lpstr>
      <vt:lpstr>Now What?</vt:lpstr>
      <vt:lpstr>Trade off more spatial aliasing for less temporal aliasing</vt:lpstr>
      <vt:lpstr>Develop new data structures to enable better AA</vt:lpstr>
      <vt:lpstr>Conclusion</vt:lpstr>
      <vt:lpstr>Acknowledgments </vt:lpstr>
      <vt:lpstr>Bibliography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Anti-Aliasing: Are We There Yet?</dc:title>
  <dc:creator>Marco Salvi</dc:creator>
  <cp:lastModifiedBy>Marco Salvi</cp:lastModifiedBy>
  <cp:revision>246</cp:revision>
  <dcterms:modified xsi:type="dcterms:W3CDTF">2015-08-20T04:52:22Z</dcterms:modified>
</cp:coreProperties>
</file>