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68"/>
  </p:notesMasterIdLst>
  <p:sldIdLst>
    <p:sldId id="258" r:id="rId2"/>
    <p:sldId id="256" r:id="rId3"/>
    <p:sldId id="678" r:id="rId4"/>
    <p:sldId id="686" r:id="rId5"/>
    <p:sldId id="711" r:id="rId6"/>
    <p:sldId id="713" r:id="rId7"/>
    <p:sldId id="712" r:id="rId8"/>
    <p:sldId id="715" r:id="rId9"/>
    <p:sldId id="716" r:id="rId10"/>
    <p:sldId id="709" r:id="rId11"/>
    <p:sldId id="702" r:id="rId12"/>
    <p:sldId id="703" r:id="rId13"/>
    <p:sldId id="704" r:id="rId14"/>
    <p:sldId id="705" r:id="rId15"/>
    <p:sldId id="706" r:id="rId16"/>
    <p:sldId id="707" r:id="rId17"/>
    <p:sldId id="708" r:id="rId18"/>
    <p:sldId id="710" r:id="rId19"/>
    <p:sldId id="717" r:id="rId20"/>
    <p:sldId id="718" r:id="rId21"/>
    <p:sldId id="697" r:id="rId22"/>
    <p:sldId id="719" r:id="rId23"/>
    <p:sldId id="698" r:id="rId24"/>
    <p:sldId id="699" r:id="rId25"/>
    <p:sldId id="700" r:id="rId26"/>
    <p:sldId id="691" r:id="rId27"/>
    <p:sldId id="746" r:id="rId28"/>
    <p:sldId id="747" r:id="rId29"/>
    <p:sldId id="748" r:id="rId30"/>
    <p:sldId id="749" r:id="rId31"/>
    <p:sldId id="750" r:id="rId32"/>
    <p:sldId id="751" r:id="rId33"/>
    <p:sldId id="720" r:id="rId34"/>
    <p:sldId id="735" r:id="rId35"/>
    <p:sldId id="721" r:id="rId36"/>
    <p:sldId id="722" r:id="rId37"/>
    <p:sldId id="723" r:id="rId38"/>
    <p:sldId id="724" r:id="rId39"/>
    <p:sldId id="758" r:id="rId40"/>
    <p:sldId id="757" r:id="rId41"/>
    <p:sldId id="736" r:id="rId42"/>
    <p:sldId id="725" r:id="rId43"/>
    <p:sldId id="726" r:id="rId44"/>
    <p:sldId id="727" r:id="rId45"/>
    <p:sldId id="728" r:id="rId46"/>
    <p:sldId id="729" r:id="rId47"/>
    <p:sldId id="730" r:id="rId48"/>
    <p:sldId id="731" r:id="rId49"/>
    <p:sldId id="732" r:id="rId50"/>
    <p:sldId id="733" r:id="rId51"/>
    <p:sldId id="734" r:id="rId52"/>
    <p:sldId id="737" r:id="rId53"/>
    <p:sldId id="738" r:id="rId54"/>
    <p:sldId id="739" r:id="rId55"/>
    <p:sldId id="753" r:id="rId56"/>
    <p:sldId id="754" r:id="rId57"/>
    <p:sldId id="741" r:id="rId58"/>
    <p:sldId id="755" r:id="rId59"/>
    <p:sldId id="740" r:id="rId60"/>
    <p:sldId id="756" r:id="rId61"/>
    <p:sldId id="752" r:id="rId62"/>
    <p:sldId id="696" r:id="rId63"/>
    <p:sldId id="693" r:id="rId64"/>
    <p:sldId id="695" r:id="rId65"/>
    <p:sldId id="694" r:id="rId66"/>
    <p:sldId id="759" r:id="rId67"/>
  </p:sldIdLst>
  <p:sldSz cx="12192000" cy="6858000"/>
  <p:notesSz cx="6858000" cy="9144000"/>
  <p:embeddedFontLst>
    <p:embeddedFont>
      <p:font typeface="Franklin Gothic Demi" panose="020B0703020102020204" pitchFamily="34" charset="0"/>
      <p:regular r:id="rId69"/>
      <p:italic r:id="rId70"/>
    </p:embeddedFont>
    <p:embeddedFont>
      <p:font typeface="Consolas" panose="020B0609020204030204" pitchFamily="49" charset="0"/>
      <p:regular r:id="rId71"/>
      <p:bold r:id="rId72"/>
      <p:italic r:id="rId73"/>
      <p:boldItalic r:id="rId74"/>
    </p:embeddedFont>
    <p:embeddedFont>
      <p:font typeface="Franklin Gothic Demi Cond" panose="020B0706030402020204" pitchFamily="34" charset="0"/>
      <p:regular r:id="rId75"/>
    </p:embeddedFont>
    <p:embeddedFont>
      <p:font typeface="Trebuchet MS" panose="020B0603020202020204" pitchFamily="34" charset="0"/>
      <p:regular r:id="rId76"/>
      <p:bold r:id="rId77"/>
      <p:italic r:id="rId78"/>
      <p:boldItalic r:id="rId79"/>
    </p:embeddedFont>
    <p:embeddedFont>
      <p:font typeface="Calibri" panose="020F0502020204030204" pitchFamily="34" charset="0"/>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000000"/>
    <a:srgbClr val="76B900"/>
    <a:srgbClr val="E36C1E"/>
    <a:srgbClr val="A1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00" autoAdjust="0"/>
    <p:restoredTop sz="65065" autoAdjust="0"/>
  </p:normalViewPr>
  <p:slideViewPr>
    <p:cSldViewPr snapToGrid="0">
      <p:cViewPr varScale="1">
        <p:scale>
          <a:sx n="87" d="100"/>
          <a:sy n="87" d="100"/>
        </p:scale>
        <p:origin x="1830" y="66"/>
      </p:cViewPr>
      <p:guideLst/>
    </p:cSldViewPr>
  </p:slideViewPr>
  <p:outlineViewPr>
    <p:cViewPr>
      <p:scale>
        <a:sx n="33" d="100"/>
        <a:sy n="33" d="100"/>
      </p:scale>
      <p:origin x="0" y="-92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41A70-1472-4734-97A8-DF550517CC50}"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8DE97-5008-4C1C-96E2-50E910B04D6E}" type="slidenum">
              <a:rPr lang="en-US" smtClean="0"/>
              <a:t>‹#›</a:t>
            </a:fld>
            <a:endParaRPr lang="en-US"/>
          </a:p>
        </p:txBody>
      </p:sp>
    </p:spTree>
    <p:extLst>
      <p:ext uri="{BB962C8B-B14F-4D97-AF65-F5344CB8AC3E}">
        <p14:creationId xmlns:p14="http://schemas.microsoft.com/office/powerpoint/2010/main" val="93602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Tim Foley from NVIDIA Research, and I’m here today to talk about the programming languages and tools we use for real-time</a:t>
            </a:r>
            <a:r>
              <a:rPr lang="en-US" baseline="0" dirty="0" smtClean="0"/>
              <a:t> graphics, and how we could possibly improve things.</a:t>
            </a:r>
          </a:p>
        </p:txBody>
      </p:sp>
      <p:sp>
        <p:nvSpPr>
          <p:cNvPr id="4" name="Slide Number Placeholder 3"/>
          <p:cNvSpPr>
            <a:spLocks noGrp="1"/>
          </p:cNvSpPr>
          <p:nvPr>
            <p:ph type="sldNum" sz="quarter" idx="10"/>
          </p:nvPr>
        </p:nvSpPr>
        <p:spPr/>
        <p:txBody>
          <a:bodyPr/>
          <a:lstStyle/>
          <a:p>
            <a:fld id="{FBE8DE97-5008-4C1C-96E2-50E910B04D6E}" type="slidenum">
              <a:rPr lang="en-US" smtClean="0"/>
              <a:t>2</a:t>
            </a:fld>
            <a:endParaRPr lang="en-US"/>
          </a:p>
        </p:txBody>
      </p:sp>
    </p:spTree>
    <p:extLst>
      <p:ext uri="{BB962C8B-B14F-4D97-AF65-F5344CB8AC3E}">
        <p14:creationId xmlns:p14="http://schemas.microsoft.com/office/powerpoint/2010/main" val="297214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dig into some of these issues,</a:t>
            </a:r>
            <a:r>
              <a:rPr lang="en-US" baseline="0" dirty="0" smtClean="0"/>
              <a:t> let’s start with a toy kernel that I might write on CPU.</a:t>
            </a:r>
          </a:p>
          <a:p>
            <a:endParaRPr lang="en-US" baseline="0" dirty="0" smtClean="0"/>
          </a:p>
          <a:p>
            <a:r>
              <a:rPr lang="en-US" baseline="0" dirty="0" smtClean="0"/>
              <a:t>Here I’ve got code for adding two arrays together. Let’s suppose this isn’t fast enough (because we can never add 100-element arrays fast enough!), and I decide to run it on my GPU.</a:t>
            </a:r>
          </a:p>
        </p:txBody>
      </p:sp>
      <p:sp>
        <p:nvSpPr>
          <p:cNvPr id="4" name="Slide Number Placeholder 3"/>
          <p:cNvSpPr>
            <a:spLocks noGrp="1"/>
          </p:cNvSpPr>
          <p:nvPr>
            <p:ph type="sldNum" sz="quarter" idx="10"/>
          </p:nvPr>
        </p:nvSpPr>
        <p:spPr/>
        <p:txBody>
          <a:bodyPr/>
          <a:lstStyle/>
          <a:p>
            <a:fld id="{FBE8DE97-5008-4C1C-96E2-50E910B04D6E}" type="slidenum">
              <a:rPr lang="en-US" smtClean="0"/>
              <a:t>11</a:t>
            </a:fld>
            <a:endParaRPr lang="en-US"/>
          </a:p>
        </p:txBody>
      </p:sp>
    </p:spTree>
    <p:extLst>
      <p:ext uri="{BB962C8B-B14F-4D97-AF65-F5344CB8AC3E}">
        <p14:creationId xmlns:p14="http://schemas.microsoft.com/office/powerpoint/2010/main" val="421748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I’m going to try</a:t>
            </a:r>
            <a:r>
              <a:rPr lang="en-US" baseline="0" dirty="0" smtClean="0"/>
              <a:t> to run this bit of code here on my GPU, and I’m going to use Direct3D 11 to do it (just because D3D 12 would be even *more* code).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12</a:t>
            </a:fld>
            <a:endParaRPr lang="en-US"/>
          </a:p>
        </p:txBody>
      </p:sp>
    </p:spTree>
    <p:extLst>
      <p:ext uri="{BB962C8B-B14F-4D97-AF65-F5344CB8AC3E}">
        <p14:creationId xmlns:p14="http://schemas.microsoft.com/office/powerpoint/2010/main" val="339494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need to</a:t>
            </a:r>
            <a:r>
              <a:rPr lang="en-US" baseline="0" dirty="0" smtClean="0"/>
              <a:t> rewrite my kernel code into HLSL.</a:t>
            </a:r>
          </a:p>
          <a:p>
            <a:endParaRPr lang="en-US" baseline="0" dirty="0" smtClean="0"/>
          </a:p>
          <a:p>
            <a:r>
              <a:rPr lang="en-US" baseline="0" dirty="0" smtClean="0"/>
              <a:t>As you can see at the bottom of the slide, the core logic didn’t change much.</a:t>
            </a:r>
          </a:p>
          <a:p>
            <a:endParaRPr lang="en-US" baseline="0" dirty="0" smtClean="0"/>
          </a:p>
          <a:p>
            <a:r>
              <a:rPr lang="en-US" baseline="0" dirty="0" smtClean="0"/>
              <a:t>But I’ve got all these extra boilerplate now, which mostly has to do with passing parameters into the kernel.</a:t>
            </a:r>
          </a:p>
          <a:p>
            <a:r>
              <a:rPr lang="en-US" baseline="0" dirty="0" smtClean="0"/>
              <a:t>Every kind of parameter seems to have its own syntax, and so we end up with something a lot messier than we started with.</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13</a:t>
            </a:fld>
            <a:endParaRPr lang="en-US"/>
          </a:p>
        </p:txBody>
      </p:sp>
    </p:spTree>
    <p:extLst>
      <p:ext uri="{BB962C8B-B14F-4D97-AF65-F5344CB8AC3E}">
        <p14:creationId xmlns:p14="http://schemas.microsoft.com/office/powerpoint/2010/main" val="148793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need to integrate the HLSL compiler (fxc.exe) into my build, or use the provided</a:t>
            </a:r>
            <a:r>
              <a:rPr lang="en-US" baseline="0" dirty="0" smtClean="0"/>
              <a:t> API to orchestrate compilation myself.</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14</a:t>
            </a:fld>
            <a:endParaRPr lang="en-US"/>
          </a:p>
        </p:txBody>
      </p:sp>
    </p:spTree>
    <p:extLst>
      <p:ext uri="{BB962C8B-B14F-4D97-AF65-F5344CB8AC3E}">
        <p14:creationId xmlns:p14="http://schemas.microsoft.com/office/powerpoint/2010/main" val="91327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I need some</a:t>
            </a:r>
            <a:r>
              <a:rPr lang="en-US" baseline="0" dirty="0" smtClean="0"/>
              <a:t> code to load the compiled </a:t>
            </a:r>
            <a:r>
              <a:rPr lang="en-US" baseline="0" dirty="0" err="1" smtClean="0"/>
              <a:t>bytecode</a:t>
            </a:r>
            <a:r>
              <a:rPr lang="en-US" baseline="0" dirty="0" smtClean="0"/>
              <a:t> at runtime.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15</a:t>
            </a:fld>
            <a:endParaRPr lang="en-US"/>
          </a:p>
        </p:txBody>
      </p:sp>
    </p:spTree>
    <p:extLst>
      <p:ext uri="{BB962C8B-B14F-4D97-AF65-F5344CB8AC3E}">
        <p14:creationId xmlns:p14="http://schemas.microsoft.com/office/powerpoint/2010/main" val="250210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I can finally get around to invoking my kernel.</a:t>
            </a:r>
          </a:p>
          <a:p>
            <a:r>
              <a:rPr lang="en-US" dirty="0" smtClean="0"/>
              <a:t>But</a:t>
            </a:r>
            <a:r>
              <a:rPr lang="en-US" baseline="0" dirty="0" smtClean="0"/>
              <a:t> what used to be a single function call in the original code is now a bunch of state-setting logic followed by a dispatch.</a:t>
            </a:r>
          </a:p>
          <a:p>
            <a:endParaRPr lang="en-US" baseline="0" dirty="0" smtClean="0"/>
          </a:p>
          <a:p>
            <a:r>
              <a:rPr lang="en-US" baseline="0" dirty="0" smtClean="0"/>
              <a:t>And the parameter passing is really implicit here, so I have to try to remember which binding slot I used for `a` and `b`…</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16</a:t>
            </a:fld>
            <a:endParaRPr lang="en-US"/>
          </a:p>
        </p:txBody>
      </p:sp>
    </p:spTree>
    <p:extLst>
      <p:ext uri="{BB962C8B-B14F-4D97-AF65-F5344CB8AC3E}">
        <p14:creationId xmlns:p14="http://schemas.microsoft.com/office/powerpoint/2010/main" val="231708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a:t>
            </a:r>
            <a:r>
              <a:rPr lang="en-US" baseline="0" dirty="0" smtClean="0"/>
              <a:t> the answer is undefined, because back on that earlier slide I forgot to add this extra </a:t>
            </a:r>
            <a:r>
              <a:rPr lang="en-US" baseline="0" dirty="0" err="1" smtClean="0"/>
              <a:t>cruft</a:t>
            </a:r>
            <a:r>
              <a:rPr lang="en-US" baseline="0" dirty="0" smtClean="0"/>
              <a:t> to my parameters to specify how they should get placed.</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17</a:t>
            </a:fld>
            <a:endParaRPr lang="en-US"/>
          </a:p>
        </p:txBody>
      </p:sp>
    </p:spTree>
    <p:extLst>
      <p:ext uri="{BB962C8B-B14F-4D97-AF65-F5344CB8AC3E}">
        <p14:creationId xmlns:p14="http://schemas.microsoft.com/office/powerpoint/2010/main" val="66147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Finally.</a:t>
            </a:r>
          </a:p>
          <a:p>
            <a:r>
              <a:rPr lang="en-US" dirty="0" smtClean="0"/>
              <a:t>We</a:t>
            </a:r>
            <a:r>
              <a:rPr lang="en-US" baseline="0" dirty="0" smtClean="0"/>
              <a:t> have something that works.</a:t>
            </a:r>
          </a:p>
          <a:p>
            <a:endParaRPr lang="en-US" baseline="0" dirty="0" smtClean="0"/>
          </a:p>
          <a:p>
            <a:r>
              <a:rPr lang="en-US" baseline="0" dirty="0" smtClean="0"/>
              <a:t>But I just wanted to add two arrays!</a:t>
            </a:r>
          </a:p>
          <a:p>
            <a:endParaRPr lang="en-US" baseline="0" dirty="0" smtClean="0"/>
          </a:p>
          <a:p>
            <a:r>
              <a:rPr lang="en-US" baseline="0" dirty="0" smtClean="0"/>
              <a:t>Is this really the best we can do?</a:t>
            </a:r>
          </a:p>
          <a:p>
            <a:r>
              <a:rPr lang="en-US" baseline="0" dirty="0" smtClean="0"/>
              <a:t>Doesn’t it seem like all of this is going to make it harder to experiment with moving our code to/from GPU compute?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18</a:t>
            </a:fld>
            <a:endParaRPr lang="en-US"/>
          </a:p>
        </p:txBody>
      </p:sp>
    </p:spTree>
    <p:extLst>
      <p:ext uri="{BB962C8B-B14F-4D97-AF65-F5344CB8AC3E}">
        <p14:creationId xmlns:p14="http://schemas.microsoft.com/office/powerpoint/2010/main" val="2435297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when it comes time to specialize</a:t>
            </a:r>
            <a:r>
              <a:rPr lang="en-US" baseline="0" dirty="0" smtClean="0"/>
              <a:t> our kernels (whether compute or graphics) for performance, we are probably going to do one of two things.</a:t>
            </a:r>
          </a:p>
          <a:p>
            <a:endParaRPr lang="en-US" baseline="0" dirty="0" smtClean="0"/>
          </a:p>
          <a:p>
            <a:r>
              <a:rPr lang="en-US" baseline="0" dirty="0" smtClean="0"/>
              <a:t>First, we might run our code through a preprocessor, to generate specialized </a:t>
            </a:r>
            <a:r>
              <a:rPr lang="en-US" baseline="0" dirty="0" err="1" smtClean="0"/>
              <a:t>varaints</a:t>
            </a:r>
            <a:r>
              <a:rPr lang="en-US" baseline="0" dirty="0" smtClean="0"/>
              <a:t>.</a:t>
            </a:r>
          </a:p>
          <a:p>
            <a:r>
              <a:rPr lang="en-US" baseline="0" dirty="0" smtClean="0"/>
              <a:t>Usually this is just the ordinary #</a:t>
            </a:r>
            <a:r>
              <a:rPr lang="en-US" baseline="0" dirty="0" err="1" smtClean="0"/>
              <a:t>ifdef</a:t>
            </a:r>
            <a:r>
              <a:rPr lang="en-US" baseline="0" dirty="0" smtClean="0"/>
              <a:t>, but I know that some of you out there have implemented your own preprocessors with fancy stuff like #for.</a:t>
            </a:r>
          </a:p>
          <a:p>
            <a:endParaRPr lang="en-US" baseline="0" dirty="0" smtClean="0"/>
          </a:p>
          <a:p>
            <a:r>
              <a:rPr lang="en-US" baseline="0" dirty="0" smtClean="0"/>
              <a:t>In the second case, maybe you have let your artists write surface </a:t>
            </a:r>
            <a:r>
              <a:rPr lang="en-US" baseline="0" dirty="0" err="1" smtClean="0"/>
              <a:t>shaders</a:t>
            </a:r>
            <a:r>
              <a:rPr lang="en-US" baseline="0" dirty="0" smtClean="0"/>
              <a:t> using some kind of “noodle graph,” so you need to generate the final shader code by pasting strings together.</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19</a:t>
            </a:fld>
            <a:endParaRPr lang="en-US"/>
          </a:p>
        </p:txBody>
      </p:sp>
    </p:spTree>
    <p:extLst>
      <p:ext uri="{BB962C8B-B14F-4D97-AF65-F5344CB8AC3E}">
        <p14:creationId xmlns:p14="http://schemas.microsoft.com/office/powerpoint/2010/main" val="215122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 want to talk about design-space exploration.</a:t>
            </a:r>
          </a:p>
          <a:p>
            <a:endParaRPr lang="en-US" dirty="0" smtClean="0"/>
          </a:p>
          <a:p>
            <a:r>
              <a:rPr lang="en-US" dirty="0" smtClean="0"/>
              <a:t>There are a lot of high-level design choices I</a:t>
            </a:r>
            <a:r>
              <a:rPr lang="en-US" baseline="0" dirty="0" smtClean="0"/>
              <a:t> might have when I go to build a renderer. For example, I might ask myself whether I should be doing one of these new “forward +” things, or stick with tiled deferred.</a:t>
            </a:r>
          </a:p>
          <a:p>
            <a:r>
              <a:rPr lang="en-US" baseline="0" dirty="0" smtClean="0"/>
              <a:t>I might ask myself whether it makes sense to use GPU compute to do my scene culling and generate data for submission like the “multi-draw-indirect” advocates talk about.</a:t>
            </a:r>
          </a:p>
          <a:p>
            <a:endParaRPr lang="en-US" baseline="0" dirty="0" smtClean="0"/>
          </a:p>
          <a:p>
            <a:r>
              <a:rPr lang="en-US" baseline="0" dirty="0" smtClean="0"/>
              <a:t>For each of these choices, the current state of the art is: you just manually code as many of the options you can, and see what is fastest.</a:t>
            </a:r>
          </a:p>
          <a:p>
            <a:r>
              <a:rPr lang="en-US" baseline="0" dirty="0" smtClean="0"/>
              <a:t>But wouldn’t it be better if we built tools that could help with this?</a:t>
            </a:r>
          </a:p>
        </p:txBody>
      </p:sp>
      <p:sp>
        <p:nvSpPr>
          <p:cNvPr id="4" name="Slide Number Placeholder 3"/>
          <p:cNvSpPr>
            <a:spLocks noGrp="1"/>
          </p:cNvSpPr>
          <p:nvPr>
            <p:ph type="sldNum" sz="quarter" idx="10"/>
          </p:nvPr>
        </p:nvSpPr>
        <p:spPr/>
        <p:txBody>
          <a:bodyPr/>
          <a:lstStyle/>
          <a:p>
            <a:fld id="{FBE8DE97-5008-4C1C-96E2-50E910B04D6E}" type="slidenum">
              <a:rPr lang="en-US" smtClean="0"/>
              <a:t>20</a:t>
            </a:fld>
            <a:endParaRPr lang="en-US"/>
          </a:p>
        </p:txBody>
      </p:sp>
    </p:spTree>
    <p:extLst>
      <p:ext uri="{BB962C8B-B14F-4D97-AF65-F5344CB8AC3E}">
        <p14:creationId xmlns:p14="http://schemas.microsoft.com/office/powerpoint/2010/main" val="213933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dive in, I’ll go ahead and give a bit of background on myself.</a:t>
            </a:r>
          </a:p>
          <a:p>
            <a:endParaRPr lang="en-US" dirty="0" smtClean="0"/>
          </a:p>
          <a:p>
            <a:r>
              <a:rPr lang="en-US" dirty="0" smtClean="0"/>
              <a:t>I</a:t>
            </a:r>
            <a:r>
              <a:rPr lang="en-US" baseline="0" dirty="0" smtClean="0"/>
              <a:t> work in a real-time rendering research group at NVIDIA, but I try to straddle the line between graphics and languages/compilers.</a:t>
            </a:r>
          </a:p>
          <a:p>
            <a:r>
              <a:rPr lang="en-US" baseline="0" dirty="0" smtClean="0"/>
              <a:t>My research projects to date have mostly been on languages, programming models, and APIs for graphics.</a:t>
            </a:r>
          </a:p>
          <a:p>
            <a:r>
              <a:rPr lang="en-US" baseline="0" dirty="0" smtClean="0"/>
              <a:t>I’ve done work on some of the early GPU compute systems, alternative approaches to shading languages, and systems using shader-like programming to exploit CPUs (SIMD, etc.).</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3</a:t>
            </a:fld>
            <a:endParaRPr lang="en-US"/>
          </a:p>
        </p:txBody>
      </p:sp>
    </p:spTree>
    <p:extLst>
      <p:ext uri="{BB962C8B-B14F-4D97-AF65-F5344CB8AC3E}">
        <p14:creationId xmlns:p14="http://schemas.microsoft.com/office/powerpoint/2010/main" val="214938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some of the problems</a:t>
            </a:r>
            <a:r>
              <a:rPr lang="en-US" baseline="0" dirty="0" smtClean="0"/>
              <a:t> (or challenges) covered, I’m going to spend a little time sketching one possible vision for what the future of graphics programming might look like.</a:t>
            </a:r>
          </a:p>
          <a:p>
            <a:r>
              <a:rPr lang="en-US" baseline="0" dirty="0" smtClean="0"/>
              <a:t>Later in the talk I’m going to go into more detail on these items, so for right now lets just consider these high-level aspirations.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21</a:t>
            </a:fld>
            <a:endParaRPr lang="en-US"/>
          </a:p>
        </p:txBody>
      </p:sp>
    </p:spTree>
    <p:extLst>
      <p:ext uri="{BB962C8B-B14F-4D97-AF65-F5344CB8AC3E}">
        <p14:creationId xmlns:p14="http://schemas.microsoft.com/office/powerpoint/2010/main" val="1424638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see if we, as an industry, and finally make the jump to using C/C++ for our shader code.</a:t>
            </a:r>
          </a:p>
          <a:p>
            <a:r>
              <a:rPr lang="en-US" baseline="0" dirty="0" smtClean="0"/>
              <a:t>That way, instead of the zoo of tools I showed earlier, we might have a picture like this.</a:t>
            </a:r>
          </a:p>
        </p:txBody>
      </p:sp>
      <p:sp>
        <p:nvSpPr>
          <p:cNvPr id="4" name="Slide Number Placeholder 3"/>
          <p:cNvSpPr>
            <a:spLocks noGrp="1"/>
          </p:cNvSpPr>
          <p:nvPr>
            <p:ph type="sldNum" sz="quarter" idx="10"/>
          </p:nvPr>
        </p:nvSpPr>
        <p:spPr/>
        <p:txBody>
          <a:bodyPr/>
          <a:lstStyle/>
          <a:p>
            <a:fld id="{FBE8DE97-5008-4C1C-96E2-50E910B04D6E}" type="slidenum">
              <a:rPr lang="en-US" smtClean="0"/>
              <a:t>22</a:t>
            </a:fld>
            <a:endParaRPr lang="en-US"/>
          </a:p>
        </p:txBody>
      </p:sp>
    </p:spTree>
    <p:extLst>
      <p:ext uri="{BB962C8B-B14F-4D97-AF65-F5344CB8AC3E}">
        <p14:creationId xmlns:p14="http://schemas.microsoft.com/office/powerpoint/2010/main" val="229870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instead of the mess of code I</a:t>
            </a:r>
            <a:r>
              <a:rPr lang="en-US" baseline="0" dirty="0" smtClean="0"/>
              <a:t> ended up with when I tried to add two arrays, what if we had a compiler that understood that an application is built out of both CPU and GPU code, and made it simple to invoke one from the other?</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23</a:t>
            </a:fld>
            <a:endParaRPr lang="en-US"/>
          </a:p>
        </p:txBody>
      </p:sp>
    </p:spTree>
    <p:extLst>
      <p:ext uri="{BB962C8B-B14F-4D97-AF65-F5344CB8AC3E}">
        <p14:creationId xmlns:p14="http://schemas.microsoft.com/office/powerpoint/2010/main" val="16001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instead of banging strings together in order to generate optimized kernels, what if we had a language with more</a:t>
            </a:r>
            <a:r>
              <a:rPr lang="en-US" baseline="0" dirty="0" smtClean="0"/>
              <a:t> first-class support for quoting and generating code.</a:t>
            </a:r>
          </a:p>
          <a:p>
            <a:endParaRPr lang="en-US" baseline="0" dirty="0" smtClean="0"/>
          </a:p>
          <a:p>
            <a:r>
              <a:rPr lang="en-US" baseline="0" dirty="0" smtClean="0"/>
              <a:t>[Note to folks reading the slides after the fact: the syntax over there on the right isn’t from any real language, but is just supposed to be a sketch of what a “</a:t>
            </a:r>
            <a:r>
              <a:rPr lang="en-US" baseline="0" dirty="0" err="1" smtClean="0"/>
              <a:t>quasiquote</a:t>
            </a:r>
            <a:r>
              <a:rPr lang="en-US" baseline="0" dirty="0" smtClean="0"/>
              <a:t>” feature might appear like in a C-like language. Don’t read too much into it, since it wasn’t mean to be covered in depth.]</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24</a:t>
            </a:fld>
            <a:endParaRPr lang="en-US"/>
          </a:p>
        </p:txBody>
      </p:sp>
    </p:spTree>
    <p:extLst>
      <p:ext uri="{BB962C8B-B14F-4D97-AF65-F5344CB8AC3E}">
        <p14:creationId xmlns:p14="http://schemas.microsoft.com/office/powerpoint/2010/main" val="2790804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what if we could use those </a:t>
            </a:r>
            <a:r>
              <a:rPr lang="en-US" dirty="0" err="1" smtClean="0"/>
              <a:t>metaprogramming</a:t>
            </a:r>
            <a:r>
              <a:rPr lang="en-US" dirty="0" smtClean="0"/>
              <a:t> facilities to build our own engine-specific</a:t>
            </a:r>
            <a:r>
              <a:rPr lang="en-US" baseline="0" dirty="0" smtClean="0"/>
              <a:t> languages and optimization.</a:t>
            </a:r>
          </a:p>
          <a:p>
            <a:endParaRPr lang="en-US" baseline="0" dirty="0" smtClean="0"/>
          </a:p>
          <a:p>
            <a:r>
              <a:rPr lang="en-US" baseline="0" dirty="0" smtClean="0"/>
              <a:t>Like in this case, imagine that my engine has a lost of post FX, and so I create a custom DSL to express them in a declarative fashion.</a:t>
            </a:r>
          </a:p>
          <a:p>
            <a:r>
              <a:rPr lang="en-US" baseline="0" dirty="0" smtClean="0"/>
              <a:t>Then I could write custom code generator and optimizers, that might allow me to schedule compositions of many effects more efficiently, or manage the lifetimes of the buffers they use.</a:t>
            </a:r>
          </a:p>
          <a:p>
            <a:endParaRPr lang="en-US" baseline="0" dirty="0" smtClean="0"/>
          </a:p>
          <a:p>
            <a:r>
              <a:rPr lang="en-US" baseline="0" dirty="0" smtClean="0"/>
              <a:t>[Note: again, the example on this slide is meant to be aspirational rather than an example of code you could write today in any system.]</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25</a:t>
            </a:fld>
            <a:endParaRPr lang="en-US"/>
          </a:p>
        </p:txBody>
      </p:sp>
    </p:spTree>
    <p:extLst>
      <p:ext uri="{BB962C8B-B14F-4D97-AF65-F5344CB8AC3E}">
        <p14:creationId xmlns:p14="http://schemas.microsoft.com/office/powerpoint/2010/main" val="2472275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into detail on how we might try to achieve</a:t>
            </a:r>
            <a:r>
              <a:rPr lang="en-US" baseline="0" dirty="0" smtClean="0"/>
              <a:t> some of these benefits, I’m going to take a step back and ask why we should be looking at the graphics programming problem in the first place.</a:t>
            </a:r>
          </a:p>
          <a:p>
            <a:endParaRPr lang="en-US" baseline="0" dirty="0" smtClean="0"/>
          </a:p>
          <a:p>
            <a:r>
              <a:rPr lang="en-US" baseline="0" dirty="0" smtClean="0"/>
              <a:t>After all, what makes graphics programming any different from other domains? Why should we be asking for these more advanced tools?</a:t>
            </a:r>
          </a:p>
          <a:p>
            <a:endParaRPr lang="en-US" baseline="0" dirty="0" smtClean="0"/>
          </a:p>
          <a:p>
            <a:r>
              <a:rPr lang="en-US" baseline="0" dirty="0" smtClean="0"/>
              <a:t>I’m going to try to answer this by describing what it is I think graphics programming is all about (this is me stepping up on my soapbox, so you are certainly all free to disagree):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26</a:t>
            </a:fld>
            <a:endParaRPr lang="en-US"/>
          </a:p>
        </p:txBody>
      </p:sp>
    </p:spTree>
    <p:extLst>
      <p:ext uri="{BB962C8B-B14F-4D97-AF65-F5344CB8AC3E}">
        <p14:creationId xmlns:p14="http://schemas.microsoft.com/office/powerpoint/2010/main" val="2230319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this slide may look</a:t>
            </a:r>
            <a:r>
              <a:rPr lang="en-US" baseline="0" dirty="0" smtClean="0"/>
              <a:t> like a word salad right now, so I have a few figures coming up that I hope will explain it better.</a:t>
            </a:r>
          </a:p>
          <a:p>
            <a:endParaRPr lang="en-US" baseline="0" dirty="0" smtClean="0"/>
          </a:p>
          <a:p>
            <a:r>
              <a:rPr lang="en-US" baseline="0" dirty="0" smtClean="0"/>
              <a:t>I’m going to claim that the task of a graphics programmer – what we are all trying to do – is to *define* and *mediate* the interface between art content, and one or more HW platforms.</a:t>
            </a:r>
          </a:p>
          <a:p>
            <a:r>
              <a:rPr lang="en-US" baseline="0" dirty="0" smtClean="0"/>
              <a:t>Let’s look at some pictures to make that a bit more concrete…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27</a:t>
            </a:fld>
            <a:endParaRPr lang="en-US"/>
          </a:p>
        </p:txBody>
      </p:sp>
    </p:spTree>
    <p:extLst>
      <p:ext uri="{BB962C8B-B14F-4D97-AF65-F5344CB8AC3E}">
        <p14:creationId xmlns:p14="http://schemas.microsoft.com/office/powerpoint/2010/main" val="1088642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the top of the slide we have “content,” which</a:t>
            </a:r>
            <a:r>
              <a:rPr lang="en-US" baseline="0" dirty="0" smtClean="0"/>
              <a:t> is all the concepts that artists are going to understand and author. We have stuff like shapes, movement, appearance, and illumination.</a:t>
            </a:r>
          </a:p>
          <a:p>
            <a:endParaRPr lang="en-US" baseline="0" dirty="0" smtClean="0"/>
          </a:p>
          <a:p>
            <a:r>
              <a:rPr lang="en-US" baseline="0" dirty="0" smtClean="0"/>
              <a:t>At the bottom we have the hardware platforms that we target, which these days look </a:t>
            </a:r>
            <a:r>
              <a:rPr lang="en-US" baseline="0" dirty="0" err="1" smtClean="0"/>
              <a:t>kinda</a:t>
            </a:r>
            <a:r>
              <a:rPr lang="en-US" baseline="0" dirty="0" smtClean="0"/>
              <a:t> similar: we have CPU cores with support for threads and SIMD, and GPU hardware that supports both a traditional </a:t>
            </a:r>
            <a:r>
              <a:rPr lang="en-US" baseline="0" dirty="0" err="1" smtClean="0"/>
              <a:t>rasterization</a:t>
            </a:r>
            <a:r>
              <a:rPr lang="en-US" baseline="0" dirty="0" smtClean="0"/>
              <a:t> pipeline, and some kind of general-purpose compute.</a:t>
            </a:r>
          </a:p>
          <a:p>
            <a:endParaRPr lang="en-US" baseline="0" dirty="0" smtClean="0"/>
          </a:p>
          <a:p>
            <a:r>
              <a:rPr lang="en-US" baseline="0" dirty="0" smtClean="0"/>
              <a:t>In order to get the stuff an artists produces up on the screen, we need to have a plan for how to map the concepts in the top row to the hardware platform on the bottom.</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28</a:t>
            </a:fld>
            <a:endParaRPr lang="en-US" dirty="0"/>
          </a:p>
        </p:txBody>
      </p:sp>
    </p:spTree>
    <p:extLst>
      <p:ext uri="{BB962C8B-B14F-4D97-AF65-F5344CB8AC3E}">
        <p14:creationId xmlns:p14="http://schemas.microsoft.com/office/powerpoint/2010/main" val="2628853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(bad)</a:t>
            </a:r>
            <a:r>
              <a:rPr lang="en-US" baseline="0" dirty="0" smtClean="0"/>
              <a:t> way we could do that is by writing code on a per-asset, per-platform basis.</a:t>
            </a:r>
          </a:p>
          <a:p>
            <a:r>
              <a:rPr lang="en-US" baseline="0" dirty="0" smtClean="0"/>
              <a:t>This obviously wouldn’t scale, and so it isn’t what we actually do.</a:t>
            </a:r>
          </a:p>
          <a:p>
            <a:r>
              <a:rPr lang="en-US" baseline="0" dirty="0" smtClean="0"/>
              <a:t>And that gets us to the heart of my definition…</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29</a:t>
            </a:fld>
            <a:endParaRPr lang="en-US"/>
          </a:p>
        </p:txBody>
      </p:sp>
    </p:spTree>
    <p:extLst>
      <p:ext uri="{BB962C8B-B14F-4D97-AF65-F5344CB8AC3E}">
        <p14:creationId xmlns:p14="http://schemas.microsoft.com/office/powerpoint/2010/main" val="240610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claim</a:t>
            </a:r>
            <a:r>
              <a:rPr lang="en-US" baseline="0" dirty="0" smtClean="0"/>
              <a:t> we actually do in practice is this:</a:t>
            </a:r>
          </a:p>
          <a:p>
            <a:endParaRPr lang="en-US" baseline="0" dirty="0" smtClean="0"/>
          </a:p>
          <a:p>
            <a:r>
              <a:rPr lang="en-US" baseline="0" dirty="0" smtClean="0"/>
              <a:t>A graphics programmer defines an *interface* - a set of concepts that are specific to a particular engine or production.</a:t>
            </a:r>
          </a:p>
          <a:p>
            <a:r>
              <a:rPr lang="en-US" baseline="0" dirty="0" smtClean="0"/>
              <a:t>*This* is how we will express an animation rig.</a:t>
            </a:r>
          </a:p>
          <a:p>
            <a:r>
              <a:rPr lang="en-US" baseline="0" dirty="0" smtClean="0"/>
              <a:t>*This* is how we will represent reflectance functions.</a:t>
            </a:r>
          </a:p>
          <a:p>
            <a:endParaRPr lang="en-US" baseline="0" dirty="0" smtClean="0"/>
          </a:p>
          <a:p>
            <a:r>
              <a:rPr lang="en-US" baseline="0" dirty="0" smtClean="0"/>
              <a:t>Some of the representations in that interface might be pure data (e.g., for a mesh), and others might include code (e.g., if artists describe pattern generation as a “noodle graph”).</a:t>
            </a:r>
          </a:p>
          <a:p>
            <a:endParaRPr lang="en-US" baseline="0" dirty="0" smtClean="0"/>
          </a:p>
          <a:p>
            <a:r>
              <a:rPr lang="en-US" baseline="0" dirty="0" smtClean="0"/>
              <a:t>Either way, the task is to:</a:t>
            </a:r>
          </a:p>
          <a:p>
            <a:pPr marL="171450" indent="-171450">
              <a:buFontTx/>
              <a:buChar char="-"/>
            </a:pPr>
            <a:r>
              <a:rPr lang="en-US" baseline="0" dirty="0" smtClean="0"/>
              <a:t>map the assets produced by artists so that they conform to the chosen concepts in the interface, and</a:t>
            </a:r>
          </a:p>
          <a:p>
            <a:pPr marL="171450" indent="-171450">
              <a:buFontTx/>
              <a:buChar char="-"/>
            </a:pPr>
            <a:r>
              <a:rPr lang="en-US" baseline="0" dirty="0" smtClean="0"/>
              <a:t>map those concepts efficiently to one or more target platforms</a:t>
            </a:r>
          </a:p>
          <a:p>
            <a:pPr marL="171450" indent="-171450">
              <a:buFontTx/>
              <a:buChar char="-"/>
            </a:pPr>
            <a:endParaRPr lang="en-US" baseline="0" dirty="0" smtClean="0"/>
          </a:p>
          <a:p>
            <a:pPr marL="0" indent="0">
              <a:buFontTx/>
              <a:buNone/>
            </a:pPr>
            <a:r>
              <a:rPr lang="en-US" baseline="0" dirty="0" smtClean="0"/>
              <a:t>As a previous speaker noted, because artist time is often more valuable than programmer time on a production, it may be reasonable for developers to implement different bespoke mappings to particular platforms.</a:t>
            </a:r>
          </a:p>
        </p:txBody>
      </p:sp>
      <p:sp>
        <p:nvSpPr>
          <p:cNvPr id="4" name="Slide Number Placeholder 3"/>
          <p:cNvSpPr>
            <a:spLocks noGrp="1"/>
          </p:cNvSpPr>
          <p:nvPr>
            <p:ph type="sldNum" sz="quarter" idx="10"/>
          </p:nvPr>
        </p:nvSpPr>
        <p:spPr/>
        <p:txBody>
          <a:bodyPr/>
          <a:lstStyle/>
          <a:p>
            <a:fld id="{FBE8DE97-5008-4C1C-96E2-50E910B04D6E}" type="slidenum">
              <a:rPr lang="en-US" smtClean="0"/>
              <a:t>30</a:t>
            </a:fld>
            <a:endParaRPr lang="en-US"/>
          </a:p>
        </p:txBody>
      </p:sp>
    </p:spTree>
    <p:extLst>
      <p:ext uri="{BB962C8B-B14F-4D97-AF65-F5344CB8AC3E}">
        <p14:creationId xmlns:p14="http://schemas.microsoft.com/office/powerpoint/2010/main" val="364544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starting point, I’d like to spend some time talking about the state of the art in real-time graphics programming today.</a:t>
            </a:r>
          </a:p>
          <a:p>
            <a:r>
              <a:rPr lang="en-US" dirty="0" smtClean="0"/>
              <a:t>This</a:t>
            </a:r>
            <a:r>
              <a:rPr lang="en-US" baseline="0" dirty="0" smtClean="0"/>
              <a:t> is largely based on my experience when I go and write application code.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a:t>
            </a:fld>
            <a:endParaRPr lang="en-US"/>
          </a:p>
        </p:txBody>
      </p:sp>
    </p:spTree>
    <p:extLst>
      <p:ext uri="{BB962C8B-B14F-4D97-AF65-F5344CB8AC3E}">
        <p14:creationId xmlns:p14="http://schemas.microsoft.com/office/powerpoint/2010/main" val="207505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coming back to this definition, and I hope it makes a bit more sense now what</a:t>
            </a:r>
            <a:r>
              <a:rPr lang="en-US" baseline="0" dirty="0" smtClean="0"/>
              <a:t> I mean.</a:t>
            </a:r>
          </a:p>
          <a:p>
            <a:endParaRPr lang="en-US" baseline="0" dirty="0" smtClean="0"/>
          </a:p>
          <a:p>
            <a:r>
              <a:rPr lang="en-US" baseline="0" dirty="0" smtClean="0"/>
              <a:t>The task of a graphics programmer is to define and mediate that interface between content and the platform(s).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31</a:t>
            </a:fld>
            <a:endParaRPr lang="en-US"/>
          </a:p>
        </p:txBody>
      </p:sp>
    </p:spTree>
    <p:extLst>
      <p:ext uri="{BB962C8B-B14F-4D97-AF65-F5344CB8AC3E}">
        <p14:creationId xmlns:p14="http://schemas.microsoft.com/office/powerpoint/2010/main" val="3851072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key thing we should be looking for when</a:t>
            </a:r>
            <a:r>
              <a:rPr lang="en-US" baseline="0" dirty="0" smtClean="0"/>
              <a:t> we evaluate our languages, tools and programming models is how well they assist us with that task.</a:t>
            </a:r>
          </a:p>
          <a:p>
            <a:endParaRPr lang="en-US" baseline="0" dirty="0" smtClean="0"/>
          </a:p>
          <a:p>
            <a:r>
              <a:rPr lang="en-US" baseline="0" dirty="0" smtClean="0"/>
              <a:t>With that bit of motivation out of the way, I’m going to dive into some concrete steps we could take to improve our languages and tools.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32</a:t>
            </a:fld>
            <a:endParaRPr lang="en-US"/>
          </a:p>
        </p:txBody>
      </p:sp>
    </p:spTree>
    <p:extLst>
      <p:ext uri="{BB962C8B-B14F-4D97-AF65-F5344CB8AC3E}">
        <p14:creationId xmlns:p14="http://schemas.microsoft.com/office/powerpoint/2010/main" val="1633823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on that list is a simple one:</a:t>
            </a:r>
          </a:p>
          <a:p>
            <a:endParaRPr lang="en-US" dirty="0" smtClean="0"/>
          </a:p>
          <a:p>
            <a:r>
              <a:rPr lang="en-US" dirty="0" smtClean="0"/>
              <a:t>Are we finally at the point where we can,</a:t>
            </a:r>
            <a:r>
              <a:rPr lang="en-US" baseline="0" dirty="0" smtClean="0"/>
              <a:t> as an industry, just move to writing our </a:t>
            </a:r>
            <a:r>
              <a:rPr lang="en-US" baseline="0" dirty="0" err="1" smtClean="0"/>
              <a:t>shaders</a:t>
            </a:r>
            <a:r>
              <a:rPr lang="en-US" baseline="0" dirty="0" smtClean="0"/>
              <a:t> in C/C++?</a:t>
            </a:r>
          </a:p>
          <a:p>
            <a:r>
              <a:rPr lang="en-US" baseline="0" dirty="0" smtClean="0"/>
              <a:t>It seems like a year ago this was a no-go, but now it seems like we are *really* close.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33</a:t>
            </a:fld>
            <a:endParaRPr lang="en-US"/>
          </a:p>
        </p:txBody>
      </p:sp>
    </p:spTree>
    <p:extLst>
      <p:ext uri="{BB962C8B-B14F-4D97-AF65-F5344CB8AC3E}">
        <p14:creationId xmlns:p14="http://schemas.microsoft.com/office/powerpoint/2010/main" val="43726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before I go any further, I should probably clarify</a:t>
            </a:r>
            <a:r>
              <a:rPr lang="en-US" baseline="0" dirty="0" smtClean="0"/>
              <a:t> that when I say C/C++, I mean “C/C++” with giant air quotes.</a:t>
            </a:r>
          </a:p>
          <a:p>
            <a:r>
              <a:rPr lang="en-US" baseline="0" dirty="0" smtClean="0"/>
              <a:t>For the near future, we will probably need to be working in subsets of the language.</a:t>
            </a:r>
          </a:p>
          <a:p>
            <a:endParaRPr lang="en-US" baseline="0" dirty="0" smtClean="0"/>
          </a:p>
          <a:p>
            <a:r>
              <a:rPr lang="en-US" baseline="0" dirty="0" smtClean="0"/>
              <a:t>There have been a few attempts to define reasonable “static” subsets of these languages that throw out the constructs that are really hard to support with good performance on GPUs.</a:t>
            </a:r>
          </a:p>
          <a:p>
            <a:r>
              <a:rPr lang="en-US" baseline="0" dirty="0" smtClean="0"/>
              <a:t>Some of this stuff might get resolved over time, but other stuff… maybe we don’t ever need or want it (like exceptions).</a:t>
            </a:r>
          </a:p>
        </p:txBody>
      </p:sp>
      <p:sp>
        <p:nvSpPr>
          <p:cNvPr id="4" name="Slide Number Placeholder 3"/>
          <p:cNvSpPr>
            <a:spLocks noGrp="1"/>
          </p:cNvSpPr>
          <p:nvPr>
            <p:ph type="sldNum" sz="quarter" idx="10"/>
          </p:nvPr>
        </p:nvSpPr>
        <p:spPr/>
        <p:txBody>
          <a:bodyPr/>
          <a:lstStyle/>
          <a:p>
            <a:fld id="{FBE8DE97-5008-4C1C-96E2-50E910B04D6E}" type="slidenum">
              <a:rPr lang="en-US" smtClean="0"/>
              <a:t>34</a:t>
            </a:fld>
            <a:endParaRPr lang="en-US"/>
          </a:p>
        </p:txBody>
      </p:sp>
    </p:spTree>
    <p:extLst>
      <p:ext uri="{BB962C8B-B14F-4D97-AF65-F5344CB8AC3E}">
        <p14:creationId xmlns:p14="http://schemas.microsoft.com/office/powerpoint/2010/main" val="2939900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a:t>
            </a:r>
            <a:r>
              <a:rPr lang="en-US" baseline="0" dirty="0" smtClean="0"/>
              <a:t> claim that switching to C/C++ for </a:t>
            </a:r>
            <a:r>
              <a:rPr lang="en-US" baseline="0" dirty="0" err="1" smtClean="0"/>
              <a:t>shaders</a:t>
            </a:r>
            <a:r>
              <a:rPr lang="en-US" baseline="0" dirty="0" smtClean="0"/>
              <a:t> will greatly improve quality of life for graphics programmers.</a:t>
            </a:r>
          </a:p>
          <a:p>
            <a:endParaRPr lang="en-US" baseline="0" dirty="0" smtClean="0"/>
          </a:p>
          <a:p>
            <a:r>
              <a:rPr lang="en-US" baseline="0" dirty="0" smtClean="0"/>
              <a:t>We’d be able to use mature and broadly deployed compilers. I don’t know about all of you, but I’d really like to get those great clang diagnostic messages in all my code.</a:t>
            </a:r>
          </a:p>
          <a:p>
            <a:endParaRPr lang="en-US" baseline="0" dirty="0" smtClean="0"/>
          </a:p>
          <a:p>
            <a:r>
              <a:rPr lang="en-US" baseline="0" dirty="0" smtClean="0"/>
              <a:t>For folks who are doing tricky atomic-based lock-free data structures, maybe we can switch to using real pointers and drop the level of semantic indirection forced by always working with buffers and indices.</a:t>
            </a:r>
          </a:p>
          <a:p>
            <a:endParaRPr lang="en-US" baseline="0" dirty="0" smtClean="0"/>
          </a:p>
          <a:p>
            <a:r>
              <a:rPr lang="en-US" baseline="0" dirty="0" smtClean="0"/>
              <a:t>And finally, for those of you who are into that sort of thing, there are some C++ features that can help with writing more compact code.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35</a:t>
            </a:fld>
            <a:endParaRPr lang="en-US"/>
          </a:p>
        </p:txBody>
      </p:sp>
    </p:spTree>
    <p:extLst>
      <p:ext uri="{BB962C8B-B14F-4D97-AF65-F5344CB8AC3E}">
        <p14:creationId xmlns:p14="http://schemas.microsoft.com/office/powerpoint/2010/main" val="688742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why I feel like this</a:t>
            </a:r>
            <a:r>
              <a:rPr lang="en-US" baseline="0" dirty="0" smtClean="0"/>
              <a:t> might be a realistic goal for the next year is that many of the pieces are falling into place.</a:t>
            </a:r>
          </a:p>
          <a:p>
            <a:endParaRPr lang="en-US" baseline="0" dirty="0" smtClean="0"/>
          </a:p>
          <a:p>
            <a:r>
              <a:rPr lang="en-US" baseline="0" dirty="0" smtClean="0"/>
              <a:t>The </a:t>
            </a:r>
            <a:r>
              <a:rPr lang="en-US" baseline="0" dirty="0" err="1" smtClean="0"/>
              <a:t>Khronos</a:t>
            </a:r>
            <a:r>
              <a:rPr lang="en-US" baseline="0" dirty="0" smtClean="0"/>
              <a:t> folks have standardized the SPIR-V intermediate language, which is now supported in both </a:t>
            </a:r>
            <a:r>
              <a:rPr lang="en-US" baseline="0" dirty="0" err="1" smtClean="0"/>
              <a:t>Vulkan</a:t>
            </a:r>
            <a:r>
              <a:rPr lang="en-US" baseline="0" dirty="0" smtClean="0"/>
              <a:t> and OpenGL.</a:t>
            </a:r>
          </a:p>
          <a:p>
            <a:r>
              <a:rPr lang="en-US" baseline="0" dirty="0" smtClean="0"/>
              <a:t>That community has been doing a lot of open-source work on front-ends, translation to and from LLVM, etc.</a:t>
            </a:r>
          </a:p>
          <a:p>
            <a:r>
              <a:rPr lang="en-US" baseline="0" dirty="0" smtClean="0"/>
              <a:t>There is even a working clang-&gt;SPIR-V compiler, with the only problem being that it works for </a:t>
            </a:r>
            <a:r>
              <a:rPr lang="en-US" baseline="0" dirty="0" err="1" smtClean="0"/>
              <a:t>OpenCL</a:t>
            </a:r>
            <a:r>
              <a:rPr lang="en-US" baseline="0" dirty="0" smtClean="0"/>
              <a:t>, and not for graphics.</a:t>
            </a:r>
          </a:p>
          <a:p>
            <a:endParaRPr lang="en-US" baseline="0" dirty="0" smtClean="0"/>
          </a:p>
          <a:p>
            <a:r>
              <a:rPr lang="en-US" baseline="0" dirty="0" smtClean="0"/>
              <a:t>Meanwhile, Microsoft has publicly (though not loudly) talked about their plans to move to a clang-based HLSL front end, and a new LLVM-based IL.</a:t>
            </a:r>
          </a:p>
          <a:p>
            <a:r>
              <a:rPr lang="en-US" baseline="0" dirty="0" smtClean="0"/>
              <a:t>They’ve promised that the project will follow and open-source model, and in my opinion that can’t come out soon enough.</a:t>
            </a:r>
          </a:p>
          <a:p>
            <a:endParaRPr lang="en-US" baseline="0" dirty="0" smtClean="0"/>
          </a:p>
          <a:p>
            <a:r>
              <a:rPr lang="en-US" baseline="0" dirty="0" smtClean="0"/>
              <a:t>And Apple already has a clang-based C/C++ front-end for </a:t>
            </a:r>
            <a:r>
              <a:rPr lang="en-US" baseline="0" dirty="0" err="1" smtClean="0"/>
              <a:t>shaders</a:t>
            </a:r>
            <a:r>
              <a:rPr lang="en-US" baseline="0" dirty="0" smtClean="0"/>
              <a:t>, to they are ready to go. The only sticking point there is that their IL is currently not open or publicly documented.</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36</a:t>
            </a:fld>
            <a:endParaRPr lang="en-US"/>
          </a:p>
        </p:txBody>
      </p:sp>
    </p:spTree>
    <p:extLst>
      <p:ext uri="{BB962C8B-B14F-4D97-AF65-F5344CB8AC3E}">
        <p14:creationId xmlns:p14="http://schemas.microsoft.com/office/powerpoint/2010/main" val="926803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the main sticking point here will be how soon people can drop</a:t>
            </a:r>
            <a:r>
              <a:rPr lang="en-US" baseline="0" dirty="0" smtClean="0"/>
              <a:t> support for legacy platforms.</a:t>
            </a:r>
          </a:p>
          <a:p>
            <a:r>
              <a:rPr lang="en-US" baseline="0" dirty="0" smtClean="0"/>
              <a:t>I’m not sure how many people can really leave behind D3D11, or </a:t>
            </a:r>
            <a:r>
              <a:rPr lang="en-US" baseline="0" dirty="0" err="1" smtClean="0"/>
              <a:t>WebGL</a:t>
            </a:r>
            <a:r>
              <a:rPr lang="en-US" baseline="0" dirty="0" smtClean="0"/>
              <a:t> in the next year or so.</a:t>
            </a:r>
          </a:p>
          <a:p>
            <a:endParaRPr lang="en-US" baseline="0" dirty="0" smtClean="0"/>
          </a:p>
          <a:p>
            <a:r>
              <a:rPr lang="en-US" baseline="0" dirty="0" smtClean="0"/>
              <a:t>My guess is that in the mean time, we are going to need some kind of C/C++ to HLSL/GLSL </a:t>
            </a:r>
            <a:r>
              <a:rPr lang="en-US" baseline="0" dirty="0" err="1" smtClean="0"/>
              <a:t>transpiler</a:t>
            </a:r>
            <a:r>
              <a:rPr lang="en-US" baseline="0" dirty="0" smtClean="0"/>
              <a:t>, based on a *really* restricted subset of C/C++.</a:t>
            </a:r>
          </a:p>
          <a:p>
            <a:r>
              <a:rPr lang="en-US" baseline="0" dirty="0" smtClean="0"/>
              <a:t>There are some bits of code out there that could help with parts of this, so maybe this is something where we can coordinate between a few companies/teams to get this done.</a:t>
            </a:r>
          </a:p>
        </p:txBody>
      </p:sp>
      <p:sp>
        <p:nvSpPr>
          <p:cNvPr id="4" name="Slide Number Placeholder 3"/>
          <p:cNvSpPr>
            <a:spLocks noGrp="1"/>
          </p:cNvSpPr>
          <p:nvPr>
            <p:ph type="sldNum" sz="quarter" idx="10"/>
          </p:nvPr>
        </p:nvSpPr>
        <p:spPr/>
        <p:txBody>
          <a:bodyPr/>
          <a:lstStyle/>
          <a:p>
            <a:fld id="{FBE8DE97-5008-4C1C-96E2-50E910B04D6E}" type="slidenum">
              <a:rPr lang="en-US" smtClean="0"/>
              <a:t>37</a:t>
            </a:fld>
            <a:endParaRPr lang="en-US"/>
          </a:p>
        </p:txBody>
      </p:sp>
    </p:spTree>
    <p:extLst>
      <p:ext uri="{BB962C8B-B14F-4D97-AF65-F5344CB8AC3E}">
        <p14:creationId xmlns:p14="http://schemas.microsoft.com/office/powerpoint/2010/main" val="2288338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once we can</a:t>
            </a:r>
            <a:r>
              <a:rPr lang="en-US" baseline="0" dirty="0" smtClean="0"/>
              <a:t> write our </a:t>
            </a:r>
            <a:r>
              <a:rPr lang="en-US" baseline="0" dirty="0" err="1" smtClean="0"/>
              <a:t>shaders</a:t>
            </a:r>
            <a:r>
              <a:rPr lang="en-US" baseline="0" dirty="0" smtClean="0"/>
              <a:t> in C/C++ we are done, right?</a:t>
            </a:r>
          </a:p>
          <a:p>
            <a:endParaRPr lang="en-US" baseline="0" dirty="0" smtClean="0"/>
          </a:p>
          <a:p>
            <a:r>
              <a:rPr lang="en-US" baseline="0" dirty="0" smtClean="0"/>
              <a:t>That obviously isn’t what I’m here to say…</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38</a:t>
            </a:fld>
            <a:endParaRPr lang="en-US"/>
          </a:p>
        </p:txBody>
      </p:sp>
    </p:spTree>
    <p:extLst>
      <p:ext uri="{BB962C8B-B14F-4D97-AF65-F5344CB8AC3E}">
        <p14:creationId xmlns:p14="http://schemas.microsoft.com/office/powerpoint/2010/main" val="3365577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argue that getting to the point where we write</a:t>
            </a:r>
            <a:r>
              <a:rPr lang="en-US" baseline="0" dirty="0" smtClean="0"/>
              <a:t> </a:t>
            </a:r>
            <a:r>
              <a:rPr lang="en-US" baseline="0" dirty="0" err="1" smtClean="0"/>
              <a:t>shaders</a:t>
            </a:r>
            <a:r>
              <a:rPr lang="en-US" baseline="0" dirty="0" smtClean="0"/>
              <a:t> in C/C++ is a first step (and *important* first step), but it won’t really resolve all of the pain points I talked about earlier.</a:t>
            </a:r>
          </a:p>
          <a:p>
            <a:endParaRPr lang="en-US" baseline="0" dirty="0" smtClean="0"/>
          </a:p>
          <a:p>
            <a:r>
              <a:rPr lang="en-US" baseline="0" dirty="0" smtClean="0"/>
              <a:t>The rest of this talk is going to focus on capabilities that *aren’t* present in ordinary C/C++ today.</a:t>
            </a:r>
          </a:p>
          <a:p>
            <a:endParaRPr lang="en-US" baseline="0" dirty="0" smtClean="0"/>
          </a:p>
          <a:p>
            <a:r>
              <a:rPr lang="en-US" baseline="0" dirty="0" smtClean="0"/>
              <a:t>These capabilities might come to some future version of C/C++, or they might come to other new languages (which might interoperate with C/C++).</a:t>
            </a:r>
          </a:p>
          <a:p>
            <a:r>
              <a:rPr lang="en-US" baseline="0" dirty="0" smtClean="0"/>
              <a:t>I’m not here to champion any particular language (today), so I really just want to talk about *capabilities*.</a:t>
            </a:r>
          </a:p>
          <a:p>
            <a:endParaRPr lang="en-US" baseline="0" dirty="0" smtClean="0"/>
          </a:p>
          <a:p>
            <a:r>
              <a:rPr lang="en-US" baseline="0" dirty="0" smtClean="0"/>
              <a:t>My slides will use C/C++ pseudo-code where possible, just to make them as readable as possible.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39</a:t>
            </a:fld>
            <a:endParaRPr lang="en-US"/>
          </a:p>
        </p:txBody>
      </p:sp>
    </p:spTree>
    <p:extLst>
      <p:ext uri="{BB962C8B-B14F-4D97-AF65-F5344CB8AC3E}">
        <p14:creationId xmlns:p14="http://schemas.microsoft.com/office/powerpoint/2010/main" val="1622306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big area where just switching to C/C++ for </a:t>
            </a:r>
            <a:r>
              <a:rPr lang="en-US" dirty="0" err="1" smtClean="0"/>
              <a:t>shaders</a:t>
            </a:r>
            <a:r>
              <a:rPr lang="en-US" dirty="0" smtClean="0"/>
              <a:t> doesn’t help</a:t>
            </a:r>
            <a:r>
              <a:rPr lang="en-US" baseline="0" dirty="0" smtClean="0"/>
              <a:t> is heterogeneous programming.</a:t>
            </a:r>
          </a:p>
          <a:p>
            <a:r>
              <a:rPr lang="en-US" baseline="0" dirty="0" smtClean="0"/>
              <a:t>Ordinary C/C++ is not a heterogeneous language.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40</a:t>
            </a:fld>
            <a:endParaRPr lang="en-US"/>
          </a:p>
        </p:txBody>
      </p:sp>
    </p:spTree>
    <p:extLst>
      <p:ext uri="{BB962C8B-B14F-4D97-AF65-F5344CB8AC3E}">
        <p14:creationId xmlns:p14="http://schemas.microsoft.com/office/powerpoint/2010/main" val="37964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start out writing the CPU part of an application, I typically</a:t>
            </a:r>
            <a:r>
              <a:rPr lang="en-US" baseline="0" dirty="0" smtClean="0"/>
              <a:t> use a simple set of tools.</a:t>
            </a:r>
          </a:p>
          <a:p>
            <a:r>
              <a:rPr lang="en-US" baseline="0" dirty="0" smtClean="0"/>
              <a:t>I’ll write in C or C++ (depending on the requirements) and pick the front-end for my chosen platform.</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5</a:t>
            </a:fld>
            <a:endParaRPr lang="en-US"/>
          </a:p>
        </p:txBody>
      </p:sp>
    </p:spTree>
    <p:extLst>
      <p:ext uri="{BB962C8B-B14F-4D97-AF65-F5344CB8AC3E}">
        <p14:creationId xmlns:p14="http://schemas.microsoft.com/office/powerpoint/2010/main" val="2336841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example where I just wanted to add two arrays, but I had to write a bunch of code?</a:t>
            </a:r>
          </a:p>
          <a:p>
            <a:r>
              <a:rPr lang="en-US" dirty="0" smtClean="0"/>
              <a:t>That</a:t>
            </a:r>
            <a:r>
              <a:rPr lang="en-US" baseline="0" dirty="0" smtClean="0"/>
              <a:t> isn’t going to get better just because the kernel was written using C++ instead of HLSL.</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41</a:t>
            </a:fld>
            <a:endParaRPr lang="en-US"/>
          </a:p>
        </p:txBody>
      </p:sp>
    </p:spTree>
    <p:extLst>
      <p:ext uri="{BB962C8B-B14F-4D97-AF65-F5344CB8AC3E}">
        <p14:creationId xmlns:p14="http://schemas.microsoft.com/office/powerpoint/2010/main" val="3837670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be asking yourself “is</a:t>
            </a:r>
            <a:r>
              <a:rPr lang="en-US" baseline="0" dirty="0" smtClean="0"/>
              <a:t> it really so bad? People ship entire games/engines this way.”</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42</a:t>
            </a:fld>
            <a:endParaRPr lang="en-US"/>
          </a:p>
        </p:txBody>
      </p:sp>
    </p:spTree>
    <p:extLst>
      <p:ext uri="{BB962C8B-B14F-4D97-AF65-F5344CB8AC3E}">
        <p14:creationId xmlns:p14="http://schemas.microsoft.com/office/powerpoint/2010/main" val="2522678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answer to that, let’s take a look at how people running on the *same* hardware, just in a different community (HPC/supercomputing folks) would do the same thing.</a:t>
            </a:r>
          </a:p>
          <a:p>
            <a:endParaRPr lang="en-US" baseline="0" dirty="0" smtClean="0"/>
          </a:p>
          <a:p>
            <a:r>
              <a:rPr lang="en-US" baseline="0" dirty="0" smtClean="0"/>
              <a:t>Suppose I’m a CUDA user and I want to run some of this code on my GPU. What do I do?</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43</a:t>
            </a:fld>
            <a:endParaRPr lang="en-US"/>
          </a:p>
        </p:txBody>
      </p:sp>
    </p:spTree>
    <p:extLst>
      <p:ext uri="{BB962C8B-B14F-4D97-AF65-F5344CB8AC3E}">
        <p14:creationId xmlns:p14="http://schemas.microsoft.com/office/powerpoint/2010/main" val="1776092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 That wasn’t hard at</a:t>
            </a:r>
            <a:r>
              <a:rPr lang="en-US" baseline="0" dirty="0" smtClean="0"/>
              <a:t> all.</a:t>
            </a:r>
          </a:p>
          <a:p>
            <a:endParaRPr lang="en-US" baseline="0" dirty="0" smtClean="0"/>
          </a:p>
          <a:p>
            <a:r>
              <a:rPr lang="en-US" baseline="0" dirty="0" smtClean="0"/>
              <a:t>And lest you think I’m just here to brag about NVIDIA…</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44</a:t>
            </a:fld>
            <a:endParaRPr lang="en-US"/>
          </a:p>
        </p:txBody>
      </p:sp>
    </p:spTree>
    <p:extLst>
      <p:ext uri="{BB962C8B-B14F-4D97-AF65-F5344CB8AC3E}">
        <p14:creationId xmlns:p14="http://schemas.microsoft.com/office/powerpoint/2010/main" val="1278375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thing done in Microsoft’s C++ AMP. It has a slightly more “modern C++” flavor to it, but the basic ideas</a:t>
            </a:r>
            <a:r>
              <a:rPr lang="en-US" baseline="0" dirty="0" smtClean="0"/>
              <a:t> are similar.</a:t>
            </a:r>
          </a:p>
        </p:txBody>
      </p:sp>
      <p:sp>
        <p:nvSpPr>
          <p:cNvPr id="4" name="Slide Number Placeholder 3"/>
          <p:cNvSpPr>
            <a:spLocks noGrp="1"/>
          </p:cNvSpPr>
          <p:nvPr>
            <p:ph type="sldNum" sz="quarter" idx="10"/>
          </p:nvPr>
        </p:nvSpPr>
        <p:spPr/>
        <p:txBody>
          <a:bodyPr/>
          <a:lstStyle/>
          <a:p>
            <a:fld id="{FBE8DE97-5008-4C1C-96E2-50E910B04D6E}" type="slidenum">
              <a:rPr lang="en-US" smtClean="0"/>
              <a:t>45</a:t>
            </a:fld>
            <a:endParaRPr lang="en-US"/>
          </a:p>
        </p:txBody>
      </p:sp>
    </p:spTree>
    <p:extLst>
      <p:ext uri="{BB962C8B-B14F-4D97-AF65-F5344CB8AC3E}">
        <p14:creationId xmlns:p14="http://schemas.microsoft.com/office/powerpoint/2010/main" val="431668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makes a heterogeneous programming model like this?</a:t>
            </a:r>
            <a:endParaRPr lang="en-US" dirty="0" smtClean="0"/>
          </a:p>
          <a:p>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46</a:t>
            </a:fld>
            <a:endParaRPr lang="en-US"/>
          </a:p>
        </p:txBody>
      </p:sp>
    </p:spTree>
    <p:extLst>
      <p:ext uri="{BB962C8B-B14F-4D97-AF65-F5344CB8AC3E}">
        <p14:creationId xmlns:p14="http://schemas.microsoft.com/office/powerpoint/2010/main" val="183641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 a way to mark code that belongs</a:t>
            </a:r>
            <a:r>
              <a:rPr lang="en-US" baseline="0" dirty="0" smtClean="0"/>
              <a:t> to a particular processor, so that we can have CPU functions and GPU functions living in the same file.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47</a:t>
            </a:fld>
            <a:endParaRPr lang="en-US"/>
          </a:p>
        </p:txBody>
      </p:sp>
    </p:spTree>
    <p:extLst>
      <p:ext uri="{BB962C8B-B14F-4D97-AF65-F5344CB8AC3E}">
        <p14:creationId xmlns:p14="http://schemas.microsoft.com/office/powerpoint/2010/main" val="499322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we need a</a:t>
            </a:r>
            <a:r>
              <a:rPr lang="en-US" baseline="0" dirty="0" smtClean="0"/>
              <a:t> way to kick of execution from one processor type to another.</a:t>
            </a:r>
          </a:p>
          <a:p>
            <a:endParaRPr lang="en-US" baseline="0" dirty="0" smtClean="0"/>
          </a:p>
          <a:p>
            <a:r>
              <a:rPr lang="en-US" baseline="0" dirty="0" smtClean="0"/>
              <a:t>CUDA does this with dedicated syntax, but C++ AMP shows that you can also do it with a higher-order function.</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48</a:t>
            </a:fld>
            <a:endParaRPr lang="en-US"/>
          </a:p>
        </p:txBody>
      </p:sp>
    </p:spTree>
    <p:extLst>
      <p:ext uri="{BB962C8B-B14F-4D97-AF65-F5344CB8AC3E}">
        <p14:creationId xmlns:p14="http://schemas.microsoft.com/office/powerpoint/2010/main" val="4172197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need some</a:t>
            </a:r>
            <a:r>
              <a:rPr lang="en-US" baseline="0" dirty="0" smtClean="0"/>
              <a:t> way to allocate and place resources in the different memory spaces of a heterogeneous system.</a:t>
            </a:r>
          </a:p>
          <a:p>
            <a:endParaRPr lang="en-US" baseline="0" dirty="0" smtClean="0"/>
          </a:p>
          <a:p>
            <a:r>
              <a:rPr lang="en-US" baseline="0" dirty="0" smtClean="0"/>
              <a:t>This is the part that current graphics APIs might already have a good enough answer to.</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49</a:t>
            </a:fld>
            <a:endParaRPr lang="en-US"/>
          </a:p>
        </p:txBody>
      </p:sp>
    </p:spTree>
    <p:extLst>
      <p:ext uri="{BB962C8B-B14F-4D97-AF65-F5344CB8AC3E}">
        <p14:creationId xmlns:p14="http://schemas.microsoft.com/office/powerpoint/2010/main" val="309327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 true heterogeneous compiler could improve ease-of-use.</a:t>
            </a:r>
            <a:r>
              <a:rPr lang="en-US" baseline="0" dirty="0" smtClean="0"/>
              <a:t> As we’ve seen, it can make invoking a GPU kernel as simple as a function call.</a:t>
            </a:r>
          </a:p>
          <a:p>
            <a:endParaRPr lang="en-US" baseline="0" dirty="0" smtClean="0"/>
          </a:p>
          <a:p>
            <a:r>
              <a:rPr lang="en-US" baseline="0" dirty="0" smtClean="0"/>
              <a:t>More importantly, it can allow us to confidently share type, constant and function declarations between processors, with some level of guarantee that their layouts match.</a:t>
            </a:r>
          </a:p>
          <a:p>
            <a:r>
              <a:rPr lang="en-US" baseline="0" dirty="0" smtClean="0"/>
              <a:t>I’ve seen lots of people try to share </a:t>
            </a:r>
            <a:r>
              <a:rPr lang="en-US" baseline="0" dirty="0" err="1" smtClean="0"/>
              <a:t>structs</a:t>
            </a:r>
            <a:r>
              <a:rPr lang="en-US" baseline="0" dirty="0" smtClean="0"/>
              <a:t> declarations between HLSL and C++ for their constant buffers, only to get bitten by some annoying layout difference.</a:t>
            </a:r>
          </a:p>
          <a:p>
            <a:r>
              <a:rPr lang="en-US" baseline="0" dirty="0" smtClean="0"/>
              <a:t>We shouldn’t have to put up with that stuff.</a:t>
            </a:r>
            <a:endParaRPr lang="en-US" dirty="0" smtClean="0"/>
          </a:p>
        </p:txBody>
      </p:sp>
      <p:sp>
        <p:nvSpPr>
          <p:cNvPr id="4" name="Slide Number Placeholder 3"/>
          <p:cNvSpPr>
            <a:spLocks noGrp="1"/>
          </p:cNvSpPr>
          <p:nvPr>
            <p:ph type="sldNum" sz="quarter" idx="10"/>
          </p:nvPr>
        </p:nvSpPr>
        <p:spPr/>
        <p:txBody>
          <a:bodyPr/>
          <a:lstStyle/>
          <a:p>
            <a:fld id="{FBE8DE97-5008-4C1C-96E2-50E910B04D6E}" type="slidenum">
              <a:rPr lang="en-US" smtClean="0"/>
              <a:t>50</a:t>
            </a:fld>
            <a:endParaRPr lang="en-US"/>
          </a:p>
        </p:txBody>
      </p:sp>
    </p:spTree>
    <p:extLst>
      <p:ext uri="{BB962C8B-B14F-4D97-AF65-F5344CB8AC3E}">
        <p14:creationId xmlns:p14="http://schemas.microsoft.com/office/powerpoint/2010/main" val="175099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need to write</a:t>
            </a:r>
            <a:r>
              <a:rPr lang="en-US" baseline="0" dirty="0" smtClean="0"/>
              <a:t> code for multiple platforms, I might deal with a few front-ends, and a different debugger per-platform.</a:t>
            </a:r>
          </a:p>
          <a:p>
            <a:r>
              <a:rPr lang="en-US" baseline="0" dirty="0" smtClean="0"/>
              <a:t>Overall, though, the situation isn’t too bad.</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6</a:t>
            </a:fld>
            <a:endParaRPr lang="en-US"/>
          </a:p>
        </p:txBody>
      </p:sp>
    </p:spTree>
    <p:extLst>
      <p:ext uri="{BB962C8B-B14F-4D97-AF65-F5344CB8AC3E}">
        <p14:creationId xmlns:p14="http://schemas.microsoft.com/office/powerpoint/2010/main" val="14362062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there are some challenges to realizing this vision.</a:t>
            </a:r>
          </a:p>
          <a:p>
            <a:endParaRPr lang="en-US" dirty="0" smtClean="0"/>
          </a:p>
          <a:p>
            <a:r>
              <a:rPr lang="en-US" dirty="0" smtClean="0"/>
              <a:t>First</a:t>
            </a:r>
            <a:r>
              <a:rPr lang="en-US" baseline="0" dirty="0" smtClean="0"/>
              <a:t> and foremost, I think, is the question of whether this is something that can be done in a completely layered fashion, or whether we’d need to engage with the C++ standards process.</a:t>
            </a:r>
          </a:p>
          <a:p>
            <a:r>
              <a:rPr lang="en-US" baseline="0" dirty="0" smtClean="0"/>
              <a:t>My (real) concern is that the real-time graphics community really just needs something minimal to let them get their work done, and wouldn’t want to wait on each and every platform they target to get caught up with the latest language standard.</a:t>
            </a:r>
          </a:p>
          <a:p>
            <a:r>
              <a:rPr lang="en-US" baseline="0" dirty="0" smtClean="0"/>
              <a:t>Meanwhile, the tendency of the standards body will be toward adding a bunch of library constructs that each and every compiler will need to implement (with varying quality).</a:t>
            </a:r>
          </a:p>
          <a:p>
            <a:endParaRPr lang="en-US" baseline="0" dirty="0" smtClean="0"/>
          </a:p>
          <a:p>
            <a:r>
              <a:rPr lang="en-US" baseline="0" dirty="0" smtClean="0"/>
              <a:t>Another challenge (and this one is more directed at the researchers out there) is how any of this applies to the graphics pipeline: vertex and fragment </a:t>
            </a:r>
            <a:r>
              <a:rPr lang="en-US" baseline="0" dirty="0" err="1" smtClean="0"/>
              <a:t>shaders</a:t>
            </a:r>
            <a:r>
              <a:rPr lang="en-US" baseline="0" dirty="0" smtClean="0"/>
              <a:t>, and so forth.</a:t>
            </a:r>
          </a:p>
          <a:p>
            <a:r>
              <a:rPr lang="en-US" baseline="0" dirty="0" smtClean="0"/>
              <a:t>It is all well and good for me to say that invoking the GPU should be “just a function call,” but that isn’t the reality of how graphics programming works today, where there is a lot of additional state to contend with.</a:t>
            </a:r>
          </a:p>
          <a:p>
            <a:endParaRPr lang="en-US" baseline="0" dirty="0" smtClean="0"/>
          </a:p>
          <a:p>
            <a:r>
              <a:rPr lang="en-US" baseline="0" dirty="0" smtClean="0"/>
              <a:t>In fact, the entire direction we are taking with the new “modern” graphics APIs is towards explicitly exposing command buffers, so that the simplicity of the “just a function call” view is hard to align with the reality of the APIs.</a:t>
            </a:r>
          </a:p>
        </p:txBody>
      </p:sp>
      <p:sp>
        <p:nvSpPr>
          <p:cNvPr id="4" name="Slide Number Placeholder 3"/>
          <p:cNvSpPr>
            <a:spLocks noGrp="1"/>
          </p:cNvSpPr>
          <p:nvPr>
            <p:ph type="sldNum" sz="quarter" idx="10"/>
          </p:nvPr>
        </p:nvSpPr>
        <p:spPr/>
        <p:txBody>
          <a:bodyPr/>
          <a:lstStyle/>
          <a:p>
            <a:fld id="{FBE8DE97-5008-4C1C-96E2-50E910B04D6E}" type="slidenum">
              <a:rPr lang="en-US" smtClean="0"/>
              <a:t>51</a:t>
            </a:fld>
            <a:endParaRPr lang="en-US"/>
          </a:p>
        </p:txBody>
      </p:sp>
    </p:spTree>
    <p:extLst>
      <p:ext uri="{BB962C8B-B14F-4D97-AF65-F5344CB8AC3E}">
        <p14:creationId xmlns:p14="http://schemas.microsoft.com/office/powerpoint/2010/main" val="655053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topic on our list of pain points was specializing and composing shader code.</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52</a:t>
            </a:fld>
            <a:endParaRPr lang="en-US"/>
          </a:p>
        </p:txBody>
      </p:sp>
    </p:spTree>
    <p:extLst>
      <p:ext uri="{BB962C8B-B14F-4D97-AF65-F5344CB8AC3E}">
        <p14:creationId xmlns:p14="http://schemas.microsoft.com/office/powerpoint/2010/main" val="19582472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the current state of the art is purely text-based approaches, whether macros or pasting</a:t>
            </a:r>
            <a:r>
              <a:rPr lang="en-US" baseline="0" dirty="0" smtClean="0"/>
              <a:t> strings together.</a:t>
            </a:r>
          </a:p>
          <a:p>
            <a:r>
              <a:rPr lang="en-US" baseline="0" dirty="0" smtClean="0"/>
              <a:t>These approaches are prone to typos, and errors in the generated code, which may not be immediately visible (e.g., if a variable defined under one #define is used under a different #define, but you almost always enable both together).</a:t>
            </a:r>
          </a:p>
          <a:p>
            <a:r>
              <a:rPr lang="en-US" baseline="0" dirty="0" smtClean="0"/>
              <a:t>Also, macros have well-known issues such as variable capture.</a:t>
            </a:r>
          </a:p>
          <a:p>
            <a:endParaRPr lang="en-US" baseline="0" dirty="0" smtClean="0"/>
          </a:p>
          <a:p>
            <a:r>
              <a:rPr lang="en-US" baseline="0" dirty="0" smtClean="0"/>
              <a:t>If we switch to C++ for </a:t>
            </a:r>
            <a:r>
              <a:rPr lang="en-US" baseline="0" dirty="0" err="1" smtClean="0"/>
              <a:t>shaders</a:t>
            </a:r>
            <a:r>
              <a:rPr lang="en-US" baseline="0" dirty="0" smtClean="0"/>
              <a:t>, when we can also apply templates to these problems, but templates have a lot of issues that make them less than ideal for </a:t>
            </a:r>
            <a:r>
              <a:rPr lang="en-US" baseline="0" dirty="0" err="1" smtClean="0"/>
              <a:t>metaprogramming</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BE8DE97-5008-4C1C-96E2-50E910B04D6E}" type="slidenum">
              <a:rPr lang="en-US" smtClean="0"/>
              <a:t>53</a:t>
            </a:fld>
            <a:endParaRPr lang="en-US"/>
          </a:p>
        </p:txBody>
      </p:sp>
    </p:spTree>
    <p:extLst>
      <p:ext uri="{BB962C8B-B14F-4D97-AF65-F5344CB8AC3E}">
        <p14:creationId xmlns:p14="http://schemas.microsoft.com/office/powerpoint/2010/main" val="1630121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other languages</a:t>
            </a:r>
            <a:r>
              <a:rPr lang="en-US" baseline="0" dirty="0" smtClean="0"/>
              <a:t> in development, we can see a trend toward enabling </a:t>
            </a:r>
            <a:r>
              <a:rPr lang="en-US" baseline="0" dirty="0" err="1" smtClean="0"/>
              <a:t>metaprogramming</a:t>
            </a:r>
            <a:r>
              <a:rPr lang="en-US" baseline="0" dirty="0" smtClean="0"/>
              <a:t> by allowing arbitrary user-defined code to be run during compilation (the languages list this have a variety of very different mechanisms for this).</a:t>
            </a:r>
          </a:p>
          <a:p>
            <a:endParaRPr lang="en-US" baseline="0" dirty="0" smtClean="0"/>
          </a:p>
          <a:p>
            <a:r>
              <a:rPr lang="en-US" baseline="0" dirty="0" smtClean="0"/>
              <a:t>Similarly, many of these languages are beginning to support *</a:t>
            </a:r>
            <a:r>
              <a:rPr lang="en-US" baseline="0" dirty="0" err="1" smtClean="0"/>
              <a:t>quasiquotation</a:t>
            </a:r>
            <a:r>
              <a:rPr lang="en-US" baseline="0" dirty="0" smtClean="0"/>
              <a:t>* as a way to more easily construct and manipulate code during compile time.</a:t>
            </a:r>
          </a:p>
          <a:p>
            <a:r>
              <a:rPr lang="en-US" baseline="0" dirty="0" smtClean="0"/>
              <a:t>That sounds like a very fancy word (after all, it comes from the Lisp world), but really it just means having first-class language support for constructing and splicing code.</a:t>
            </a:r>
          </a:p>
          <a:p>
            <a:endParaRPr lang="en-US" baseline="0" dirty="0" smtClean="0"/>
          </a:p>
          <a:p>
            <a:r>
              <a:rPr lang="en-US" baseline="0" dirty="0" smtClean="0"/>
              <a:t>Finally, if we look over at the research world, we see that there is a trend toward languages with some kind of extensible syntax, which can be used to construct custom domain-specific languages.</a:t>
            </a:r>
          </a:p>
          <a:p>
            <a:r>
              <a:rPr lang="en-US" baseline="0" dirty="0" smtClean="0"/>
              <a:t>There is a lot of recent work on what are being called “performance-oriented DSLs”.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54</a:t>
            </a:fld>
            <a:endParaRPr lang="en-US"/>
          </a:p>
        </p:txBody>
      </p:sp>
    </p:spTree>
    <p:extLst>
      <p:ext uri="{BB962C8B-B14F-4D97-AF65-F5344CB8AC3E}">
        <p14:creationId xmlns:p14="http://schemas.microsoft.com/office/powerpoint/2010/main" val="30326949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take the time here to draw a concrete</a:t>
            </a:r>
            <a:r>
              <a:rPr lang="en-US" baseline="0" dirty="0" smtClean="0"/>
              <a:t> connection, and point out that domain-specific languages can be an enabler for rapid design-space exploration.</a:t>
            </a:r>
          </a:p>
          <a:p>
            <a:r>
              <a:rPr lang="en-US" baseline="0" dirty="0" smtClean="0"/>
              <a:t>I’ll use the next few slides to dig into what I mean…</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55</a:t>
            </a:fld>
            <a:endParaRPr lang="en-US"/>
          </a:p>
        </p:txBody>
      </p:sp>
    </p:spTree>
    <p:extLst>
      <p:ext uri="{BB962C8B-B14F-4D97-AF65-F5344CB8AC3E}">
        <p14:creationId xmlns:p14="http://schemas.microsoft.com/office/powerpoint/2010/main" val="2851598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covered earlier, the state of the art in real-time graphics today is</a:t>
            </a:r>
            <a:r>
              <a:rPr lang="en-US" baseline="0" dirty="0" smtClean="0"/>
              <a:t> that when you are faced with a tough design choice, you try to code as many options as you can and pick the best.</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56</a:t>
            </a:fld>
            <a:endParaRPr lang="en-US"/>
          </a:p>
        </p:txBody>
      </p:sp>
    </p:spTree>
    <p:extLst>
      <p:ext uri="{BB962C8B-B14F-4D97-AF65-F5344CB8AC3E}">
        <p14:creationId xmlns:p14="http://schemas.microsoft.com/office/powerpoint/2010/main" val="4205967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does a DSL help you with that?</a:t>
            </a:r>
          </a:p>
          <a:p>
            <a:endParaRPr lang="en-US" baseline="0" dirty="0" smtClean="0"/>
          </a:p>
          <a:p>
            <a:r>
              <a:rPr lang="en-US" baseline="0" dirty="0" smtClean="0"/>
              <a:t>Well, in the simplest terms you can think of a DSL as *just* a more compact notation for a particular class of workloads. Very often these representations are declarative (so they focus on *what* not *how*)</a:t>
            </a:r>
          </a:p>
          <a:p>
            <a:endParaRPr lang="en-US" baseline="0" dirty="0" smtClean="0"/>
          </a:p>
          <a:p>
            <a:r>
              <a:rPr lang="en-US" baseline="0" dirty="0" smtClean="0"/>
              <a:t>Many performance-oriented DSLs also separate out some of the target-specific scheduling information, so that you can apply different schedules to the same workload, or have tools automatically explore a space of schedules.</a:t>
            </a:r>
          </a:p>
          <a:p>
            <a:endParaRPr lang="en-US" baseline="0" dirty="0" smtClean="0"/>
          </a:p>
          <a:p>
            <a:r>
              <a:rPr lang="en-US" baseline="0" dirty="0" smtClean="0"/>
              <a:t>As a result of the compactness of the notation, you get a certain kind of “leverage,” where small changes to the input (the workload code, scheduling info, etc.) leads to a large change in the code that gets generated as output.</a:t>
            </a:r>
          </a:p>
          <a:p>
            <a:r>
              <a:rPr lang="en-US" baseline="0" dirty="0" smtClean="0"/>
              <a:t>Because of this leverage, you can more rapidly try out different options that might otherwise be very far apart in the design space (in terms of “number of lines of code that I need to touch”)</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57</a:t>
            </a:fld>
            <a:endParaRPr lang="en-US"/>
          </a:p>
        </p:txBody>
      </p:sp>
    </p:spTree>
    <p:extLst>
      <p:ext uri="{BB962C8B-B14F-4D97-AF65-F5344CB8AC3E}">
        <p14:creationId xmlns:p14="http://schemas.microsoft.com/office/powerpoint/2010/main" val="65904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idea that is paying off in other domains.</a:t>
            </a:r>
          </a:p>
          <a:p>
            <a:endParaRPr lang="en-US" dirty="0" smtClean="0"/>
          </a:p>
          <a:p>
            <a:r>
              <a:rPr lang="en-US" dirty="0" smtClean="0"/>
              <a:t>The</a:t>
            </a:r>
            <a:r>
              <a:rPr lang="en-US" baseline="0" dirty="0" smtClean="0"/>
              <a:t> poster child for performance-oriented DSLs is probably the Halide project, for developing high-performance image processing kernels.</a:t>
            </a:r>
          </a:p>
          <a:p>
            <a:r>
              <a:rPr lang="en-US" baseline="0" dirty="0" smtClean="0"/>
              <a:t>Halide allows a simple description of a kernel to be scheduled to produce optimized code for a variety of different CPU and GPU architectures.</a:t>
            </a:r>
          </a:p>
          <a:p>
            <a:r>
              <a:rPr lang="en-US" baseline="0" dirty="0" smtClean="0"/>
              <a:t>This year at SIGGRAPH, we even have a paper that shows how a compiler to automatically schedule compositions of different Halide filters, without needing an expert programmer to tune each composition.</a:t>
            </a:r>
          </a:p>
          <a:p>
            <a:endParaRPr lang="en-US" baseline="0" dirty="0" smtClean="0"/>
          </a:p>
          <a:p>
            <a:r>
              <a:rPr lang="en-US" baseline="0" dirty="0" smtClean="0"/>
              <a:t>In the machine learning world, we have systems like </a:t>
            </a:r>
            <a:r>
              <a:rPr lang="en-US" baseline="0" dirty="0" err="1" smtClean="0"/>
              <a:t>TensorFlow</a:t>
            </a:r>
            <a:r>
              <a:rPr lang="en-US" baseline="0" dirty="0" smtClean="0"/>
              <a:t>, which use a declarative representation (in the middle ground between “library” and “DSL”), which allows it automatically schedule machine learning workloads across the CPU and GPU resources in your machine, or even across a distributed network of machines.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58</a:t>
            </a:fld>
            <a:endParaRPr lang="en-US"/>
          </a:p>
        </p:txBody>
      </p:sp>
    </p:spTree>
    <p:extLst>
      <p:ext uri="{BB962C8B-B14F-4D97-AF65-F5344CB8AC3E}">
        <p14:creationId xmlns:p14="http://schemas.microsoft.com/office/powerpoint/2010/main" val="30090582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these kinds of benefits, we are also seeing research efforts towards building frameworks that allow new performance-oriented</a:t>
            </a:r>
            <a:r>
              <a:rPr lang="en-US" baseline="0" dirty="0" smtClean="0"/>
              <a:t> DSLs to be constructed more easily.</a:t>
            </a:r>
          </a:p>
          <a:p>
            <a:endParaRPr lang="en-US" baseline="0" dirty="0" smtClean="0"/>
          </a:p>
          <a:p>
            <a:r>
              <a:rPr lang="en-US" baseline="0" dirty="0" smtClean="0"/>
              <a:t>There’s the Terra system, which uses </a:t>
            </a:r>
            <a:r>
              <a:rPr lang="en-US" baseline="0" dirty="0" err="1" smtClean="0"/>
              <a:t>Lua</a:t>
            </a:r>
            <a:r>
              <a:rPr lang="en-US" baseline="0" dirty="0" smtClean="0"/>
              <a:t> to </a:t>
            </a:r>
            <a:r>
              <a:rPr lang="en-US" baseline="0" dirty="0" err="1" smtClean="0"/>
              <a:t>metaprogram</a:t>
            </a:r>
            <a:r>
              <a:rPr lang="en-US" baseline="0" dirty="0" smtClean="0"/>
              <a:t> a low-level C-like language (called Terra). That system has been applied to a variety of problems, resulting in multiple SIGGRAPH papers.</a:t>
            </a:r>
          </a:p>
          <a:p>
            <a:r>
              <a:rPr lang="en-US" baseline="0" dirty="0" err="1" smtClean="0"/>
              <a:t>Lua</a:t>
            </a:r>
            <a:r>
              <a:rPr lang="en-US" baseline="0" dirty="0" smtClean="0"/>
              <a:t>-Terra allows for arbitrary compile-time computation, and uses </a:t>
            </a:r>
            <a:r>
              <a:rPr lang="en-US" baseline="0" dirty="0" err="1" smtClean="0"/>
              <a:t>quasiquotation</a:t>
            </a:r>
            <a:r>
              <a:rPr lang="en-US" baseline="0" dirty="0" smtClean="0"/>
              <a:t> to generate and splice code.</a:t>
            </a:r>
          </a:p>
          <a:p>
            <a:r>
              <a:rPr lang="en-US" baseline="0" dirty="0" smtClean="0"/>
              <a:t>I should call out that one of my collaborators, Kerry Seitz at UC Davis, has been working on extending Terra so that it can also be used for graphics </a:t>
            </a:r>
            <a:r>
              <a:rPr lang="en-US" baseline="0" dirty="0" err="1" smtClean="0"/>
              <a:t>shaders</a:t>
            </a:r>
            <a:r>
              <a:rPr lang="en-US" baseline="0" dirty="0" smtClean="0"/>
              <a:t>.</a:t>
            </a:r>
          </a:p>
          <a:p>
            <a:endParaRPr lang="en-US" baseline="0" dirty="0" smtClean="0"/>
          </a:p>
          <a:p>
            <a:r>
              <a:rPr lang="en-US" baseline="0" dirty="0" smtClean="0"/>
              <a:t>There’s the </a:t>
            </a:r>
            <a:r>
              <a:rPr lang="en-US" baseline="0" dirty="0" err="1" smtClean="0"/>
              <a:t>AnyDSL</a:t>
            </a:r>
            <a:r>
              <a:rPr lang="en-US" baseline="0" dirty="0" smtClean="0"/>
              <a:t> project and the Impala language, which uses a technique known as “partial specialization” for </a:t>
            </a:r>
            <a:r>
              <a:rPr lang="en-US" baseline="0" dirty="0" err="1" smtClean="0"/>
              <a:t>metaprogramming</a:t>
            </a:r>
            <a:r>
              <a:rPr lang="en-US" baseline="0" dirty="0" smtClean="0"/>
              <a:t>; this is similar in its results to </a:t>
            </a:r>
            <a:r>
              <a:rPr lang="en-US" baseline="0" dirty="0" err="1" smtClean="0"/>
              <a:t>quasiquotation</a:t>
            </a:r>
            <a:r>
              <a:rPr lang="en-US" baseline="0" dirty="0" smtClean="0"/>
              <a:t>, but some would argue it is a more lightweight notation.</a:t>
            </a:r>
          </a:p>
          <a:p>
            <a:endParaRPr lang="en-US" baseline="0" dirty="0" smtClean="0"/>
          </a:p>
          <a:p>
            <a:r>
              <a:rPr lang="en-US" baseline="0" dirty="0" smtClean="0"/>
              <a:t>Finally, the C-</a:t>
            </a:r>
            <a:r>
              <a:rPr lang="en-US" baseline="0" dirty="0" err="1" smtClean="0"/>
              <a:t>Mera</a:t>
            </a:r>
            <a:r>
              <a:rPr lang="en-US" baseline="0" dirty="0" smtClean="0"/>
              <a:t> project goes right back to the roots of all this </a:t>
            </a:r>
            <a:r>
              <a:rPr lang="en-US" baseline="0" dirty="0" err="1" smtClean="0"/>
              <a:t>metaprogramming</a:t>
            </a:r>
            <a:r>
              <a:rPr lang="en-US" baseline="0" dirty="0" smtClean="0"/>
              <a:t> stuff, and lets you write C/C++ code using a </a:t>
            </a:r>
            <a:r>
              <a:rPr lang="en-US" baseline="0" dirty="0" err="1" smtClean="0"/>
              <a:t>Lispy</a:t>
            </a:r>
            <a:r>
              <a:rPr lang="en-US" baseline="0" dirty="0" smtClean="0"/>
              <a:t> syntax, so that you can </a:t>
            </a:r>
            <a:r>
              <a:rPr lang="en-US" baseline="0" dirty="0" err="1" smtClean="0"/>
              <a:t>metaprogram</a:t>
            </a:r>
            <a:r>
              <a:rPr lang="en-US" baseline="0" dirty="0" smtClean="0"/>
              <a:t> it using Lisp macros, and then generate ordinary C/C++/GLSL/CUDA/etc. at the end</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59</a:t>
            </a:fld>
            <a:endParaRPr lang="en-US"/>
          </a:p>
        </p:txBody>
      </p:sp>
    </p:spTree>
    <p:extLst>
      <p:ext uri="{BB962C8B-B14F-4D97-AF65-F5344CB8AC3E}">
        <p14:creationId xmlns:p14="http://schemas.microsoft.com/office/powerpoint/2010/main" val="38307998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then, for researchers is whether we could apply this same approach to real-time</a:t>
            </a:r>
            <a:r>
              <a:rPr lang="en-US" baseline="0" dirty="0" smtClean="0"/>
              <a:t> graphics.</a:t>
            </a:r>
          </a:p>
          <a:p>
            <a:endParaRPr lang="en-US" baseline="0" dirty="0" smtClean="0"/>
          </a:p>
          <a:p>
            <a:r>
              <a:rPr lang="en-US" baseline="0" dirty="0" smtClean="0"/>
              <a:t>Is it possibly to build DSLs so that when faced with design choices like these, we can rapidly generate and test many options, instead of coding them all from scratch?</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60</a:t>
            </a:fld>
            <a:endParaRPr lang="en-US"/>
          </a:p>
        </p:txBody>
      </p:sp>
    </p:spTree>
    <p:extLst>
      <p:ext uri="{BB962C8B-B14F-4D97-AF65-F5344CB8AC3E}">
        <p14:creationId xmlns:p14="http://schemas.microsoft.com/office/powerpoint/2010/main" val="297193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soon as I start trying to use a GPU to do graphics, though, things get messier.</a:t>
            </a:r>
          </a:p>
          <a:p>
            <a:r>
              <a:rPr lang="en-US" baseline="0" dirty="0" smtClean="0"/>
              <a:t>I need to write shader code in its own special language, and different graphics APIs have their own languages.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7</a:t>
            </a:fld>
            <a:endParaRPr lang="en-US"/>
          </a:p>
        </p:txBody>
      </p:sp>
    </p:spTree>
    <p:extLst>
      <p:ext uri="{BB962C8B-B14F-4D97-AF65-F5344CB8AC3E}">
        <p14:creationId xmlns:p14="http://schemas.microsoft.com/office/powerpoint/2010/main" val="2139182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small example, I’d like to point out the Spire project, being presented at SIGGRAPH this year, as a small step toward this goal, from some of my collaborators at CMU: Yong He and Kayvon Fatahalian.</a:t>
            </a:r>
          </a:p>
          <a:p>
            <a:endParaRPr lang="en-US" baseline="0" dirty="0" smtClean="0"/>
          </a:p>
          <a:p>
            <a:r>
              <a:rPr lang="en-US" baseline="0" dirty="0" smtClean="0"/>
              <a:t>Spire is an </a:t>
            </a:r>
            <a:r>
              <a:rPr lang="en-US" baseline="0" dirty="0" err="1" smtClean="0"/>
              <a:t>intermedidate</a:t>
            </a:r>
            <a:r>
              <a:rPr lang="en-US" baseline="0" dirty="0" smtClean="0"/>
              <a:t> representation for surface/material </a:t>
            </a:r>
            <a:r>
              <a:rPr lang="en-US" baseline="0" dirty="0" err="1" smtClean="0"/>
              <a:t>shaders</a:t>
            </a:r>
            <a:r>
              <a:rPr lang="en-US" baseline="0" dirty="0" smtClean="0"/>
              <a:t>, that allows users to explore a space of scheduling choices that can span multiple rates in space/time, and even multiple rendering passes.</a:t>
            </a:r>
          </a:p>
          <a:p>
            <a:r>
              <a:rPr lang="en-US" baseline="0" dirty="0" smtClean="0"/>
              <a:t>For example it is possible, with Spire, to rapidly try out computing particular shading terms at reduced resolution using decoupled screen- or object-space shading.</a:t>
            </a:r>
          </a:p>
          <a:p>
            <a:endParaRPr lang="en-US" baseline="0" dirty="0" smtClean="0"/>
          </a:p>
          <a:p>
            <a:r>
              <a:rPr lang="en-US" baseline="0" dirty="0" smtClean="0"/>
              <a:t>Looking forward, and important challenge is how we scale from a DSL like this for surface/material shading, to more complex parts of an engine’s functionality.</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61</a:t>
            </a:fld>
            <a:endParaRPr lang="en-US"/>
          </a:p>
        </p:txBody>
      </p:sp>
    </p:spTree>
    <p:extLst>
      <p:ext uri="{BB962C8B-B14F-4D97-AF65-F5344CB8AC3E}">
        <p14:creationId xmlns:p14="http://schemas.microsoft.com/office/powerpoint/2010/main" val="38004837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wrap up…</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62</a:t>
            </a:fld>
            <a:endParaRPr lang="en-US"/>
          </a:p>
        </p:txBody>
      </p:sp>
    </p:spTree>
    <p:extLst>
      <p:ext uri="{BB962C8B-B14F-4D97-AF65-F5344CB8AC3E}">
        <p14:creationId xmlns:p14="http://schemas.microsoft.com/office/powerpoint/2010/main" val="8109020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is a great time to be looking at languages. There is a lot of innovation going on out there, and a lot of new languages projects that arise from developers in various fields deciding to scratch their own itch.</a:t>
            </a:r>
          </a:p>
          <a:p>
            <a:endParaRPr lang="en-US" dirty="0" smtClean="0"/>
          </a:p>
          <a:p>
            <a:r>
              <a:rPr lang="en-US" dirty="0" smtClean="0"/>
              <a:t>Unfortunately, when I survey the work going</a:t>
            </a:r>
            <a:r>
              <a:rPr lang="en-US" baseline="0" dirty="0" smtClean="0"/>
              <a:t> on out there, I find that there is almost no attention being paid to the needs of game and real-time graphics developers.</a:t>
            </a:r>
          </a:p>
          <a:p>
            <a:r>
              <a:rPr lang="en-US" dirty="0" smtClean="0"/>
              <a:t>Even more to the point: none of these language projects seems to accept the reality that we are all programming</a:t>
            </a:r>
            <a:r>
              <a:rPr lang="en-US" baseline="0" dirty="0" smtClean="0"/>
              <a:t> for heterogeneous architectures, with (at least) a CPU and GPU.</a:t>
            </a:r>
          </a:p>
          <a:p>
            <a:endParaRPr lang="en-US" baseline="0" dirty="0" smtClean="0"/>
          </a:p>
          <a:p>
            <a:r>
              <a:rPr lang="en-US" baseline="0" dirty="0" smtClean="0"/>
              <a:t>So as a small call to action, I will say that it is high time for real-time graphics programmers to make our voices heard, and get involved in the evolution of these languages.</a:t>
            </a:r>
          </a:p>
          <a:p>
            <a:r>
              <a:rPr lang="en-US" baseline="0" dirty="0" smtClean="0"/>
              <a:t>Or, if none of them is suited to our needs, it is time for us to start coordinating on building the solutions we want for ourselves.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63</a:t>
            </a:fld>
            <a:endParaRPr lang="en-US"/>
          </a:p>
        </p:txBody>
      </p:sp>
    </p:spTree>
    <p:extLst>
      <p:ext uri="{BB962C8B-B14F-4D97-AF65-F5344CB8AC3E}">
        <p14:creationId xmlns:p14="http://schemas.microsoft.com/office/powerpoint/2010/main" val="18356115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thank my collaborators at various academic</a:t>
            </a:r>
            <a:r>
              <a:rPr lang="en-US" baseline="0" dirty="0" smtClean="0"/>
              <a:t> institutions, and my team at NVIDIA for their feedback that helped shape this presentation.</a:t>
            </a:r>
          </a:p>
          <a:p>
            <a:endParaRPr lang="en-US" baseline="0" dirty="0" smtClean="0"/>
          </a:p>
          <a:p>
            <a:r>
              <a:rPr lang="en-US" baseline="0" dirty="0" smtClean="0"/>
              <a:t>As a small parting shot, I’ll direct people to this blog post from Adrian Sampson, entitled “Weep for Graphics Programming” which gives a really great example of what happens when somebody from another field (in this case, a programming language researcher) looks at what we put up with every day.</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64</a:t>
            </a:fld>
            <a:endParaRPr lang="en-US"/>
          </a:p>
        </p:txBody>
      </p:sp>
    </p:spTree>
    <p:extLst>
      <p:ext uri="{BB962C8B-B14F-4D97-AF65-F5344CB8AC3E}">
        <p14:creationId xmlns:p14="http://schemas.microsoft.com/office/powerpoint/2010/main" val="10899765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your time.</a:t>
            </a:r>
          </a:p>
          <a:p>
            <a:endParaRPr lang="en-US" dirty="0" smtClean="0"/>
          </a:p>
          <a:p>
            <a:r>
              <a:rPr lang="en-US" dirty="0" smtClean="0"/>
              <a:t>If you’d like to reach me, you can contact</a:t>
            </a:r>
            <a:r>
              <a:rPr lang="en-US" baseline="0" dirty="0" smtClean="0"/>
              <a:t> me by email at NVIDIA, or on Twitter.</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65</a:t>
            </a:fld>
            <a:endParaRPr lang="en-US"/>
          </a:p>
        </p:txBody>
      </p:sp>
    </p:spTree>
    <p:extLst>
      <p:ext uri="{BB962C8B-B14F-4D97-AF65-F5344CB8AC3E}">
        <p14:creationId xmlns:p14="http://schemas.microsoft.com/office/powerpoint/2010/main" val="4186729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66</a:t>
            </a:fld>
            <a:endParaRPr lang="en-US"/>
          </a:p>
        </p:txBody>
      </p:sp>
    </p:spTree>
    <p:extLst>
      <p:ext uri="{BB962C8B-B14F-4D97-AF65-F5344CB8AC3E}">
        <p14:creationId xmlns:p14="http://schemas.microsoft.com/office/powerpoint/2010/main" val="211213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those languages have their own supporting compilers and intermediate languages (ILs).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8</a:t>
            </a:fld>
            <a:endParaRPr lang="en-US"/>
          </a:p>
        </p:txBody>
      </p:sp>
    </p:spTree>
    <p:extLst>
      <p:ext uri="{BB962C8B-B14F-4D97-AF65-F5344CB8AC3E}">
        <p14:creationId xmlns:p14="http://schemas.microsoft.com/office/powerpoint/2010/main" val="1339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when it comes time to debug my GPU code,</a:t>
            </a:r>
            <a:r>
              <a:rPr lang="en-US" baseline="0" dirty="0" smtClean="0"/>
              <a:t> or evaluate its performance, I have a bunch of different tools to consider.</a:t>
            </a:r>
          </a:p>
          <a:p>
            <a:r>
              <a:rPr lang="en-US" baseline="0" dirty="0" smtClean="0"/>
              <a:t>Many of these tools are very powerful (please don’t think I’m criticizing them), but they are often locked to specific graphics APIs, platforms, or HW vendors.</a:t>
            </a:r>
          </a:p>
          <a:p>
            <a:endParaRPr lang="en-US" baseline="0" dirty="0" smtClean="0"/>
          </a:p>
          <a:p>
            <a:r>
              <a:rPr lang="en-US" baseline="0" dirty="0" smtClean="0"/>
              <a:t>So where I had a relatively simple picture when I just need to run on CPU, as soon as I want to do GPU work I’m faced with this zoo.</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9</a:t>
            </a:fld>
            <a:endParaRPr lang="en-US"/>
          </a:p>
        </p:txBody>
      </p:sp>
    </p:spTree>
    <p:extLst>
      <p:ext uri="{BB962C8B-B14F-4D97-AF65-F5344CB8AC3E}">
        <p14:creationId xmlns:p14="http://schemas.microsoft.com/office/powerpoint/2010/main" val="22711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isn’t just about a proliferation of languages</a:t>
            </a:r>
            <a:r>
              <a:rPr lang="en-US" baseline="0" dirty="0" smtClean="0"/>
              <a:t> and tools, though; the way we program GPUs for real-time graphics is woefully outdated.</a:t>
            </a:r>
          </a:p>
          <a:p>
            <a:endParaRPr lang="en-US" baseline="0" dirty="0" smtClean="0"/>
          </a:p>
          <a:p>
            <a:r>
              <a:rPr lang="en-US" baseline="0" dirty="0" smtClean="0"/>
              <a:t>Not only do we write our GPU code in different languages, but we effectively write an entirely different *program* for CPU and GPU.</a:t>
            </a:r>
          </a:p>
          <a:p>
            <a:endParaRPr lang="en-US" baseline="0" dirty="0" smtClean="0"/>
          </a:p>
          <a:p>
            <a:r>
              <a:rPr lang="en-US" baseline="0" dirty="0" smtClean="0"/>
              <a:t>When it comes time to specialize and compose GPU shader code for performance or modularity reasons, we resort to ad hoc methods. We are really just banging strings together.</a:t>
            </a:r>
          </a:p>
          <a:p>
            <a:endParaRPr lang="en-US" baseline="0" dirty="0" smtClean="0"/>
          </a:p>
          <a:p>
            <a:r>
              <a:rPr lang="en-US" baseline="0" dirty="0" smtClean="0"/>
              <a:t>As a result, it is quite difficult to build more advanced tooling at the engine level – things like custom languages, optimizations, or code generators.</a:t>
            </a:r>
            <a:endParaRPr lang="en-US" dirty="0"/>
          </a:p>
        </p:txBody>
      </p:sp>
      <p:sp>
        <p:nvSpPr>
          <p:cNvPr id="4" name="Slide Number Placeholder 3"/>
          <p:cNvSpPr>
            <a:spLocks noGrp="1"/>
          </p:cNvSpPr>
          <p:nvPr>
            <p:ph type="sldNum" sz="quarter" idx="10"/>
          </p:nvPr>
        </p:nvSpPr>
        <p:spPr/>
        <p:txBody>
          <a:bodyPr/>
          <a:lstStyle/>
          <a:p>
            <a:fld id="{FBE8DE97-5008-4C1C-96E2-50E910B04D6E}" type="slidenum">
              <a:rPr lang="en-US" smtClean="0"/>
              <a:t>10</a:t>
            </a:fld>
            <a:endParaRPr lang="en-US"/>
          </a:p>
        </p:txBody>
      </p:sp>
    </p:spTree>
    <p:extLst>
      <p:ext uri="{BB962C8B-B14F-4D97-AF65-F5344CB8AC3E}">
        <p14:creationId xmlns:p14="http://schemas.microsoft.com/office/powerpoint/2010/main" val="66283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9432" y="1219200"/>
            <a:ext cx="10953136" cy="2831537"/>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766916" y="4142811"/>
            <a:ext cx="10658168" cy="15795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DB5680A-8ADD-4E09-89B2-813AFB117E37}" type="datetime1">
              <a:rPr lang="en-US" smtClean="0"/>
              <a:pPr/>
              <a:t>8/1/2016</a:t>
            </a:fld>
            <a:endParaRPr lang="en-US"/>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359544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lnSpc>
                <a:spcPct val="100000"/>
              </a:lnSpc>
              <a:defRPr sz="2800"/>
            </a:lvl1pPr>
            <a:lvl2pPr>
              <a:lnSpc>
                <a:spcPct val="100000"/>
              </a:lnSpc>
              <a:defRPr sz="2000"/>
            </a:lvl2pPr>
            <a:lvl3pPr>
              <a:lnSpc>
                <a:spcPct val="100000"/>
              </a:lnSpc>
              <a:defRPr sz="1600"/>
            </a:lvl3pPr>
            <a:lvl4pPr>
              <a:lnSpc>
                <a:spcPct val="100000"/>
              </a:lnSpc>
              <a:defRPr sz="1600"/>
            </a:lvl4pPr>
            <a:lvl5pPr>
              <a:lnSpc>
                <a:spcPct val="100000"/>
              </a:lnSpc>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0C1789D-E5D5-4CC3-A87F-405C477F2EF6}" type="datetime1">
              <a:rPr lang="en-US" smtClean="0"/>
              <a:pPr/>
              <a:t>8/1/2016</a:t>
            </a:fld>
            <a:endParaRPr lang="en-US"/>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135113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923156"/>
            <a:ext cx="10515600" cy="2852737"/>
          </a:xfrm>
        </p:spPr>
        <p:txBody>
          <a:bodyPr anchor="b"/>
          <a:lstStyle>
            <a:lvl1pPr algn="ct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3802881"/>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D029FC04-F882-4120-814B-351EA3DCFCD0}" type="datetime1">
              <a:rPr lang="en-US" smtClean="0"/>
              <a:pPr/>
              <a:t>8/1/2016</a:t>
            </a:fld>
            <a:endParaRPr lang="en-US"/>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257445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50000"/>
                  </a:schemeClr>
                </a:solidFill>
              </a:defRPr>
            </a:lvl1pPr>
          </a:lstStyle>
          <a:p>
            <a:fld id="{1D1054FA-06FC-45B0-8FF3-B025E844CFDB}" type="datetime1">
              <a:rPr lang="en-US" smtClean="0"/>
              <a:pPr/>
              <a:t>8/1/2016</a:t>
            </a:fld>
            <a:endParaRPr lang="en-US"/>
          </a:p>
        </p:txBody>
      </p:sp>
      <p:sp>
        <p:nvSpPr>
          <p:cNvPr id="4" name="Footer Placeholder 3"/>
          <p:cNvSpPr>
            <a:spLocks noGrp="1"/>
          </p:cNvSpPr>
          <p:nvPr>
            <p:ph type="ftr" sz="quarter" idx="11"/>
          </p:nvPr>
        </p:nvSpPr>
        <p:spPr/>
        <p:txBody>
          <a:bodyPr/>
          <a:lstStyle>
            <a:lvl1pPr>
              <a:defRPr>
                <a:solidFill>
                  <a:schemeClr val="tx1">
                    <a:lumMod val="50000"/>
                  </a:schemeClr>
                </a:solidFill>
              </a:defRPr>
            </a:lvl1p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287406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schemeClr>
                </a:solidFill>
              </a:defRPr>
            </a:lvl1pPr>
          </a:lstStyle>
          <a:p>
            <a:fld id="{86493E95-0D54-487B-9442-EE1A3777D706}" type="datetime1">
              <a:rPr lang="en-US" smtClean="0"/>
              <a:pPr/>
              <a:t>8/1/2016</a:t>
            </a:fld>
            <a:endParaRPr lang="en-US"/>
          </a:p>
        </p:txBody>
      </p:sp>
      <p:sp>
        <p:nvSpPr>
          <p:cNvPr id="3" name="Footer Placeholder 2"/>
          <p:cNvSpPr>
            <a:spLocks noGrp="1"/>
          </p:cNvSpPr>
          <p:nvPr>
            <p:ph type="ftr" sz="quarter" idx="11"/>
          </p:nvPr>
        </p:nvSpPr>
        <p:spPr/>
        <p:txBody>
          <a:bodyPr/>
          <a:lstStyle>
            <a:lvl1pPr>
              <a:defRPr>
                <a:solidFill>
                  <a:schemeClr val="tx1">
                    <a:lumMod val="50000"/>
                  </a:schemeClr>
                </a:solidFill>
              </a:defRPr>
            </a:lvl1pPr>
          </a:lstStyle>
          <a:p>
            <a:r>
              <a:rPr lang="en-US" smtClean="0"/>
              <a:t>Open Problems in Real-Time Rendering, SIGGRAPH 2016</a:t>
            </a:r>
            <a:endParaRPr lang="en-US"/>
          </a:p>
        </p:txBody>
      </p:sp>
      <p:sp>
        <p:nvSpPr>
          <p:cNvPr id="4" name="Slide Number Placeholder 3"/>
          <p:cNvSpPr>
            <a:spLocks noGrp="1"/>
          </p:cNvSpPr>
          <p:nvPr>
            <p:ph type="sldNum" sz="quarter" idx="12"/>
          </p:nvPr>
        </p:nvSpPr>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163213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Centered">
    <p:spTree>
      <p:nvGrpSpPr>
        <p:cNvPr id="1" name=""/>
        <p:cNvGrpSpPr/>
        <p:nvPr/>
      </p:nvGrpSpPr>
      <p:grpSpPr>
        <a:xfrm>
          <a:off x="0" y="0"/>
          <a:ext cx="0" cy="0"/>
          <a:chOff x="0" y="0"/>
          <a:chExt cx="0" cy="0"/>
        </a:xfrm>
      </p:grpSpPr>
      <p:sp>
        <p:nvSpPr>
          <p:cNvPr id="2" name="Title 1"/>
          <p:cNvSpPr>
            <a:spLocks noGrp="1"/>
          </p:cNvSpPr>
          <p:nvPr>
            <p:ph type="title"/>
          </p:nvPr>
        </p:nvSpPr>
        <p:spPr>
          <a:xfrm>
            <a:off x="553720" y="387109"/>
            <a:ext cx="11084560" cy="687368"/>
          </a:xfrm>
        </p:spPr>
        <p:txBody>
          <a:bodyPr/>
          <a:lstStyle>
            <a:lvl1pPr algn="ctr">
              <a:defRPr>
                <a:solidFill>
                  <a:schemeClr val="tx1"/>
                </a:solidFill>
              </a:defRPr>
            </a:lvl1pPr>
          </a:lstStyle>
          <a:p>
            <a:r>
              <a:rPr lang="en-US" dirty="0" smtClean="0"/>
              <a:t>Click to edit Master title style</a:t>
            </a:r>
            <a:endParaRPr lang="en-US" dirty="0"/>
          </a:p>
        </p:txBody>
      </p:sp>
      <p:sp>
        <p:nvSpPr>
          <p:cNvPr id="3" name="Date Placeholder 1"/>
          <p:cNvSpPr>
            <a:spLocks noGrp="1"/>
          </p:cNvSpPr>
          <p:nvPr>
            <p:ph type="dt" sz="half" idx="10"/>
          </p:nvPr>
        </p:nvSpPr>
        <p:spPr>
          <a:xfrm>
            <a:off x="838200" y="6356350"/>
            <a:ext cx="2743200" cy="365125"/>
          </a:xfrm>
        </p:spPr>
        <p:txBody>
          <a:bodyPr/>
          <a:lstStyle>
            <a:lvl1pPr>
              <a:defRPr>
                <a:solidFill>
                  <a:schemeClr val="tx1">
                    <a:lumMod val="50000"/>
                  </a:schemeClr>
                </a:solidFill>
              </a:defRPr>
            </a:lvl1pPr>
          </a:lstStyle>
          <a:p>
            <a:fld id="{168F2041-0760-4616-8AED-9B62D1E9D2BD}" type="datetime1">
              <a:rPr lang="en-US" smtClean="0"/>
              <a:pPr/>
              <a:t>8/1/2016</a:t>
            </a:fld>
            <a:endParaRPr lang="en-US"/>
          </a:p>
        </p:txBody>
      </p:sp>
      <p:sp>
        <p:nvSpPr>
          <p:cNvPr id="4" name="Footer Placeholder 2"/>
          <p:cNvSpPr>
            <a:spLocks noGrp="1"/>
          </p:cNvSpPr>
          <p:nvPr>
            <p:ph type="ftr" sz="quarter" idx="11"/>
          </p:nvPr>
        </p:nvSpPr>
        <p:spPr>
          <a:xfrm>
            <a:off x="4038600" y="6356350"/>
            <a:ext cx="4114800" cy="365125"/>
          </a:xfrm>
        </p:spPr>
        <p:txBody>
          <a:bodyPr/>
          <a:lstStyle>
            <a:lvl1pPr>
              <a:defRPr>
                <a:solidFill>
                  <a:schemeClr val="tx1">
                    <a:lumMod val="50000"/>
                  </a:schemeClr>
                </a:solidFill>
              </a:defRPr>
            </a:lvl1pPr>
          </a:lstStyle>
          <a:p>
            <a:r>
              <a:rPr lang="en-US" smtClean="0"/>
              <a:t>Open Problems in Real-Time Rendering, SIGGRAPH 2016</a:t>
            </a:r>
            <a:endParaRPr lang="en-US" dirty="0"/>
          </a:p>
        </p:txBody>
      </p:sp>
      <p:sp>
        <p:nvSpPr>
          <p:cNvPr id="5" name="Slide Number Placeholder 3"/>
          <p:cNvSpPr>
            <a:spLocks noGrp="1"/>
          </p:cNvSpPr>
          <p:nvPr>
            <p:ph type="sldNum" sz="quarter" idx="12"/>
          </p:nvPr>
        </p:nvSpPr>
        <p:spPr>
          <a:xfrm>
            <a:off x="8610600" y="6356350"/>
            <a:ext cx="2743200" cy="365125"/>
          </a:xfrm>
        </p:spPr>
        <p:txBody>
          <a:bodyPr/>
          <a:lstStyle>
            <a:lvl1pPr>
              <a:defRPr>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417379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ECFE267D-D162-4ECC-B767-D5108A72D125}" type="datetime1">
              <a:rPr lang="en-US" smtClean="0"/>
              <a:pPr/>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schemeClr>
                </a:solidFill>
              </a:defRPr>
            </a:lvl1pPr>
          </a:lstStyle>
          <a:p>
            <a:r>
              <a:rPr lang="en-US" smtClean="0"/>
              <a:t>Open Problems in Real-Time Rendering, SIGGRAPH 2016</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50000"/>
                  </a:schemeClr>
                </a:solidFill>
              </a:defRPr>
            </a:lvl1pPr>
          </a:lstStyle>
          <a:p>
            <a:fld id="{70C3248E-F8FC-4BBC-95AD-60AB24DFF4CA}" type="slidenum">
              <a:rPr lang="en-US" smtClean="0"/>
              <a:pPr/>
              <a:t>‹#›</a:t>
            </a:fld>
            <a:endParaRPr lang="en-US"/>
          </a:p>
        </p:txBody>
      </p:sp>
    </p:spTree>
    <p:extLst>
      <p:ext uri="{BB962C8B-B14F-4D97-AF65-F5344CB8AC3E}">
        <p14:creationId xmlns:p14="http://schemas.microsoft.com/office/powerpoint/2010/main" val="50653042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Filetofish/Documents/00%20Work/2016/PPT/assets.zip/ppt_title.psd"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pt_title.psd" descr="/Users/Filetofish/Documents/00 Work/2016/PPT/assets.zip/ppt_title.psd"/>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304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way we program GPU graphics is outdated</a:t>
            </a:r>
            <a:endParaRPr lang="en-US" dirty="0"/>
          </a:p>
        </p:txBody>
      </p:sp>
      <p:sp>
        <p:nvSpPr>
          <p:cNvPr id="7" name="Content Placeholder 6"/>
          <p:cNvSpPr>
            <a:spLocks noGrp="1"/>
          </p:cNvSpPr>
          <p:nvPr>
            <p:ph idx="1"/>
          </p:nvPr>
        </p:nvSpPr>
        <p:spPr/>
        <p:txBody>
          <a:bodyPr/>
          <a:lstStyle/>
          <a:p>
            <a:r>
              <a:rPr lang="en-US" dirty="0" smtClean="0"/>
              <a:t>Different languages, different programs for CPU/GPU</a:t>
            </a:r>
          </a:p>
          <a:p>
            <a:endParaRPr lang="en-US" dirty="0"/>
          </a:p>
          <a:p>
            <a:r>
              <a:rPr lang="en-US" dirty="0" smtClean="0"/>
              <a:t>Specialization and composition with ad hoc string processing</a:t>
            </a:r>
          </a:p>
          <a:p>
            <a:endParaRPr lang="en-US" dirty="0"/>
          </a:p>
          <a:p>
            <a:r>
              <a:rPr lang="en-US" dirty="0" smtClean="0"/>
              <a:t>Unwieldy to build engine-specific compilation tools, DSLs</a:t>
            </a: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10</a:t>
            </a:fld>
            <a:endParaRPr lang="en-US"/>
          </a:p>
        </p:txBody>
      </p:sp>
    </p:spTree>
    <p:extLst>
      <p:ext uri="{BB962C8B-B14F-4D97-AF65-F5344CB8AC3E}">
        <p14:creationId xmlns:p14="http://schemas.microsoft.com/office/powerpoint/2010/main" val="1260744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a toy kernel on CPU</a:t>
            </a:r>
            <a:endParaRPr lang="en-US" dirty="0"/>
          </a:p>
        </p:txBody>
      </p:sp>
      <p:sp>
        <p:nvSpPr>
          <p:cNvPr id="3" name="TextBox 2"/>
          <p:cNvSpPr txBox="1"/>
          <p:nvPr/>
        </p:nvSpPr>
        <p:spPr>
          <a:xfrm>
            <a:off x="3196045" y="1942011"/>
            <a:ext cx="998991" cy="646331"/>
          </a:xfrm>
          <a:prstGeom prst="rect">
            <a:avLst/>
          </a:prstGeom>
          <a:noFill/>
        </p:spPr>
        <p:txBody>
          <a:bodyPr wrap="none" rtlCol="0">
            <a:noAutofit/>
          </a:bodyPr>
          <a:lstStyle/>
          <a:p>
            <a:endParaRPr lang="en-US" dirty="0" smtClean="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void add(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float* a, float* b ) {</a:t>
            </a:r>
          </a:p>
          <a:p>
            <a:r>
              <a:rPr lang="en-US" dirty="0" smtClean="0">
                <a:latin typeface="Consolas" panose="020B0609020204030204" pitchFamily="49" charset="0"/>
                <a:cs typeface="Consolas" panose="020B0609020204030204" pitchFamily="49" charset="0"/>
              </a:rPr>
              <a:t>    for(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0;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&lt; n;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b[</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 100;</a:t>
            </a:r>
          </a:p>
          <a:p>
            <a:r>
              <a:rPr lang="en-US" dirty="0" smtClean="0">
                <a:latin typeface="Consolas" panose="020B0609020204030204" pitchFamily="49" charset="0"/>
                <a:cs typeface="Consolas" panose="020B0609020204030204" pitchFamily="49" charset="0"/>
              </a:rPr>
              <a:t>    float* a = (float*) </a:t>
            </a:r>
            <a:r>
              <a:rPr lang="en-US" dirty="0" err="1" smtClean="0">
                <a:latin typeface="Consolas" panose="020B0609020204030204" pitchFamily="49" charset="0"/>
                <a:cs typeface="Consolas" panose="020B0609020204030204" pitchFamily="49" charset="0"/>
              </a:rPr>
              <a:t>malloc</a:t>
            </a:r>
            <a:r>
              <a:rPr lang="en-US" dirty="0" smtClean="0">
                <a:latin typeface="Consolas" panose="020B0609020204030204" pitchFamily="49" charset="0"/>
                <a:cs typeface="Consolas" panose="020B0609020204030204" pitchFamily="49" charset="0"/>
              </a:rPr>
              <a:t>(n * </a:t>
            </a:r>
            <a:r>
              <a:rPr lang="en-US" dirty="0" err="1" smtClean="0">
                <a:latin typeface="Consolas" panose="020B0609020204030204" pitchFamily="49" charset="0"/>
                <a:cs typeface="Consolas" panose="020B0609020204030204" pitchFamily="49" charset="0"/>
              </a:rPr>
              <a:t>sizeof</a:t>
            </a:r>
            <a:r>
              <a:rPr lang="en-US" dirty="0" smtClean="0">
                <a:latin typeface="Consolas" panose="020B0609020204030204" pitchFamily="49" charset="0"/>
                <a:cs typeface="Consolas" panose="020B0609020204030204" pitchFamily="49" charset="0"/>
              </a:rPr>
              <a:t>(float));</a:t>
            </a:r>
          </a:p>
          <a:p>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float* </a:t>
            </a:r>
            <a:r>
              <a:rPr lang="en-US" dirty="0" smtClean="0">
                <a:latin typeface="Consolas" panose="020B0609020204030204" pitchFamily="49" charset="0"/>
                <a:cs typeface="Consolas" panose="020B0609020204030204" pitchFamily="49" charset="0"/>
              </a:rPr>
              <a:t>b </a:t>
            </a:r>
            <a:r>
              <a:rPr lang="en-US" dirty="0">
                <a:latin typeface="Consolas" panose="020B0609020204030204" pitchFamily="49" charset="0"/>
                <a:cs typeface="Consolas" panose="020B0609020204030204" pitchFamily="49" charset="0"/>
              </a:rPr>
              <a:t>= (float*) </a:t>
            </a:r>
            <a:r>
              <a:rPr lang="en-US" dirty="0" err="1">
                <a:latin typeface="Consolas" panose="020B0609020204030204" pitchFamily="49" charset="0"/>
                <a:cs typeface="Consolas" panose="020B0609020204030204" pitchFamily="49" charset="0"/>
              </a:rPr>
              <a:t>malloc</a:t>
            </a:r>
            <a:r>
              <a:rPr lang="en-US" dirty="0">
                <a:latin typeface="Consolas" panose="020B0609020204030204" pitchFamily="49" charset="0"/>
                <a:cs typeface="Consolas" panose="020B0609020204030204" pitchFamily="49" charset="0"/>
              </a:rPr>
              <a:t>(n * </a:t>
            </a:r>
            <a:r>
              <a:rPr lang="en-US" dirty="0" err="1">
                <a:latin typeface="Consolas" panose="020B0609020204030204" pitchFamily="49" charset="0"/>
                <a:cs typeface="Consolas" panose="020B0609020204030204" pitchFamily="49" charset="0"/>
              </a:rPr>
              <a:t>sizeof</a:t>
            </a:r>
            <a:r>
              <a:rPr lang="en-US" dirty="0">
                <a:latin typeface="Consolas" panose="020B0609020204030204" pitchFamily="49" charset="0"/>
                <a:cs typeface="Consolas" panose="020B0609020204030204" pitchFamily="49" charset="0"/>
              </a:rPr>
              <a:t>(float</a:t>
            </a:r>
            <a:r>
              <a:rPr lang="en-US" dirty="0" smtClean="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a:t>
            </a: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    add(n, a, b);</a:t>
            </a:r>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11</a:t>
            </a:fld>
            <a:endParaRPr lang="en-US"/>
          </a:p>
        </p:txBody>
      </p:sp>
    </p:spTree>
    <p:extLst>
      <p:ext uri="{BB962C8B-B14F-4D97-AF65-F5344CB8AC3E}">
        <p14:creationId xmlns:p14="http://schemas.microsoft.com/office/powerpoint/2010/main" val="672195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run a simple kernel on GPU using D3D11</a:t>
            </a:r>
            <a:endParaRPr lang="en-US" dirty="0"/>
          </a:p>
        </p:txBody>
      </p:sp>
      <p:sp>
        <p:nvSpPr>
          <p:cNvPr id="3" name="TextBox 2"/>
          <p:cNvSpPr txBox="1"/>
          <p:nvPr/>
        </p:nvSpPr>
        <p:spPr>
          <a:xfrm>
            <a:off x="3196045" y="1942011"/>
            <a:ext cx="998991" cy="646331"/>
          </a:xfrm>
          <a:prstGeom prst="rect">
            <a:avLst/>
          </a:prstGeom>
          <a:noFill/>
        </p:spPr>
        <p:txBody>
          <a:bodyPr wrap="none" rtlCol="0">
            <a:noAutofit/>
          </a:bodyPr>
          <a:lstStyle/>
          <a:p>
            <a:endParaRPr lang="en-US" dirty="0" smtClean="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void add(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float* a, float* b ) {</a:t>
            </a:r>
          </a:p>
          <a:p>
            <a:r>
              <a:rPr lang="en-US" dirty="0" smtClean="0">
                <a:latin typeface="Consolas" panose="020B0609020204030204" pitchFamily="49" charset="0"/>
                <a:cs typeface="Consolas" panose="020B0609020204030204" pitchFamily="49" charset="0"/>
              </a:rPr>
              <a:t>    for(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0;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&lt; n;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b[</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 100;</a:t>
            </a:r>
          </a:p>
          <a:p>
            <a:r>
              <a:rPr lang="en-US" dirty="0" smtClean="0">
                <a:latin typeface="Consolas" panose="020B0609020204030204" pitchFamily="49" charset="0"/>
                <a:cs typeface="Consolas" panose="020B0609020204030204" pitchFamily="49" charset="0"/>
              </a:rPr>
              <a:t>    float* a = (float*) </a:t>
            </a:r>
            <a:r>
              <a:rPr lang="en-US" dirty="0" err="1" smtClean="0">
                <a:latin typeface="Consolas" panose="020B0609020204030204" pitchFamily="49" charset="0"/>
                <a:cs typeface="Consolas" panose="020B0609020204030204" pitchFamily="49" charset="0"/>
              </a:rPr>
              <a:t>malloc</a:t>
            </a:r>
            <a:r>
              <a:rPr lang="en-US" dirty="0" smtClean="0">
                <a:latin typeface="Consolas" panose="020B0609020204030204" pitchFamily="49" charset="0"/>
                <a:cs typeface="Consolas" panose="020B0609020204030204" pitchFamily="49" charset="0"/>
              </a:rPr>
              <a:t>(n * </a:t>
            </a:r>
            <a:r>
              <a:rPr lang="en-US" dirty="0" err="1" smtClean="0">
                <a:latin typeface="Consolas" panose="020B0609020204030204" pitchFamily="49" charset="0"/>
                <a:cs typeface="Consolas" panose="020B0609020204030204" pitchFamily="49" charset="0"/>
              </a:rPr>
              <a:t>sizeof</a:t>
            </a:r>
            <a:r>
              <a:rPr lang="en-US" dirty="0" smtClean="0">
                <a:latin typeface="Consolas" panose="020B0609020204030204" pitchFamily="49" charset="0"/>
                <a:cs typeface="Consolas" panose="020B0609020204030204" pitchFamily="49" charset="0"/>
              </a:rPr>
              <a:t>(float));</a:t>
            </a:r>
          </a:p>
          <a:p>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float* </a:t>
            </a:r>
            <a:r>
              <a:rPr lang="en-US" dirty="0" smtClean="0">
                <a:latin typeface="Consolas" panose="020B0609020204030204" pitchFamily="49" charset="0"/>
                <a:cs typeface="Consolas" panose="020B0609020204030204" pitchFamily="49" charset="0"/>
              </a:rPr>
              <a:t>b </a:t>
            </a:r>
            <a:r>
              <a:rPr lang="en-US" dirty="0">
                <a:latin typeface="Consolas" panose="020B0609020204030204" pitchFamily="49" charset="0"/>
                <a:cs typeface="Consolas" panose="020B0609020204030204" pitchFamily="49" charset="0"/>
              </a:rPr>
              <a:t>= (float*) </a:t>
            </a:r>
            <a:r>
              <a:rPr lang="en-US" dirty="0" err="1">
                <a:latin typeface="Consolas" panose="020B0609020204030204" pitchFamily="49" charset="0"/>
                <a:cs typeface="Consolas" panose="020B0609020204030204" pitchFamily="49" charset="0"/>
              </a:rPr>
              <a:t>malloc</a:t>
            </a:r>
            <a:r>
              <a:rPr lang="en-US" dirty="0">
                <a:latin typeface="Consolas" panose="020B0609020204030204" pitchFamily="49" charset="0"/>
                <a:cs typeface="Consolas" panose="020B0609020204030204" pitchFamily="49" charset="0"/>
              </a:rPr>
              <a:t>(n * </a:t>
            </a:r>
            <a:r>
              <a:rPr lang="en-US" dirty="0" err="1">
                <a:latin typeface="Consolas" panose="020B0609020204030204" pitchFamily="49" charset="0"/>
                <a:cs typeface="Consolas" panose="020B0609020204030204" pitchFamily="49" charset="0"/>
              </a:rPr>
              <a:t>sizeof</a:t>
            </a:r>
            <a:r>
              <a:rPr lang="en-US" dirty="0">
                <a:latin typeface="Consolas" panose="020B0609020204030204" pitchFamily="49" charset="0"/>
                <a:cs typeface="Consolas" panose="020B0609020204030204" pitchFamily="49" charset="0"/>
              </a:rPr>
              <a:t>(float</a:t>
            </a:r>
            <a:r>
              <a:rPr lang="en-US" dirty="0" smtClean="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a:t>
            </a: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    add(n, a, b);</a:t>
            </a:r>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
        <p:nvSpPr>
          <p:cNvPr id="4" name="Rounded Rectangular Callout 3"/>
          <p:cNvSpPr/>
          <p:nvPr/>
        </p:nvSpPr>
        <p:spPr>
          <a:xfrm>
            <a:off x="6530733" y="3244116"/>
            <a:ext cx="5068388" cy="450949"/>
          </a:xfrm>
          <a:prstGeom prst="wedgeRoundRectCallout">
            <a:avLst>
              <a:gd name="adj1" fmla="val -65289"/>
              <a:gd name="adj2" fmla="val -5924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a:t>
            </a:r>
            <a:r>
              <a:rPr lang="en-US" dirty="0" smtClean="0">
                <a:solidFill>
                  <a:schemeClr val="bg1"/>
                </a:solidFill>
              </a:rPr>
              <a:t>uppose I want to run this on GPU</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p>
            <a:fld id="{70C3248E-F8FC-4BBC-95AD-60AB24DFF4CA}" type="slidenum">
              <a:rPr lang="en-US" smtClean="0"/>
              <a:t>12</a:t>
            </a:fld>
            <a:endParaRPr lang="en-US"/>
          </a:p>
        </p:txBody>
      </p:sp>
    </p:spTree>
    <p:extLst>
      <p:ext uri="{BB962C8B-B14F-4D97-AF65-F5344CB8AC3E}">
        <p14:creationId xmlns:p14="http://schemas.microsoft.com/office/powerpoint/2010/main" val="332319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we just rewrite the kernel in HLSL</a:t>
            </a:r>
            <a:endParaRPr lang="en-US" dirty="0"/>
          </a:p>
        </p:txBody>
      </p:sp>
      <p:sp>
        <p:nvSpPr>
          <p:cNvPr id="3" name="TextBox 2"/>
          <p:cNvSpPr txBox="1"/>
          <p:nvPr/>
        </p:nvSpPr>
        <p:spPr>
          <a:xfrm>
            <a:off x="3196045" y="1942011"/>
            <a:ext cx="998991" cy="646331"/>
          </a:xfrm>
          <a:prstGeom prst="rect">
            <a:avLst/>
          </a:prstGeom>
          <a:noFill/>
        </p:spPr>
        <p:txBody>
          <a:bodyPr wrap="none" rtlCol="0">
            <a:noAutofit/>
          </a:bodyPr>
          <a:lstStyle/>
          <a:p>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add.hlsl</a:t>
            </a:r>
            <a:endParaRPr lang="en-US" dirty="0" smtClean="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r>
              <a:rPr lang="en-US" dirty="0" err="1" smtClean="0">
                <a:latin typeface="Consolas" panose="020B0609020204030204" pitchFamily="49" charset="0"/>
                <a:cs typeface="Consolas" panose="020B0609020204030204" pitchFamily="49" charset="0"/>
              </a:rPr>
              <a:t>cbuffer</a:t>
            </a:r>
            <a:r>
              <a:rPr lang="en-US" dirty="0" smtClean="0">
                <a:latin typeface="Consolas" panose="020B0609020204030204" pitchFamily="49" charset="0"/>
                <a:cs typeface="Consolas" panose="020B0609020204030204" pitchFamily="49" charset="0"/>
              </a:rPr>
              <a:t> U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uint</a:t>
            </a:r>
            <a:r>
              <a:rPr lang="en-US" dirty="0" smtClean="0">
                <a:latin typeface="Consolas" panose="020B0609020204030204" pitchFamily="49" charset="0"/>
                <a:cs typeface="Consolas" panose="020B0609020204030204" pitchFamily="49" charset="0"/>
              </a:rPr>
              <a:t> n;</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RWStructuredBuffer</a:t>
            </a:r>
            <a:r>
              <a:rPr lang="en-US" dirty="0">
                <a:latin typeface="Consolas" panose="020B0609020204030204" pitchFamily="49" charset="0"/>
                <a:cs typeface="Consolas" panose="020B0609020204030204" pitchFamily="49" charset="0"/>
              </a:rPr>
              <a:t>&lt;float&gt; </a:t>
            </a:r>
            <a:r>
              <a:rPr lang="en-US" dirty="0" smtClean="0">
                <a:latin typeface="Consolas" panose="020B0609020204030204" pitchFamily="49" charset="0"/>
                <a:cs typeface="Consolas" panose="020B0609020204030204" pitchFamily="49" charset="0"/>
              </a:rPr>
              <a:t>a;</a:t>
            </a:r>
          </a:p>
          <a:p>
            <a:r>
              <a:rPr lang="en-US" dirty="0" err="1" smtClean="0">
                <a:latin typeface="Consolas" panose="020B0609020204030204" pitchFamily="49" charset="0"/>
                <a:cs typeface="Consolas" panose="020B0609020204030204" pitchFamily="49" charset="0"/>
              </a:rPr>
              <a:t>RWStructuredBuffer</a:t>
            </a:r>
            <a:r>
              <a:rPr lang="en-US" dirty="0" smtClean="0">
                <a:latin typeface="Consolas" panose="020B0609020204030204" pitchFamily="49" charset="0"/>
                <a:cs typeface="Consolas" panose="020B0609020204030204" pitchFamily="49" charset="0"/>
              </a:rPr>
              <a:t>&lt;float&gt; b;</a:t>
            </a: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numthreads</a:t>
            </a:r>
            <a:r>
              <a:rPr lang="en-US" dirty="0" smtClean="0">
                <a:latin typeface="Consolas" panose="020B0609020204030204" pitchFamily="49" charset="0"/>
                <a:cs typeface="Consolas" panose="020B0609020204030204" pitchFamily="49" charset="0"/>
              </a:rPr>
              <a:t>(32,1,1)]</a:t>
            </a:r>
          </a:p>
          <a:p>
            <a:r>
              <a:rPr lang="en-US" dirty="0" smtClean="0">
                <a:latin typeface="Consolas" panose="020B0609020204030204" pitchFamily="49" charset="0"/>
                <a:cs typeface="Consolas" panose="020B0609020204030204" pitchFamily="49" charset="0"/>
              </a:rPr>
              <a:t>void add( </a:t>
            </a:r>
            <a:r>
              <a:rPr lang="en-US" dirty="0" err="1" smtClean="0">
                <a:latin typeface="Consolas" panose="020B0609020204030204" pitchFamily="49" charset="0"/>
                <a:cs typeface="Consolas" panose="020B0609020204030204" pitchFamily="49" charset="0"/>
              </a:rPr>
              <a:t>uint</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a:t>
            </a:r>
            <a:r>
              <a:rPr lang="en-US" dirty="0" err="1" smtClean="0">
                <a:latin typeface="Consolas" panose="020B0609020204030204" pitchFamily="49" charset="0"/>
                <a:cs typeface="Consolas" panose="020B0609020204030204" pitchFamily="49" charset="0"/>
              </a:rPr>
              <a:t>SV_DispatchThreadID</a:t>
            </a:r>
            <a:r>
              <a:rPr lang="en-US" dirty="0" smtClean="0">
                <a:latin typeface="Consolas" panose="020B0609020204030204" pitchFamily="49" charset="0"/>
                <a:cs typeface="Consolas" panose="020B0609020204030204" pitchFamily="49" charset="0"/>
              </a:rPr>
              <a:t> ) {</a:t>
            </a:r>
          </a:p>
          <a:p>
            <a:r>
              <a:rPr lang="en-US" dirty="0" smtClean="0">
                <a:latin typeface="Consolas" panose="020B0609020204030204" pitchFamily="49" charset="0"/>
                <a:cs typeface="Consolas" panose="020B0609020204030204" pitchFamily="49" charset="0"/>
              </a:rPr>
              <a:t>    a[</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b[</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a:t>
            </a:r>
          </a:p>
        </p:txBody>
      </p:sp>
      <p:sp>
        <p:nvSpPr>
          <p:cNvPr id="5" name="Rounded Rectangular Callout 4"/>
          <p:cNvSpPr/>
          <p:nvPr/>
        </p:nvSpPr>
        <p:spPr>
          <a:xfrm>
            <a:off x="6435635" y="5592799"/>
            <a:ext cx="3901440" cy="450949"/>
          </a:xfrm>
          <a:prstGeom prst="wedgeRoundRectCallout">
            <a:avLst>
              <a:gd name="adj1" fmla="val -72842"/>
              <a:gd name="adj2" fmla="val -103580"/>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core logic didn’t change much</a:t>
            </a:r>
            <a:endParaRPr lang="en-US" dirty="0">
              <a:solidFill>
                <a:schemeClr val="bg1"/>
              </a:solidFill>
            </a:endParaRPr>
          </a:p>
        </p:txBody>
      </p:sp>
      <p:grpSp>
        <p:nvGrpSpPr>
          <p:cNvPr id="10" name="Group 9"/>
          <p:cNvGrpSpPr/>
          <p:nvPr/>
        </p:nvGrpSpPr>
        <p:grpSpPr>
          <a:xfrm>
            <a:off x="6435635" y="1942010"/>
            <a:ext cx="5068388" cy="450950"/>
            <a:chOff x="6435635" y="1942010"/>
            <a:chExt cx="5068388" cy="450950"/>
          </a:xfrm>
        </p:grpSpPr>
        <p:sp>
          <p:nvSpPr>
            <p:cNvPr id="7" name="Rounded Rectangular Callout 6"/>
            <p:cNvSpPr/>
            <p:nvPr/>
          </p:nvSpPr>
          <p:spPr>
            <a:xfrm>
              <a:off x="7933508" y="1942010"/>
              <a:ext cx="1497875" cy="450949"/>
            </a:xfrm>
            <a:prstGeom prst="wedgeRoundRectCallout">
              <a:avLst>
                <a:gd name="adj1" fmla="val -116992"/>
                <a:gd name="adj2" fmla="val 334795"/>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ounded Rectangular Callout 7"/>
            <p:cNvSpPr/>
            <p:nvPr/>
          </p:nvSpPr>
          <p:spPr>
            <a:xfrm>
              <a:off x="8220891" y="1942010"/>
              <a:ext cx="1497875" cy="450949"/>
            </a:xfrm>
            <a:prstGeom prst="wedgeRoundRectCallout">
              <a:avLst>
                <a:gd name="adj1" fmla="val -129201"/>
                <a:gd name="adj2" fmla="val 541430"/>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ounded Rectangular Callout 5"/>
            <p:cNvSpPr/>
            <p:nvPr/>
          </p:nvSpPr>
          <p:spPr>
            <a:xfrm>
              <a:off x="6435635" y="1942011"/>
              <a:ext cx="5068388" cy="450949"/>
            </a:xfrm>
            <a:prstGeom prst="wedgeRoundRectCallout">
              <a:avLst>
                <a:gd name="adj1" fmla="val -82897"/>
                <a:gd name="adj2" fmla="val 153265"/>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a:t>
              </a:r>
              <a:r>
                <a:rPr lang="en-US" dirty="0" smtClean="0">
                  <a:solidFill>
                    <a:schemeClr val="bg1"/>
                  </a:solidFill>
                </a:rPr>
                <a:t>everal different ways of passing parameters</a:t>
              </a:r>
              <a:endParaRPr lang="en-US" dirty="0">
                <a:solidFill>
                  <a:schemeClr val="bg1"/>
                </a:solidFill>
              </a:endParaRPr>
            </a:p>
          </p:txBody>
        </p:sp>
      </p:gr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9" name="Slide Number Placeholder 8"/>
          <p:cNvSpPr>
            <a:spLocks noGrp="1"/>
          </p:cNvSpPr>
          <p:nvPr>
            <p:ph type="sldNum" sz="quarter" idx="12"/>
          </p:nvPr>
        </p:nvSpPr>
        <p:spPr/>
        <p:txBody>
          <a:bodyPr/>
          <a:lstStyle/>
          <a:p>
            <a:fld id="{70C3248E-F8FC-4BBC-95AD-60AB24DFF4CA}" type="slidenum">
              <a:rPr lang="en-US" smtClean="0"/>
              <a:t>13</a:t>
            </a:fld>
            <a:endParaRPr lang="en-US"/>
          </a:p>
        </p:txBody>
      </p:sp>
    </p:spTree>
    <p:extLst>
      <p:ext uri="{BB962C8B-B14F-4D97-AF65-F5344CB8AC3E}">
        <p14:creationId xmlns:p14="http://schemas.microsoft.com/office/powerpoint/2010/main" val="2593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to integrate HLSL into your build</a:t>
            </a:r>
            <a:endParaRPr lang="en-US" dirty="0"/>
          </a:p>
        </p:txBody>
      </p:sp>
      <p:sp>
        <p:nvSpPr>
          <p:cNvPr id="3" name="TextBox 2"/>
          <p:cNvSpPr txBox="1"/>
          <p:nvPr/>
        </p:nvSpPr>
        <p:spPr>
          <a:xfrm>
            <a:off x="1236617" y="1942011"/>
            <a:ext cx="998991" cy="646331"/>
          </a:xfrm>
          <a:prstGeom prst="rect">
            <a:avLst/>
          </a:prstGeom>
          <a:noFill/>
        </p:spPr>
        <p:txBody>
          <a:bodyPr wrap="none" rtlCol="0">
            <a:noAutofit/>
          </a:bodyPr>
          <a:lstStyle/>
          <a:p>
            <a:r>
              <a:rPr lang="en-US" dirty="0" err="1" smtClean="0">
                <a:latin typeface="Consolas" panose="020B0609020204030204" pitchFamily="49" charset="0"/>
                <a:cs typeface="Consolas" panose="020B0609020204030204" pitchFamily="49" charset="0"/>
              </a:rPr>
              <a:t>fxc</a:t>
            </a:r>
            <a:r>
              <a:rPr lang="en-US" dirty="0" smtClean="0">
                <a:latin typeface="Consolas" panose="020B0609020204030204" pitchFamily="49" charset="0"/>
                <a:cs typeface="Consolas" panose="020B0609020204030204" pitchFamily="49" charset="0"/>
              </a:rPr>
              <a:t> /T cs_5_0 /</a:t>
            </a:r>
            <a:r>
              <a:rPr lang="en-US" dirty="0" err="1" smtClean="0">
                <a:latin typeface="Consolas" panose="020B0609020204030204" pitchFamily="49" charset="0"/>
                <a:cs typeface="Consolas" panose="020B0609020204030204" pitchFamily="49" charset="0"/>
              </a:rPr>
              <a:t>Fo</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add.dxbc</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add.hlsl</a:t>
            </a:r>
            <a:endParaRPr lang="en-US" dirty="0" smtClean="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FILE* </a:t>
            </a:r>
            <a:r>
              <a:rPr lang="en-US" dirty="0" err="1" smtClean="0">
                <a:latin typeface="Consolas" panose="020B0609020204030204" pitchFamily="49" charset="0"/>
                <a:cs typeface="Consolas" panose="020B0609020204030204" pitchFamily="49" charset="0"/>
              </a:rPr>
              <a:t>sourceFile</a:t>
            </a:r>
            <a:r>
              <a:rPr lang="en-US" dirty="0" smtClean="0">
                <a:latin typeface="Consolas" panose="020B0609020204030204" pitchFamily="49" charset="0"/>
                <a:cs typeface="Consolas" panose="020B0609020204030204" pitchFamily="49" charset="0"/>
              </a:rPr>
              <a:t> = </a:t>
            </a:r>
            <a:r>
              <a:rPr lang="en-US" dirty="0" err="1" smtClean="0">
                <a:latin typeface="Consolas" panose="020B0609020204030204" pitchFamily="49" charset="0"/>
                <a:cs typeface="Consolas" panose="020B0609020204030204" pitchFamily="49" charset="0"/>
              </a:rPr>
              <a:t>fopen</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add.hlsl</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rb</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 load file to memory</a:t>
            </a:r>
          </a:p>
          <a:p>
            <a:r>
              <a:rPr lang="en-US" dirty="0" smtClean="0">
                <a:latin typeface="Consolas" panose="020B0609020204030204" pitchFamily="49" charset="0"/>
                <a:cs typeface="Consolas" panose="020B0609020204030204" pitchFamily="49" charset="0"/>
              </a:rPr>
              <a:t>D3DCompile(source, </a:t>
            </a:r>
            <a:r>
              <a:rPr lang="en-US" dirty="0" err="1" smtClean="0">
                <a:latin typeface="Consolas" panose="020B0609020204030204" pitchFamily="49" charset="0"/>
                <a:cs typeface="Consolas" panose="020B0609020204030204" pitchFamily="49" charset="0"/>
              </a:rPr>
              <a:t>strlen</a:t>
            </a:r>
            <a:r>
              <a:rPr lang="en-US" dirty="0" smtClean="0">
                <a:latin typeface="Consolas" panose="020B0609020204030204" pitchFamily="49" charset="0"/>
                <a:cs typeface="Consolas" panose="020B0609020204030204" pitchFamily="49" charset="0"/>
              </a:rPr>
              <a:t>(source), path, NULL, NULL, "main", ...);</a:t>
            </a: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p:txBody>
      </p:sp>
      <p:sp>
        <p:nvSpPr>
          <p:cNvPr id="4" name="Rounded Rectangular Callout 3"/>
          <p:cNvSpPr/>
          <p:nvPr/>
        </p:nvSpPr>
        <p:spPr>
          <a:xfrm>
            <a:off x="6435635" y="1942011"/>
            <a:ext cx="5068388" cy="450949"/>
          </a:xfrm>
          <a:prstGeom prst="wedgeRoundRectCallout">
            <a:avLst>
              <a:gd name="adj1" fmla="val -60726"/>
              <a:gd name="adj2" fmla="val 858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invoke stand-alone compiler from your build</a:t>
            </a:r>
            <a:endParaRPr lang="en-US" dirty="0">
              <a:solidFill>
                <a:schemeClr val="bg1"/>
              </a:solidFill>
            </a:endParaRPr>
          </a:p>
        </p:txBody>
      </p:sp>
      <p:sp>
        <p:nvSpPr>
          <p:cNvPr id="5" name="Rounded Rectangular Callout 4"/>
          <p:cNvSpPr/>
          <p:nvPr/>
        </p:nvSpPr>
        <p:spPr>
          <a:xfrm>
            <a:off x="6435635" y="4882721"/>
            <a:ext cx="5068388" cy="450949"/>
          </a:xfrm>
          <a:prstGeom prst="wedgeRoundRectCallout">
            <a:avLst>
              <a:gd name="adj1" fmla="val -59283"/>
              <a:gd name="adj2" fmla="val -117947"/>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or coordinate compilation yourself using API</a:t>
            </a:r>
            <a:endParaRPr lang="en-US" dirty="0">
              <a:solidFill>
                <a:schemeClr val="bg1"/>
              </a:solidFill>
            </a:endParaRPr>
          </a:p>
        </p:txBody>
      </p:sp>
      <p:sp>
        <p:nvSpPr>
          <p:cNvPr id="6" name="Footer Placeholder 5"/>
          <p:cNvSpPr>
            <a:spLocks noGrp="1"/>
          </p:cNvSpPr>
          <p:nvPr>
            <p:ph type="ftr" sz="quarter" idx="11"/>
          </p:nvPr>
        </p:nvSpPr>
        <p:spPr/>
        <p:txBody>
          <a:bodyPr/>
          <a:lstStyle/>
          <a:p>
            <a:r>
              <a:rPr lang="en-US" smtClean="0"/>
              <a:t>Open Problems in Real-Time Rendering, SIGGRAPH 2016</a:t>
            </a:r>
            <a:endParaRPr lang="en-US"/>
          </a:p>
        </p:txBody>
      </p:sp>
      <p:sp>
        <p:nvSpPr>
          <p:cNvPr id="7" name="Slide Number Placeholder 6"/>
          <p:cNvSpPr>
            <a:spLocks noGrp="1"/>
          </p:cNvSpPr>
          <p:nvPr>
            <p:ph type="sldNum" sz="quarter" idx="12"/>
          </p:nvPr>
        </p:nvSpPr>
        <p:spPr/>
        <p:txBody>
          <a:bodyPr/>
          <a:lstStyle/>
          <a:p>
            <a:fld id="{70C3248E-F8FC-4BBC-95AD-60AB24DFF4CA}" type="slidenum">
              <a:rPr lang="en-US" smtClean="0"/>
              <a:t>14</a:t>
            </a:fld>
            <a:endParaRPr lang="en-US"/>
          </a:p>
        </p:txBody>
      </p:sp>
    </p:spTree>
    <p:extLst>
      <p:ext uri="{BB962C8B-B14F-4D97-AF65-F5344CB8AC3E}">
        <p14:creationId xmlns:p14="http://schemas.microsoft.com/office/powerpoint/2010/main" val="2866122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load </a:t>
            </a:r>
            <a:r>
              <a:rPr lang="en-US" dirty="0" err="1" smtClean="0"/>
              <a:t>bytecode</a:t>
            </a:r>
            <a:r>
              <a:rPr lang="en-US" dirty="0" smtClean="0"/>
              <a:t> at runtime</a:t>
            </a:r>
            <a:endParaRPr lang="en-US" dirty="0"/>
          </a:p>
        </p:txBody>
      </p:sp>
      <p:sp>
        <p:nvSpPr>
          <p:cNvPr id="3" name="TextBox 2"/>
          <p:cNvSpPr txBox="1"/>
          <p:nvPr/>
        </p:nvSpPr>
        <p:spPr>
          <a:xfrm>
            <a:off x="1236617" y="1942011"/>
            <a:ext cx="998991" cy="646331"/>
          </a:xfrm>
          <a:prstGeom prst="rect">
            <a:avLst/>
          </a:prstGeom>
          <a:noFill/>
        </p:spPr>
        <p:txBody>
          <a:bodyPr wrap="none" rtlCol="0">
            <a:noAutofit/>
          </a:bodyPr>
          <a:lstStyle/>
          <a:p>
            <a:r>
              <a:rPr lang="en-US" dirty="0" smtClean="0">
                <a:latin typeface="Consolas" panose="020B0609020204030204" pitchFamily="49" charset="0"/>
                <a:cs typeface="Consolas" panose="020B0609020204030204" pitchFamily="49" charset="0"/>
              </a:rPr>
              <a:t>FILE* </a:t>
            </a:r>
            <a:r>
              <a:rPr lang="en-US" dirty="0" err="1" smtClean="0">
                <a:latin typeface="Consolas" panose="020B0609020204030204" pitchFamily="49" charset="0"/>
                <a:cs typeface="Consolas" panose="020B0609020204030204" pitchFamily="49" charset="0"/>
              </a:rPr>
              <a:t>bytecodeFile</a:t>
            </a:r>
            <a:r>
              <a:rPr lang="en-US" dirty="0" smtClean="0">
                <a:latin typeface="Consolas" panose="020B0609020204030204" pitchFamily="49" charset="0"/>
                <a:cs typeface="Consolas" panose="020B0609020204030204" pitchFamily="49" charset="0"/>
              </a:rPr>
              <a:t> = </a:t>
            </a:r>
            <a:r>
              <a:rPr lang="en-US" dirty="0" err="1" smtClean="0">
                <a:latin typeface="Consolas" panose="020B0609020204030204" pitchFamily="49" charset="0"/>
                <a:cs typeface="Consolas" panose="020B0609020204030204" pitchFamily="49" charset="0"/>
              </a:rPr>
              <a:t>fopen</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add.dxbc</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rb</a:t>
            </a:r>
            <a:r>
              <a:rPr lang="en-US" dirty="0" smtClean="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 load file to memory</a:t>
            </a: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d3dDevice-&gt;</a:t>
            </a:r>
            <a:r>
              <a:rPr lang="en-US" dirty="0" err="1" smtClean="0">
                <a:latin typeface="Consolas" panose="020B0609020204030204" pitchFamily="49" charset="0"/>
                <a:cs typeface="Consolas" panose="020B0609020204030204" pitchFamily="49" charset="0"/>
              </a:rPr>
              <a:t>CreateComputeShader</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bytecode</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bytecodeSize</a:t>
            </a:r>
            <a:r>
              <a:rPr lang="en-US" dirty="0" smtClean="0">
                <a:latin typeface="Consolas" panose="020B0609020204030204" pitchFamily="49" charset="0"/>
                <a:cs typeface="Consolas" panose="020B0609020204030204" pitchFamily="49" charset="0"/>
              </a:rPr>
              <a:t>, NULL, &amp;</a:t>
            </a:r>
            <a:r>
              <a:rPr lang="en-US" dirty="0" err="1" smtClean="0">
                <a:latin typeface="Consolas" panose="020B0609020204030204" pitchFamily="49" charset="0"/>
                <a:cs typeface="Consolas" panose="020B0609020204030204" pitchFamily="49" charset="0"/>
              </a:rPr>
              <a:t>addShader</a:t>
            </a:r>
            <a:r>
              <a:rPr lang="en-US"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15</a:t>
            </a:fld>
            <a:endParaRPr lang="en-US"/>
          </a:p>
        </p:txBody>
      </p:sp>
    </p:spTree>
    <p:extLst>
      <p:ext uri="{BB962C8B-B14F-4D97-AF65-F5344CB8AC3E}">
        <p14:creationId xmlns:p14="http://schemas.microsoft.com/office/powerpoint/2010/main" val="3927493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 now we can actually invoke it!</a:t>
            </a:r>
            <a:endParaRPr lang="en-US" dirty="0"/>
          </a:p>
        </p:txBody>
      </p:sp>
      <p:sp>
        <p:nvSpPr>
          <p:cNvPr id="3" name="TextBox 2"/>
          <p:cNvSpPr txBox="1"/>
          <p:nvPr/>
        </p:nvSpPr>
        <p:spPr>
          <a:xfrm>
            <a:off x="3196045" y="1942011"/>
            <a:ext cx="998991" cy="646331"/>
          </a:xfrm>
          <a:prstGeom prst="rect">
            <a:avLst/>
          </a:prstGeom>
          <a:noFill/>
        </p:spPr>
        <p:txBody>
          <a:bodyPr wrap="none" rtlCol="0">
            <a:noAutofit/>
          </a:bodyPr>
          <a:lstStyle/>
          <a:p>
            <a:r>
              <a:rPr lang="en-US" dirty="0" smtClean="0">
                <a:latin typeface="Consolas" panose="020B0609020204030204" pitchFamily="49" charset="0"/>
                <a:cs typeface="Consolas" panose="020B0609020204030204" pitchFamily="49" charset="0"/>
              </a:rPr>
              <a:t>// main.cpp</a:t>
            </a:r>
          </a:p>
          <a:p>
            <a:endParaRPr lang="en-US" dirty="0">
              <a:latin typeface="Consolas" panose="020B0609020204030204" pitchFamily="49" charset="0"/>
              <a:cs typeface="Consolas" panose="020B0609020204030204" pitchFamily="49" charset="0"/>
            </a:endParaRPr>
          </a:p>
          <a:p>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main() </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    // ...</a:t>
            </a:r>
          </a:p>
          <a:p>
            <a:endParaRPr lang="en-US" dirty="0" smtClean="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    context-&gt;</a:t>
            </a:r>
            <a:r>
              <a:rPr lang="en-US" dirty="0" err="1" smtClean="0">
                <a:latin typeface="Consolas" panose="020B0609020204030204" pitchFamily="49" charset="0"/>
                <a:cs typeface="Consolas" panose="020B0609020204030204" pitchFamily="49" charset="0"/>
              </a:rPr>
              <a:t>CSSetShader</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addShader</a:t>
            </a:r>
            <a:r>
              <a:rPr lang="en-US" dirty="0" smtClean="0">
                <a:latin typeface="Consolas" panose="020B0609020204030204" pitchFamily="49" charset="0"/>
                <a:cs typeface="Consolas" panose="020B0609020204030204" pitchFamily="49" charset="0"/>
              </a:rPr>
              <a:t>, 0, 0);</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context-&gt;</a:t>
            </a:r>
            <a:r>
              <a:rPr lang="en-US" dirty="0" err="1" smtClean="0">
                <a:latin typeface="Consolas" panose="020B0609020204030204" pitchFamily="49" charset="0"/>
                <a:cs typeface="Consolas" panose="020B0609020204030204" pitchFamily="49" charset="0"/>
              </a:rPr>
              <a:t>CSSetConstantBuffers</a:t>
            </a:r>
            <a:r>
              <a:rPr lang="en-US" dirty="0" smtClean="0">
                <a:latin typeface="Consolas" panose="020B0609020204030204" pitchFamily="49" charset="0"/>
                <a:cs typeface="Consolas" panose="020B0609020204030204" pitchFamily="49" charset="0"/>
              </a:rPr>
              <a:t>(0, 1, &amp;</a:t>
            </a:r>
            <a:r>
              <a:rPr lang="en-US" dirty="0" err="1" smtClean="0">
                <a:latin typeface="Consolas" panose="020B0609020204030204" pitchFamily="49" charset="0"/>
                <a:cs typeface="Consolas" panose="020B0609020204030204" pitchFamily="49" charset="0"/>
              </a:rPr>
              <a:t>cb</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ID3D11UnorderedAccessView* </a:t>
            </a:r>
            <a:r>
              <a:rPr lang="en-US" dirty="0" err="1" smtClean="0">
                <a:latin typeface="Consolas" panose="020B0609020204030204" pitchFamily="49" charset="0"/>
                <a:cs typeface="Consolas" panose="020B0609020204030204" pitchFamily="49" charset="0"/>
              </a:rPr>
              <a:t>uavs</a:t>
            </a:r>
            <a:r>
              <a:rPr lang="en-US" dirty="0" smtClean="0">
                <a:latin typeface="Consolas" panose="020B0609020204030204" pitchFamily="49" charset="0"/>
                <a:cs typeface="Consolas" panose="020B0609020204030204" pitchFamily="49" charset="0"/>
              </a:rPr>
              <a:t>[] = { a, b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context-&gt;</a:t>
            </a:r>
            <a:r>
              <a:rPr lang="en-US" dirty="0" err="1" smtClean="0">
                <a:latin typeface="Consolas" panose="020B0609020204030204" pitchFamily="49" charset="0"/>
                <a:cs typeface="Consolas" panose="020B0609020204030204" pitchFamily="49" charset="0"/>
              </a:rPr>
              <a:t>CSSetUnorderedAcccessViews</a:t>
            </a:r>
            <a:r>
              <a:rPr lang="en-US" dirty="0" smtClean="0">
                <a:latin typeface="Consolas" panose="020B0609020204030204" pitchFamily="49" charset="0"/>
                <a:cs typeface="Consolas" panose="020B0609020204030204" pitchFamily="49" charset="0"/>
              </a:rPr>
              <a:t>(0, 2, &amp;</a:t>
            </a:r>
            <a:r>
              <a:rPr lang="en-US" dirty="0" err="1" smtClean="0">
                <a:latin typeface="Consolas" panose="020B0609020204030204" pitchFamily="49" charset="0"/>
                <a:cs typeface="Consolas" panose="020B0609020204030204" pitchFamily="49" charset="0"/>
              </a:rPr>
              <a:t>uavs</a:t>
            </a:r>
            <a:r>
              <a:rPr lang="en-US" dirty="0" smtClean="0">
                <a:latin typeface="Consolas" panose="020B0609020204030204" pitchFamily="49" charset="0"/>
                <a:cs typeface="Consolas" panose="020B0609020204030204" pitchFamily="49" charset="0"/>
              </a:rPr>
              <a:t>, 0);</a:t>
            </a:r>
          </a:p>
          <a:p>
            <a:endParaRPr lang="en-US" dirty="0" smtClean="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context-&gt;Dispatch((n + 31) &amp; ~31, 1, 1);</a:t>
            </a:r>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
        <p:nvSpPr>
          <p:cNvPr id="5" name="Rounded Rectangular Callout 4"/>
          <p:cNvSpPr/>
          <p:nvPr/>
        </p:nvSpPr>
        <p:spPr>
          <a:xfrm>
            <a:off x="6435635" y="2039701"/>
            <a:ext cx="3901440" cy="450949"/>
          </a:xfrm>
          <a:prstGeom prst="wedgeRoundRectCallout">
            <a:avLst>
              <a:gd name="adj1" fmla="val -63467"/>
              <a:gd name="adj2" fmla="val 22858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this used to be a single function call</a:t>
            </a:r>
            <a:endParaRPr lang="en-US" sz="1600" dirty="0">
              <a:solidFill>
                <a:schemeClr val="bg1"/>
              </a:solidFill>
            </a:endParaRPr>
          </a:p>
        </p:txBody>
      </p:sp>
      <p:sp>
        <p:nvSpPr>
          <p:cNvPr id="6" name="Rounded Rectangular Callout 5"/>
          <p:cNvSpPr/>
          <p:nvPr/>
        </p:nvSpPr>
        <p:spPr>
          <a:xfrm>
            <a:off x="4685211" y="5688592"/>
            <a:ext cx="5651864" cy="450949"/>
          </a:xfrm>
          <a:prstGeom prst="wedgeRoundRectCallout">
            <a:avLst>
              <a:gd name="adj1" fmla="val 37426"/>
              <a:gd name="adj2" fmla="val -281247"/>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matching of arguments to parameters is highly implicit</a:t>
            </a:r>
            <a:endParaRPr lang="en-US" sz="1600" dirty="0">
              <a:solidFill>
                <a:schemeClr val="bg1"/>
              </a:solidFill>
            </a:endParaRP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7" name="Slide Number Placeholder 6"/>
          <p:cNvSpPr>
            <a:spLocks noGrp="1"/>
          </p:cNvSpPr>
          <p:nvPr>
            <p:ph type="sldNum" sz="quarter" idx="12"/>
          </p:nvPr>
        </p:nvSpPr>
        <p:spPr/>
        <p:txBody>
          <a:bodyPr/>
          <a:lstStyle/>
          <a:p>
            <a:fld id="{70C3248E-F8FC-4BBC-95AD-60AB24DFF4CA}" type="slidenum">
              <a:rPr lang="en-US" smtClean="0"/>
              <a:t>16</a:t>
            </a:fld>
            <a:endParaRPr lang="en-US"/>
          </a:p>
        </p:txBody>
      </p:sp>
    </p:spTree>
    <p:extLst>
      <p:ext uri="{BB962C8B-B14F-4D97-AF65-F5344CB8AC3E}">
        <p14:creationId xmlns:p14="http://schemas.microsoft.com/office/powerpoint/2010/main" val="35883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Oops, we forgot something!</a:t>
            </a:r>
            <a:endParaRPr lang="en-US" dirty="0"/>
          </a:p>
        </p:txBody>
      </p:sp>
      <p:sp>
        <p:nvSpPr>
          <p:cNvPr id="3" name="TextBox 2"/>
          <p:cNvSpPr txBox="1"/>
          <p:nvPr/>
        </p:nvSpPr>
        <p:spPr>
          <a:xfrm>
            <a:off x="3196045" y="1942011"/>
            <a:ext cx="998991" cy="646331"/>
          </a:xfrm>
          <a:prstGeom prst="rect">
            <a:avLst/>
          </a:prstGeom>
          <a:noFill/>
        </p:spPr>
        <p:txBody>
          <a:bodyPr wrap="none" rtlCol="0">
            <a:noAutofit/>
          </a:bodyPr>
          <a:lstStyle/>
          <a:p>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add.hlsl</a:t>
            </a:r>
            <a:endParaRPr lang="en-US" dirty="0" smtClean="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r>
              <a:rPr lang="en-US" dirty="0" err="1" smtClean="0">
                <a:latin typeface="Consolas" panose="020B0609020204030204" pitchFamily="49" charset="0"/>
                <a:cs typeface="Consolas" panose="020B0609020204030204" pitchFamily="49" charset="0"/>
              </a:rPr>
              <a:t>cbuffer</a:t>
            </a:r>
            <a:r>
              <a:rPr lang="en-US" dirty="0" smtClean="0">
                <a:latin typeface="Consolas" panose="020B0609020204030204" pitchFamily="49" charset="0"/>
                <a:cs typeface="Consolas" panose="020B0609020204030204" pitchFamily="49" charset="0"/>
              </a:rPr>
              <a:t> U </a:t>
            </a:r>
            <a:r>
              <a:rPr lang="en-US" dirty="0" smtClean="0">
                <a:solidFill>
                  <a:schemeClr val="accent6"/>
                </a:solidFill>
                <a:latin typeface="Consolas" panose="020B0609020204030204" pitchFamily="49" charset="0"/>
                <a:cs typeface="Consolas" panose="020B0609020204030204" pitchFamily="49" charset="0"/>
              </a:rPr>
              <a:t>: register(b0) </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uint</a:t>
            </a:r>
            <a:r>
              <a:rPr lang="en-US" dirty="0" smtClean="0">
                <a:latin typeface="Consolas" panose="020B0609020204030204" pitchFamily="49" charset="0"/>
                <a:cs typeface="Consolas" panose="020B0609020204030204" pitchFamily="49" charset="0"/>
              </a:rPr>
              <a:t> n;</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RWStructuredBuffer</a:t>
            </a:r>
            <a:r>
              <a:rPr lang="en-US" dirty="0">
                <a:latin typeface="Consolas" panose="020B0609020204030204" pitchFamily="49" charset="0"/>
                <a:cs typeface="Consolas" panose="020B0609020204030204" pitchFamily="49" charset="0"/>
              </a:rPr>
              <a:t>&lt;float&gt; </a:t>
            </a:r>
            <a:r>
              <a:rPr lang="en-US" dirty="0" smtClean="0">
                <a:latin typeface="Consolas" panose="020B0609020204030204" pitchFamily="49" charset="0"/>
                <a:cs typeface="Consolas" panose="020B0609020204030204" pitchFamily="49" charset="0"/>
              </a:rPr>
              <a:t>a </a:t>
            </a:r>
            <a:r>
              <a:rPr lang="en-US" dirty="0" smtClean="0">
                <a:solidFill>
                  <a:schemeClr val="accent6"/>
                </a:solidFill>
                <a:latin typeface="Consolas" panose="020B0609020204030204" pitchFamily="49" charset="0"/>
                <a:cs typeface="Consolas" panose="020B0609020204030204" pitchFamily="49" charset="0"/>
              </a:rPr>
              <a:t>: register(u0)</a:t>
            </a:r>
            <a:r>
              <a:rPr lang="en-US" dirty="0" smtClean="0">
                <a:latin typeface="Consolas" panose="020B0609020204030204" pitchFamily="49" charset="0"/>
                <a:cs typeface="Consolas" panose="020B0609020204030204" pitchFamily="49" charset="0"/>
              </a:rPr>
              <a:t>;</a:t>
            </a:r>
          </a:p>
          <a:p>
            <a:r>
              <a:rPr lang="en-US" dirty="0" err="1" smtClean="0">
                <a:latin typeface="Consolas" panose="020B0609020204030204" pitchFamily="49" charset="0"/>
                <a:cs typeface="Consolas" panose="020B0609020204030204" pitchFamily="49" charset="0"/>
              </a:rPr>
              <a:t>RWStructuredBuffer</a:t>
            </a:r>
            <a:r>
              <a:rPr lang="en-US" dirty="0" smtClean="0">
                <a:latin typeface="Consolas" panose="020B0609020204030204" pitchFamily="49" charset="0"/>
                <a:cs typeface="Consolas" panose="020B0609020204030204" pitchFamily="49" charset="0"/>
              </a:rPr>
              <a:t>&lt;float&gt; b </a:t>
            </a:r>
            <a:r>
              <a:rPr lang="en-US" dirty="0" smtClean="0">
                <a:solidFill>
                  <a:schemeClr val="accent6"/>
                </a:solidFill>
                <a:latin typeface="Consolas" panose="020B0609020204030204" pitchFamily="49" charset="0"/>
                <a:cs typeface="Consolas" panose="020B0609020204030204" pitchFamily="49" charset="0"/>
              </a:rPr>
              <a:t>: register(u1)</a:t>
            </a:r>
            <a:r>
              <a:rPr lang="en-US"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numthreads</a:t>
            </a:r>
            <a:r>
              <a:rPr lang="en-US" dirty="0" smtClean="0">
                <a:latin typeface="Consolas" panose="020B0609020204030204" pitchFamily="49" charset="0"/>
                <a:cs typeface="Consolas" panose="020B0609020204030204" pitchFamily="49" charset="0"/>
              </a:rPr>
              <a:t>(32,1,1)]</a:t>
            </a:r>
          </a:p>
          <a:p>
            <a:r>
              <a:rPr lang="en-US" dirty="0" smtClean="0">
                <a:latin typeface="Consolas" panose="020B0609020204030204" pitchFamily="49" charset="0"/>
                <a:cs typeface="Consolas" panose="020B0609020204030204" pitchFamily="49" charset="0"/>
              </a:rPr>
              <a:t>void add( </a:t>
            </a:r>
            <a:r>
              <a:rPr lang="en-US" dirty="0" err="1" smtClean="0">
                <a:latin typeface="Consolas" panose="020B0609020204030204" pitchFamily="49" charset="0"/>
                <a:cs typeface="Consolas" panose="020B0609020204030204" pitchFamily="49" charset="0"/>
              </a:rPr>
              <a:t>uint</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a:t>
            </a:r>
            <a:r>
              <a:rPr lang="en-US" dirty="0" err="1" smtClean="0">
                <a:latin typeface="Consolas" panose="020B0609020204030204" pitchFamily="49" charset="0"/>
                <a:cs typeface="Consolas" panose="020B0609020204030204" pitchFamily="49" charset="0"/>
              </a:rPr>
              <a:t>SV_DispatchThreadID</a:t>
            </a:r>
            <a:r>
              <a:rPr lang="en-US" dirty="0" smtClean="0">
                <a:latin typeface="Consolas" panose="020B0609020204030204" pitchFamily="49" charset="0"/>
                <a:cs typeface="Consolas" panose="020B0609020204030204" pitchFamily="49" charset="0"/>
              </a:rPr>
              <a:t> ) {</a:t>
            </a:r>
          </a:p>
          <a:p>
            <a:r>
              <a:rPr lang="en-US" dirty="0" smtClean="0">
                <a:latin typeface="Consolas" panose="020B0609020204030204" pitchFamily="49" charset="0"/>
                <a:cs typeface="Consolas" panose="020B0609020204030204" pitchFamily="49" charset="0"/>
              </a:rPr>
              <a:t>    a[</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b[</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a:t>
            </a:r>
          </a:p>
        </p:txBody>
      </p:sp>
      <p:sp>
        <p:nvSpPr>
          <p:cNvPr id="4" name="Rounded Rectangular Callout 3"/>
          <p:cNvSpPr/>
          <p:nvPr/>
        </p:nvSpPr>
        <p:spPr>
          <a:xfrm>
            <a:off x="6435635" y="1942011"/>
            <a:ext cx="5068388" cy="450949"/>
          </a:xfrm>
          <a:prstGeom prst="wedgeRoundRectCallout">
            <a:avLst>
              <a:gd name="adj1" fmla="val -47159"/>
              <a:gd name="adj2" fmla="val 110780"/>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manually specify placement of every parameter</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p>
            <a:fld id="{70C3248E-F8FC-4BBC-95AD-60AB24DFF4CA}" type="slidenum">
              <a:rPr lang="en-US" smtClean="0"/>
              <a:t>17</a:t>
            </a:fld>
            <a:endParaRPr lang="en-US"/>
          </a:p>
        </p:txBody>
      </p:sp>
    </p:spTree>
    <p:extLst>
      <p:ext uri="{BB962C8B-B14F-4D97-AF65-F5344CB8AC3E}">
        <p14:creationId xmlns:p14="http://schemas.microsoft.com/office/powerpoint/2010/main" val="2613259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just wanted to add two arrays!</a:t>
            </a:r>
            <a:endParaRPr lang="en-US" dirty="0"/>
          </a:p>
        </p:txBody>
      </p:sp>
      <p:sp>
        <p:nvSpPr>
          <p:cNvPr id="3" name="Footer Placeholder 2"/>
          <p:cNvSpPr>
            <a:spLocks noGrp="1"/>
          </p:cNvSpPr>
          <p:nvPr>
            <p:ph type="ftr" sz="quarter" idx="11"/>
          </p:nvPr>
        </p:nvSpPr>
        <p:spPr/>
        <p:txBody>
          <a:bodyPr/>
          <a:lstStyle/>
          <a:p>
            <a:r>
              <a:rPr lang="en-US" smtClean="0"/>
              <a:t>Open Problems in Real-Time Rendering, SIGGRAPH 2016</a:t>
            </a:r>
            <a:endParaRPr lang="en-US"/>
          </a:p>
        </p:txBody>
      </p:sp>
      <p:sp>
        <p:nvSpPr>
          <p:cNvPr id="4" name="Slide Number Placeholder 3"/>
          <p:cNvSpPr>
            <a:spLocks noGrp="1"/>
          </p:cNvSpPr>
          <p:nvPr>
            <p:ph type="sldNum" sz="quarter" idx="12"/>
          </p:nvPr>
        </p:nvSpPr>
        <p:spPr/>
        <p:txBody>
          <a:bodyPr/>
          <a:lstStyle/>
          <a:p>
            <a:fld id="{70C3248E-F8FC-4BBC-95AD-60AB24DFF4CA}" type="slidenum">
              <a:rPr lang="en-US" smtClean="0"/>
              <a:t>18</a:t>
            </a:fld>
            <a:endParaRPr lang="en-US"/>
          </a:p>
        </p:txBody>
      </p:sp>
      <p:sp>
        <p:nvSpPr>
          <p:cNvPr id="5" name="TextBox 4"/>
          <p:cNvSpPr txBox="1"/>
          <p:nvPr/>
        </p:nvSpPr>
        <p:spPr>
          <a:xfrm>
            <a:off x="679616" y="1832283"/>
            <a:ext cx="2443974" cy="2315435"/>
          </a:xfrm>
          <a:prstGeom prst="rect">
            <a:avLst/>
          </a:prstGeom>
          <a:noFill/>
        </p:spPr>
        <p:txBody>
          <a:bodyPr wrap="none" rtlCol="0">
            <a:noAutofit/>
          </a:bodyPr>
          <a:lstStyle/>
          <a:p>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add.hlsl</a:t>
            </a:r>
            <a:endParaRPr lang="en-US" sz="1000" dirty="0" smtClean="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a:p>
            <a:r>
              <a:rPr lang="en-US" sz="1000" dirty="0" err="1" smtClean="0">
                <a:latin typeface="Consolas" panose="020B0609020204030204" pitchFamily="49" charset="0"/>
                <a:cs typeface="Consolas" panose="020B0609020204030204" pitchFamily="49" charset="0"/>
              </a:rPr>
              <a:t>cbuffer</a:t>
            </a:r>
            <a:r>
              <a:rPr lang="en-US" sz="1000" dirty="0" smtClean="0">
                <a:latin typeface="Consolas" panose="020B0609020204030204" pitchFamily="49" charset="0"/>
                <a:cs typeface="Consolas" panose="020B0609020204030204" pitchFamily="49" charset="0"/>
              </a:rPr>
              <a:t> U : register(b0) {</a:t>
            </a: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uint</a:t>
            </a:r>
            <a:r>
              <a:rPr lang="en-US" sz="1000" dirty="0" smtClean="0">
                <a:latin typeface="Consolas" panose="020B0609020204030204" pitchFamily="49" charset="0"/>
                <a:cs typeface="Consolas" panose="020B0609020204030204" pitchFamily="49" charset="0"/>
              </a:rPr>
              <a:t> n;</a:t>
            </a:r>
            <a:br>
              <a:rPr lang="en-US" sz="1000" dirty="0" smtClean="0">
                <a:latin typeface="Consolas" panose="020B0609020204030204" pitchFamily="49" charset="0"/>
                <a:cs typeface="Consolas" panose="020B0609020204030204" pitchFamily="49" charset="0"/>
              </a:rPr>
            </a:br>
            <a:r>
              <a:rPr lang="en-US" sz="1000" dirty="0" smtClean="0">
                <a:latin typeface="Consolas" panose="020B0609020204030204" pitchFamily="49" charset="0"/>
                <a:cs typeface="Consolas" panose="020B0609020204030204" pitchFamily="49" charset="0"/>
              </a:rPr>
              <a:t>}</a:t>
            </a:r>
          </a:p>
          <a:p>
            <a:endParaRPr lang="en-US" sz="1000" dirty="0" smtClean="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RWStructuredBuffer</a:t>
            </a:r>
            <a:r>
              <a:rPr lang="en-US" sz="1000" dirty="0">
                <a:latin typeface="Consolas" panose="020B0609020204030204" pitchFamily="49" charset="0"/>
                <a:cs typeface="Consolas" panose="020B0609020204030204" pitchFamily="49" charset="0"/>
              </a:rPr>
              <a:t>&lt;float&gt; </a:t>
            </a:r>
            <a:r>
              <a:rPr lang="en-US" sz="1000" dirty="0" smtClean="0">
                <a:latin typeface="Consolas" panose="020B0609020204030204" pitchFamily="49" charset="0"/>
                <a:cs typeface="Consolas" panose="020B0609020204030204" pitchFamily="49" charset="0"/>
              </a:rPr>
              <a:t>a : register(u0);</a:t>
            </a:r>
          </a:p>
          <a:p>
            <a:r>
              <a:rPr lang="en-US" sz="1000" dirty="0" err="1" smtClean="0">
                <a:latin typeface="Consolas" panose="020B0609020204030204" pitchFamily="49" charset="0"/>
                <a:cs typeface="Consolas" panose="020B0609020204030204" pitchFamily="49" charset="0"/>
              </a:rPr>
              <a:t>RWStructuredBuffer</a:t>
            </a:r>
            <a:r>
              <a:rPr lang="en-US" sz="1000" dirty="0" smtClean="0">
                <a:latin typeface="Consolas" panose="020B0609020204030204" pitchFamily="49" charset="0"/>
                <a:cs typeface="Consolas" panose="020B0609020204030204" pitchFamily="49" charset="0"/>
              </a:rPr>
              <a:t>&lt;float&gt; b : register(u1);</a:t>
            </a:r>
          </a:p>
          <a:p>
            <a:endParaRPr lang="en-US" sz="1000" dirty="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numthreads</a:t>
            </a:r>
            <a:r>
              <a:rPr lang="en-US" sz="1000" dirty="0" smtClean="0">
                <a:latin typeface="Consolas" panose="020B0609020204030204" pitchFamily="49" charset="0"/>
                <a:cs typeface="Consolas" panose="020B0609020204030204" pitchFamily="49" charset="0"/>
              </a:rPr>
              <a:t>(32,1,1)]</a:t>
            </a:r>
          </a:p>
          <a:p>
            <a:r>
              <a:rPr lang="en-US" sz="1000" dirty="0" smtClean="0">
                <a:latin typeface="Consolas" panose="020B0609020204030204" pitchFamily="49" charset="0"/>
                <a:cs typeface="Consolas" panose="020B0609020204030204" pitchFamily="49" charset="0"/>
              </a:rPr>
              <a:t>void add( </a:t>
            </a:r>
            <a:r>
              <a:rPr lang="en-US" sz="1000" dirty="0" err="1" smtClean="0">
                <a:latin typeface="Consolas" panose="020B0609020204030204" pitchFamily="49" charset="0"/>
                <a:cs typeface="Consolas" panose="020B0609020204030204" pitchFamily="49" charset="0"/>
              </a:rPr>
              <a:t>uint</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i</a:t>
            </a:r>
            <a:r>
              <a:rPr lang="en-US" sz="1000" dirty="0" smtClean="0">
                <a:latin typeface="Consolas" panose="020B0609020204030204" pitchFamily="49" charset="0"/>
                <a:cs typeface="Consolas" panose="020B0609020204030204" pitchFamily="49" charset="0"/>
              </a:rPr>
              <a:t> : </a:t>
            </a:r>
            <a:r>
              <a:rPr lang="en-US" sz="1000" dirty="0" err="1" smtClean="0">
                <a:latin typeface="Consolas" panose="020B0609020204030204" pitchFamily="49" charset="0"/>
                <a:cs typeface="Consolas" panose="020B0609020204030204" pitchFamily="49" charset="0"/>
              </a:rPr>
              <a:t>SV_DispatchThreadID</a:t>
            </a:r>
            <a:r>
              <a:rPr lang="en-US" sz="1000" dirty="0" smtClean="0">
                <a:latin typeface="Consolas" panose="020B0609020204030204" pitchFamily="49" charset="0"/>
                <a:cs typeface="Consolas" panose="020B0609020204030204" pitchFamily="49" charset="0"/>
              </a:rPr>
              <a:t> ) {</a:t>
            </a:r>
          </a:p>
          <a:p>
            <a:r>
              <a:rPr lang="en-US" sz="1000" dirty="0" smtClean="0">
                <a:latin typeface="Consolas" panose="020B0609020204030204" pitchFamily="49" charset="0"/>
                <a:cs typeface="Consolas" panose="020B0609020204030204" pitchFamily="49" charset="0"/>
              </a:rPr>
              <a:t>    a[</a:t>
            </a:r>
            <a:r>
              <a:rPr lang="en-US" sz="1000" dirty="0" err="1" smtClean="0">
                <a:latin typeface="Consolas" panose="020B0609020204030204" pitchFamily="49" charset="0"/>
                <a:cs typeface="Consolas" panose="020B0609020204030204" pitchFamily="49" charset="0"/>
              </a:rPr>
              <a:t>i</a:t>
            </a:r>
            <a:r>
              <a:rPr lang="en-US" sz="1000" dirty="0" smtClean="0">
                <a:latin typeface="Consolas" panose="020B0609020204030204" pitchFamily="49" charset="0"/>
                <a:cs typeface="Consolas" panose="020B0609020204030204" pitchFamily="49" charset="0"/>
              </a:rPr>
              <a:t>] += b[</a:t>
            </a:r>
            <a:r>
              <a:rPr lang="en-US" sz="1000" dirty="0" err="1" smtClean="0">
                <a:latin typeface="Consolas" panose="020B0609020204030204" pitchFamily="49" charset="0"/>
                <a:cs typeface="Consolas" panose="020B0609020204030204" pitchFamily="49" charset="0"/>
              </a:rPr>
              <a:t>i</a:t>
            </a:r>
            <a:r>
              <a:rPr lang="en-US" sz="1000" dirty="0" smtClean="0">
                <a:latin typeface="Consolas" panose="020B0609020204030204" pitchFamily="49" charset="0"/>
                <a:cs typeface="Consolas" panose="020B0609020204030204" pitchFamily="49" charset="0"/>
              </a:rPr>
              <a:t>];</a:t>
            </a:r>
          </a:p>
          <a:p>
            <a:r>
              <a:rPr lang="en-US" sz="1000" dirty="0" smtClean="0">
                <a:latin typeface="Consolas" panose="020B0609020204030204" pitchFamily="49" charset="0"/>
                <a:cs typeface="Consolas" panose="020B0609020204030204" pitchFamily="49" charset="0"/>
              </a:rPr>
              <a:t>}</a:t>
            </a:r>
          </a:p>
        </p:txBody>
      </p:sp>
      <p:sp>
        <p:nvSpPr>
          <p:cNvPr id="6" name="TextBox 5"/>
          <p:cNvSpPr txBox="1"/>
          <p:nvPr/>
        </p:nvSpPr>
        <p:spPr>
          <a:xfrm>
            <a:off x="5740208" y="3646452"/>
            <a:ext cx="998991" cy="646331"/>
          </a:xfrm>
          <a:prstGeom prst="rect">
            <a:avLst/>
          </a:prstGeom>
          <a:noFill/>
        </p:spPr>
        <p:txBody>
          <a:bodyPr wrap="none" rtlCol="0">
            <a:noAutofit/>
          </a:bodyPr>
          <a:lstStyle/>
          <a:p>
            <a:r>
              <a:rPr lang="en-US" sz="1000" dirty="0" smtClean="0">
                <a:latin typeface="Consolas" panose="020B0609020204030204" pitchFamily="49" charset="0"/>
                <a:cs typeface="Consolas" panose="020B0609020204030204" pitchFamily="49" charset="0"/>
              </a:rPr>
              <a:t>// main.cpp</a:t>
            </a:r>
          </a:p>
          <a:p>
            <a:endParaRPr lang="en-US" sz="1000" dirty="0">
              <a:latin typeface="Consolas" panose="020B0609020204030204" pitchFamily="49" charset="0"/>
              <a:cs typeface="Consolas" panose="020B0609020204030204" pitchFamily="49" charset="0"/>
            </a:endParaRPr>
          </a:p>
          <a:p>
            <a:r>
              <a:rPr lang="en-US" sz="1000" dirty="0" err="1" smtClean="0">
                <a:latin typeface="Consolas" panose="020B0609020204030204" pitchFamily="49" charset="0"/>
                <a:cs typeface="Consolas" panose="020B0609020204030204" pitchFamily="49" charset="0"/>
              </a:rPr>
              <a:t>int</a:t>
            </a:r>
            <a:r>
              <a:rPr lang="en-US" sz="1000" dirty="0" smtClean="0">
                <a:latin typeface="Consolas" panose="020B0609020204030204" pitchFamily="49" charset="0"/>
                <a:cs typeface="Consolas" panose="020B0609020204030204" pitchFamily="49" charset="0"/>
              </a:rPr>
              <a:t> </a:t>
            </a:r>
            <a:r>
              <a:rPr lang="en-US" sz="1000" dirty="0">
                <a:latin typeface="Consolas" panose="020B0609020204030204" pitchFamily="49" charset="0"/>
                <a:cs typeface="Consolas" panose="020B0609020204030204" pitchFamily="49" charset="0"/>
              </a:rPr>
              <a:t>main() </a:t>
            </a:r>
            <a:r>
              <a:rPr lang="en-US" sz="1000" dirty="0" smtClean="0">
                <a:latin typeface="Consolas" panose="020B0609020204030204" pitchFamily="49" charset="0"/>
                <a:cs typeface="Consolas" panose="020B0609020204030204" pitchFamily="49" charset="0"/>
              </a:rPr>
              <a:t>{</a:t>
            </a:r>
          </a:p>
          <a:p>
            <a:r>
              <a:rPr lang="en-US" sz="1000" dirty="0" smtClean="0">
                <a:latin typeface="Consolas" panose="020B0609020204030204" pitchFamily="49" charset="0"/>
                <a:cs typeface="Consolas" panose="020B0609020204030204" pitchFamily="49" charset="0"/>
              </a:rPr>
              <a:t>    // ...</a:t>
            </a:r>
          </a:p>
          <a:p>
            <a:endParaRPr lang="en-US" sz="1000" dirty="0" smtClean="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    context-&gt;</a:t>
            </a:r>
            <a:r>
              <a:rPr lang="en-US" sz="1000" dirty="0" err="1" smtClean="0">
                <a:latin typeface="Consolas" panose="020B0609020204030204" pitchFamily="49" charset="0"/>
                <a:cs typeface="Consolas" panose="020B0609020204030204" pitchFamily="49" charset="0"/>
              </a:rPr>
              <a:t>CSSetShader</a:t>
            </a:r>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addShader</a:t>
            </a:r>
            <a:r>
              <a:rPr lang="en-US" sz="1000" dirty="0" smtClean="0">
                <a:latin typeface="Consolas" panose="020B0609020204030204" pitchFamily="49" charset="0"/>
                <a:cs typeface="Consolas" panose="020B0609020204030204" pitchFamily="49" charset="0"/>
              </a:rPr>
              <a:t>, 0, 0);</a:t>
            </a: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context-&gt;</a:t>
            </a:r>
            <a:r>
              <a:rPr lang="en-US" sz="1000" dirty="0" err="1" smtClean="0">
                <a:latin typeface="Consolas" panose="020B0609020204030204" pitchFamily="49" charset="0"/>
                <a:cs typeface="Consolas" panose="020B0609020204030204" pitchFamily="49" charset="0"/>
              </a:rPr>
              <a:t>CSSetConstantBuffers</a:t>
            </a:r>
            <a:r>
              <a:rPr lang="en-US" sz="1000" dirty="0" smtClean="0">
                <a:latin typeface="Consolas" panose="020B0609020204030204" pitchFamily="49" charset="0"/>
                <a:cs typeface="Consolas" panose="020B0609020204030204" pitchFamily="49" charset="0"/>
              </a:rPr>
              <a:t>(0, 1, &amp;</a:t>
            </a:r>
            <a:r>
              <a:rPr lang="en-US" sz="1000" dirty="0" err="1" smtClean="0">
                <a:latin typeface="Consolas" panose="020B0609020204030204" pitchFamily="49" charset="0"/>
                <a:cs typeface="Consolas" panose="020B0609020204030204" pitchFamily="49" charset="0"/>
              </a:rPr>
              <a:t>cb</a:t>
            </a:r>
            <a:r>
              <a:rPr lang="en-US" sz="1000" dirty="0" smtClean="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ID3D11UnorderedAccessView* </a:t>
            </a:r>
            <a:r>
              <a:rPr lang="en-US" sz="1000" dirty="0" err="1" smtClean="0">
                <a:latin typeface="Consolas" panose="020B0609020204030204" pitchFamily="49" charset="0"/>
                <a:cs typeface="Consolas" panose="020B0609020204030204" pitchFamily="49" charset="0"/>
              </a:rPr>
              <a:t>uavs</a:t>
            </a:r>
            <a:r>
              <a:rPr lang="en-US" sz="1000" dirty="0" smtClean="0">
                <a:latin typeface="Consolas" panose="020B0609020204030204" pitchFamily="49" charset="0"/>
                <a:cs typeface="Consolas" panose="020B0609020204030204" pitchFamily="49" charset="0"/>
              </a:rPr>
              <a:t>[] = { a, b };</a:t>
            </a: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context-&gt;</a:t>
            </a:r>
            <a:r>
              <a:rPr lang="en-US" sz="1000" dirty="0" err="1" smtClean="0">
                <a:latin typeface="Consolas" panose="020B0609020204030204" pitchFamily="49" charset="0"/>
                <a:cs typeface="Consolas" panose="020B0609020204030204" pitchFamily="49" charset="0"/>
              </a:rPr>
              <a:t>CSSetUnorderedAcccessViews</a:t>
            </a:r>
            <a:r>
              <a:rPr lang="en-US" sz="1000" dirty="0" smtClean="0">
                <a:latin typeface="Consolas" panose="020B0609020204030204" pitchFamily="49" charset="0"/>
                <a:cs typeface="Consolas" panose="020B0609020204030204" pitchFamily="49" charset="0"/>
              </a:rPr>
              <a:t>(0, 2, &amp;</a:t>
            </a:r>
            <a:r>
              <a:rPr lang="en-US" sz="1000" dirty="0" err="1" smtClean="0">
                <a:latin typeface="Consolas" panose="020B0609020204030204" pitchFamily="49" charset="0"/>
                <a:cs typeface="Consolas" panose="020B0609020204030204" pitchFamily="49" charset="0"/>
              </a:rPr>
              <a:t>uavs</a:t>
            </a:r>
            <a:r>
              <a:rPr lang="en-US" sz="1000" dirty="0" smtClean="0">
                <a:latin typeface="Consolas" panose="020B0609020204030204" pitchFamily="49" charset="0"/>
                <a:cs typeface="Consolas" panose="020B0609020204030204" pitchFamily="49" charset="0"/>
              </a:rPr>
              <a:t>, 0);</a:t>
            </a:r>
          </a:p>
          <a:p>
            <a:endParaRPr lang="en-US" sz="1000" dirty="0" smtClean="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context-&gt;Dispatch((n + 31) &amp; ~31, 1, 1);</a:t>
            </a:r>
            <a:endParaRPr lang="en-US" sz="1000" dirty="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a:t>
            </a:r>
            <a:endParaRPr lang="en-US" sz="1000" dirty="0">
              <a:latin typeface="Consolas" panose="020B0609020204030204" pitchFamily="49" charset="0"/>
              <a:cs typeface="Consolas" panose="020B0609020204030204" pitchFamily="49" charset="0"/>
            </a:endParaRPr>
          </a:p>
        </p:txBody>
      </p:sp>
      <p:sp>
        <p:nvSpPr>
          <p:cNvPr id="7" name="TextBox 6"/>
          <p:cNvSpPr txBox="1"/>
          <p:nvPr/>
        </p:nvSpPr>
        <p:spPr>
          <a:xfrm>
            <a:off x="5740208" y="2022238"/>
            <a:ext cx="998991" cy="646331"/>
          </a:xfrm>
          <a:prstGeom prst="rect">
            <a:avLst/>
          </a:prstGeom>
          <a:noFill/>
        </p:spPr>
        <p:txBody>
          <a:bodyPr wrap="none" rtlCol="0">
            <a:noAutofit/>
          </a:bodyPr>
          <a:lstStyle/>
          <a:p>
            <a:r>
              <a:rPr lang="en-US" sz="1000" dirty="0" smtClean="0">
                <a:latin typeface="Consolas" panose="020B0609020204030204" pitchFamily="49" charset="0"/>
                <a:cs typeface="Consolas" panose="020B0609020204030204" pitchFamily="49" charset="0"/>
              </a:rPr>
              <a:t>FILE* </a:t>
            </a:r>
            <a:r>
              <a:rPr lang="en-US" sz="1000" dirty="0" err="1" smtClean="0">
                <a:latin typeface="Consolas" panose="020B0609020204030204" pitchFamily="49" charset="0"/>
                <a:cs typeface="Consolas" panose="020B0609020204030204" pitchFamily="49" charset="0"/>
              </a:rPr>
              <a:t>bytecodeFile</a:t>
            </a:r>
            <a:r>
              <a:rPr lang="en-US" sz="1000" dirty="0" smtClean="0">
                <a:latin typeface="Consolas" panose="020B0609020204030204" pitchFamily="49" charset="0"/>
                <a:cs typeface="Consolas" panose="020B0609020204030204" pitchFamily="49" charset="0"/>
              </a:rPr>
              <a:t> = </a:t>
            </a:r>
            <a:r>
              <a:rPr lang="en-US" sz="1000" dirty="0" err="1" smtClean="0">
                <a:latin typeface="Consolas" panose="020B0609020204030204" pitchFamily="49" charset="0"/>
                <a:cs typeface="Consolas" panose="020B0609020204030204" pitchFamily="49" charset="0"/>
              </a:rPr>
              <a:t>fopen</a:t>
            </a:r>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add.dxbc</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rb</a:t>
            </a:r>
            <a:r>
              <a:rPr lang="en-US" sz="1000" dirty="0" smtClean="0">
                <a:latin typeface="Consolas" panose="020B0609020204030204" pitchFamily="49" charset="0"/>
                <a:cs typeface="Consolas" panose="020B0609020204030204" pitchFamily="49" charset="0"/>
              </a:rPr>
              <a:t>");</a:t>
            </a:r>
          </a:p>
          <a:p>
            <a:endParaRPr lang="en-US" sz="1000" dirty="0" smtClean="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 load file to memory</a:t>
            </a:r>
          </a:p>
          <a:p>
            <a:endParaRPr lang="en-US" sz="1000" dirty="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d3dDevice-&gt;</a:t>
            </a:r>
            <a:r>
              <a:rPr lang="en-US" sz="1000" dirty="0" err="1" smtClean="0">
                <a:latin typeface="Consolas" panose="020B0609020204030204" pitchFamily="49" charset="0"/>
                <a:cs typeface="Consolas" panose="020B0609020204030204" pitchFamily="49" charset="0"/>
              </a:rPr>
              <a:t>CreateComputeShader</a:t>
            </a:r>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bytecode</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bytecodeSize</a:t>
            </a:r>
            <a:r>
              <a:rPr lang="en-US" sz="1000" dirty="0" smtClean="0">
                <a:latin typeface="Consolas" panose="020B0609020204030204" pitchFamily="49" charset="0"/>
                <a:cs typeface="Consolas" panose="020B0609020204030204" pitchFamily="49" charset="0"/>
              </a:rPr>
              <a:t>, NULL, &amp;</a:t>
            </a:r>
            <a:r>
              <a:rPr lang="en-US" sz="1000" dirty="0" err="1" smtClean="0">
                <a:latin typeface="Consolas" panose="020B0609020204030204" pitchFamily="49" charset="0"/>
                <a:cs typeface="Consolas" panose="020B0609020204030204" pitchFamily="49" charset="0"/>
              </a:rPr>
              <a:t>addShader</a:t>
            </a:r>
            <a:r>
              <a:rPr lang="en-US" sz="1000" dirty="0" smtClean="0">
                <a:latin typeface="Consolas" panose="020B0609020204030204" pitchFamily="49" charset="0"/>
                <a:cs typeface="Consolas" panose="020B0609020204030204" pitchFamily="49" charset="0"/>
              </a:rPr>
              <a:t>);</a:t>
            </a:r>
          </a:p>
          <a:p>
            <a:endParaRPr lang="en-US" sz="1000" dirty="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a:p>
            <a:endParaRPr lang="en-US" sz="1000" dirty="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p:txBody>
      </p:sp>
      <p:sp>
        <p:nvSpPr>
          <p:cNvPr id="8" name="TextBox 7"/>
          <p:cNvSpPr txBox="1"/>
          <p:nvPr/>
        </p:nvSpPr>
        <p:spPr>
          <a:xfrm>
            <a:off x="679616" y="4568167"/>
            <a:ext cx="998991" cy="646331"/>
          </a:xfrm>
          <a:prstGeom prst="rect">
            <a:avLst/>
          </a:prstGeom>
          <a:noFill/>
        </p:spPr>
        <p:txBody>
          <a:bodyPr wrap="none" rtlCol="0">
            <a:noAutofit/>
          </a:bodyPr>
          <a:lstStyle/>
          <a:p>
            <a:r>
              <a:rPr lang="en-US" sz="1000" dirty="0" smtClean="0">
                <a:latin typeface="Consolas" panose="020B0609020204030204" pitchFamily="49" charset="0"/>
                <a:cs typeface="Consolas" panose="020B0609020204030204" pitchFamily="49" charset="0"/>
              </a:rPr>
              <a:t>FILE* </a:t>
            </a:r>
            <a:r>
              <a:rPr lang="en-US" sz="1000" dirty="0" err="1" smtClean="0">
                <a:latin typeface="Consolas" panose="020B0609020204030204" pitchFamily="49" charset="0"/>
                <a:cs typeface="Consolas" panose="020B0609020204030204" pitchFamily="49" charset="0"/>
              </a:rPr>
              <a:t>sourceFile</a:t>
            </a:r>
            <a:r>
              <a:rPr lang="en-US" sz="1000" dirty="0" smtClean="0">
                <a:latin typeface="Consolas" panose="020B0609020204030204" pitchFamily="49" charset="0"/>
                <a:cs typeface="Consolas" panose="020B0609020204030204" pitchFamily="49" charset="0"/>
              </a:rPr>
              <a:t> = </a:t>
            </a:r>
            <a:r>
              <a:rPr lang="en-US" sz="1000" dirty="0" err="1" smtClean="0">
                <a:latin typeface="Consolas" panose="020B0609020204030204" pitchFamily="49" charset="0"/>
                <a:cs typeface="Consolas" panose="020B0609020204030204" pitchFamily="49" charset="0"/>
              </a:rPr>
              <a:t>fopen</a:t>
            </a:r>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add.hlsl</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rb</a:t>
            </a:r>
            <a:r>
              <a:rPr lang="en-US" sz="1000" dirty="0" smtClean="0">
                <a:latin typeface="Consolas" panose="020B0609020204030204" pitchFamily="49" charset="0"/>
                <a:cs typeface="Consolas" panose="020B0609020204030204" pitchFamily="49" charset="0"/>
              </a:rPr>
              <a:t>");</a:t>
            </a:r>
          </a:p>
          <a:p>
            <a:r>
              <a:rPr lang="en-US" sz="1000" dirty="0" smtClean="0">
                <a:latin typeface="Consolas" panose="020B0609020204030204" pitchFamily="49" charset="0"/>
                <a:cs typeface="Consolas" panose="020B0609020204030204" pitchFamily="49" charset="0"/>
              </a:rPr>
              <a:t>// load file to memory</a:t>
            </a:r>
          </a:p>
          <a:p>
            <a:r>
              <a:rPr lang="en-US" sz="1000" dirty="0" smtClean="0">
                <a:latin typeface="Consolas" panose="020B0609020204030204" pitchFamily="49" charset="0"/>
                <a:cs typeface="Consolas" panose="020B0609020204030204" pitchFamily="49" charset="0"/>
              </a:rPr>
              <a:t>D3DCompile(source, </a:t>
            </a:r>
            <a:r>
              <a:rPr lang="en-US" sz="1000" dirty="0" err="1" smtClean="0">
                <a:latin typeface="Consolas" panose="020B0609020204030204" pitchFamily="49" charset="0"/>
                <a:cs typeface="Consolas" panose="020B0609020204030204" pitchFamily="49" charset="0"/>
              </a:rPr>
              <a:t>strlen</a:t>
            </a:r>
            <a:r>
              <a:rPr lang="en-US" sz="1000" dirty="0" smtClean="0">
                <a:latin typeface="Consolas" panose="020B0609020204030204" pitchFamily="49" charset="0"/>
                <a:cs typeface="Consolas" panose="020B0609020204030204" pitchFamily="49" charset="0"/>
              </a:rPr>
              <a:t>(source), path, NULL, NULL, "main", ...);</a:t>
            </a:r>
          </a:p>
          <a:p>
            <a:endParaRPr lang="en-US" sz="1000" dirty="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a:p>
            <a:endParaRPr lang="en-US" sz="1000" dirty="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40330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Specialize using string-based </a:t>
            </a:r>
            <a:r>
              <a:rPr lang="en-US" dirty="0" err="1" smtClean="0"/>
              <a:t>metaprogramming</a:t>
            </a:r>
            <a:endParaRPr lang="en-US" dirty="0"/>
          </a:p>
        </p:txBody>
      </p:sp>
      <p:sp>
        <p:nvSpPr>
          <p:cNvPr id="3" name="Footer Placeholder 2"/>
          <p:cNvSpPr>
            <a:spLocks noGrp="1"/>
          </p:cNvSpPr>
          <p:nvPr>
            <p:ph type="ftr" sz="quarter" idx="11"/>
          </p:nvPr>
        </p:nvSpPr>
        <p:spPr/>
        <p:txBody>
          <a:bodyPr/>
          <a:lstStyle/>
          <a:p>
            <a:r>
              <a:rPr lang="en-US" smtClean="0"/>
              <a:t>Open Problems in Real-Time Rendering, SIGGRAPH 2016</a:t>
            </a:r>
            <a:endParaRPr lang="en-US"/>
          </a:p>
        </p:txBody>
      </p:sp>
      <p:sp>
        <p:nvSpPr>
          <p:cNvPr id="4" name="Slide Number Placeholder 3"/>
          <p:cNvSpPr>
            <a:spLocks noGrp="1"/>
          </p:cNvSpPr>
          <p:nvPr>
            <p:ph type="sldNum" sz="quarter" idx="12"/>
          </p:nvPr>
        </p:nvSpPr>
        <p:spPr/>
        <p:txBody>
          <a:bodyPr/>
          <a:lstStyle/>
          <a:p>
            <a:fld id="{70C3248E-F8FC-4BBC-95AD-60AB24DFF4CA}" type="slidenum">
              <a:rPr lang="en-US" smtClean="0"/>
              <a:t>19</a:t>
            </a:fld>
            <a:endParaRPr lang="en-US"/>
          </a:p>
        </p:txBody>
      </p:sp>
      <p:sp>
        <p:nvSpPr>
          <p:cNvPr id="6" name="TextBox 5"/>
          <p:cNvSpPr txBox="1"/>
          <p:nvPr/>
        </p:nvSpPr>
        <p:spPr>
          <a:xfrm>
            <a:off x="7207823" y="2765744"/>
            <a:ext cx="4357508" cy="2706026"/>
          </a:xfrm>
          <a:prstGeom prst="rect">
            <a:avLst/>
          </a:prstGeom>
          <a:noFill/>
        </p:spPr>
        <p:txBody>
          <a:bodyPr wrap="none" rtlCol="0">
            <a:noAutofit/>
          </a:bodyPr>
          <a:lstStyle/>
          <a:p>
            <a:r>
              <a:rPr lang="en-US" sz="1400" dirty="0" smtClean="0">
                <a:latin typeface="Consolas" panose="020B0609020204030204" pitchFamily="49" charset="0"/>
                <a:cs typeface="Consolas" panose="020B0609020204030204" pitchFamily="49" charset="0"/>
              </a:rPr>
              <a:t>void </a:t>
            </a:r>
            <a:r>
              <a:rPr lang="en-US" sz="1400" dirty="0" err="1" smtClean="0">
                <a:latin typeface="Consolas" panose="020B0609020204030204" pitchFamily="49" charset="0"/>
                <a:cs typeface="Consolas" panose="020B0609020204030204" pitchFamily="49" charset="0"/>
              </a:rPr>
              <a:t>generateMaterialCode</a:t>
            </a:r>
            <a:r>
              <a:rPr lang="en-US" sz="1400" dirty="0" smtClean="0">
                <a:latin typeface="Consolas" panose="020B0609020204030204" pitchFamily="49" charset="0"/>
                <a:cs typeface="Consolas" panose="020B0609020204030204" pitchFamily="49" charset="0"/>
              </a:rPr>
              <a:t>(Material* m)</a:t>
            </a:r>
          </a:p>
          <a:p>
            <a:r>
              <a:rPr lang="en-US" sz="1400" dirty="0" smtClean="0">
                <a:latin typeface="Consolas" panose="020B0609020204030204" pitchFamily="49" charset="0"/>
                <a:cs typeface="Consolas" panose="020B0609020204030204" pitchFamily="49" charset="0"/>
              </a:rPr>
              <a:t>{</a:t>
            </a:r>
          </a:p>
          <a:p>
            <a:r>
              <a:rPr lang="en-US" sz="1400" dirty="0" smtClean="0">
                <a:latin typeface="Consolas" panose="020B0609020204030204" pitchFamily="49" charset="0"/>
                <a:cs typeface="Consolas" panose="020B0609020204030204" pitchFamily="49" charset="0"/>
              </a:rPr>
              <a:t>  emit("float4 </a:t>
            </a:r>
            <a:r>
              <a:rPr lang="en-US" sz="1400" dirty="0" err="1" smtClean="0">
                <a:latin typeface="Consolas" panose="020B0609020204030204" pitchFamily="49" charset="0"/>
                <a:cs typeface="Consolas" panose="020B0609020204030204" pitchFamily="49" charset="0"/>
              </a:rPr>
              <a:t>evalMaterialLayers</a:t>
            </a:r>
            <a:r>
              <a:rPr lang="en-US" sz="1400" dirty="0" smtClean="0">
                <a:latin typeface="Consolas" panose="020B0609020204030204" pitchFamily="49" charset="0"/>
                <a:cs typeface="Consolas" panose="020B0609020204030204" pitchFamily="49" charset="0"/>
              </a:rPr>
              <a:t>() {\n");</a:t>
            </a:r>
          </a:p>
          <a:p>
            <a:r>
              <a:rPr lang="en-US" sz="1400" dirty="0" smtClean="0">
                <a:latin typeface="Consolas" panose="020B0609020204030204" pitchFamily="49" charset="0"/>
                <a:cs typeface="Consolas" panose="020B0609020204030204" pitchFamily="49" charset="0"/>
              </a:rPr>
              <a:t>  emit("float4 albedo = 1.0f;\n");</a:t>
            </a:r>
          </a:p>
          <a:p>
            <a:r>
              <a:rPr lang="en-US" sz="1400" dirty="0" smtClean="0">
                <a:latin typeface="Consolas" panose="020B0609020204030204" pitchFamily="49" charset="0"/>
                <a:cs typeface="Consolas" panose="020B0609020204030204" pitchFamily="49" charset="0"/>
              </a:rPr>
              <a:t>  for( auto layer : m-&gt;layers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emit("albedo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generateLayerCode</a:t>
            </a:r>
            <a:r>
              <a:rPr lang="en-US" sz="1400" dirty="0" smtClean="0">
                <a:latin typeface="Consolas" panose="020B0609020204030204" pitchFamily="49" charset="0"/>
                <a:cs typeface="Consolas" panose="020B0609020204030204" pitchFamily="49" charset="0"/>
              </a:rPr>
              <a:t>(layer, "albedo");</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emit(";\n");</a:t>
            </a:r>
          </a:p>
          <a:p>
            <a:r>
              <a:rPr lang="en-US" sz="1400" dirty="0" smtClean="0">
                <a:latin typeface="Consolas" panose="020B0609020204030204" pitchFamily="49" charset="0"/>
                <a:cs typeface="Consolas" panose="020B0609020204030204" pitchFamily="49" charset="0"/>
              </a:rPr>
              <a:t>  }</a:t>
            </a:r>
          </a:p>
          <a:p>
            <a:r>
              <a:rPr lang="en-US" sz="1400" dirty="0" smtClean="0">
                <a:latin typeface="Consolas" panose="020B0609020204030204" pitchFamily="49" charset="0"/>
                <a:cs typeface="Consolas" panose="020B0609020204030204" pitchFamily="49" charset="0"/>
              </a:rPr>
              <a:t>  // ...</a:t>
            </a:r>
          </a:p>
          <a:p>
            <a:r>
              <a:rPr lang="en-US" sz="1400" dirty="0">
                <a:latin typeface="Consolas" panose="020B0609020204030204" pitchFamily="49" charset="0"/>
                <a:cs typeface="Consolas" panose="020B0609020204030204" pitchFamily="49" charset="0"/>
              </a:rPr>
              <a:t>}</a:t>
            </a:r>
            <a:endParaRPr lang="en-US" sz="1400" dirty="0" smtClean="0">
              <a:latin typeface="Consolas" panose="020B0609020204030204" pitchFamily="49" charset="0"/>
              <a:cs typeface="Consolas" panose="020B0609020204030204" pitchFamily="49" charset="0"/>
            </a:endParaRPr>
          </a:p>
        </p:txBody>
      </p:sp>
      <p:sp>
        <p:nvSpPr>
          <p:cNvPr id="7" name="TextBox 6"/>
          <p:cNvSpPr txBox="1"/>
          <p:nvPr/>
        </p:nvSpPr>
        <p:spPr>
          <a:xfrm>
            <a:off x="838200" y="2765744"/>
            <a:ext cx="4357508" cy="2706026"/>
          </a:xfrm>
          <a:prstGeom prst="rect">
            <a:avLst/>
          </a:prstGeom>
          <a:noFill/>
        </p:spPr>
        <p:txBody>
          <a:bodyPr wrap="none" rtlCol="0">
            <a:noAutofit/>
          </a:bodyPr>
          <a:lstStyle/>
          <a:p>
            <a:r>
              <a:rPr lang="en-US" sz="1400" dirty="0" smtClean="0">
                <a:latin typeface="Consolas" panose="020B0609020204030204" pitchFamily="49" charset="0"/>
                <a:cs typeface="Consolas" panose="020B0609020204030204" pitchFamily="49" charset="0"/>
              </a:rPr>
              <a:t>  float2 roughness;</a:t>
            </a:r>
          </a:p>
          <a:p>
            <a:endParaRPr lang="en-US" sz="1400" dirty="0" smtClean="0">
              <a:latin typeface="Consolas" panose="020B0609020204030204" pitchFamily="49" charset="0"/>
              <a:cs typeface="Consolas" panose="020B0609020204030204" pitchFamily="49" charset="0"/>
            </a:endParaRPr>
          </a:p>
          <a:p>
            <a:r>
              <a:rPr lang="en-US" sz="1400" dirty="0" smtClean="0">
                <a:latin typeface="Consolas" panose="020B0609020204030204" pitchFamily="49" charset="0"/>
                <a:cs typeface="Consolas" panose="020B0609020204030204" pitchFamily="49" charset="0"/>
              </a:rPr>
              <a:t>#if ANISOTROPIC_ROUGHNESS_TEXTURE</a:t>
            </a:r>
          </a:p>
          <a:p>
            <a:r>
              <a:rPr lang="en-US" sz="1400" dirty="0" smtClean="0">
                <a:latin typeface="Consolas" panose="020B0609020204030204" pitchFamily="49" charset="0"/>
                <a:cs typeface="Consolas" panose="020B0609020204030204" pitchFamily="49" charset="0"/>
              </a:rPr>
              <a:t>  roughness = </a:t>
            </a:r>
            <a:r>
              <a:rPr lang="en-US" sz="1400" dirty="0" err="1" smtClean="0">
                <a:latin typeface="Consolas" panose="020B0609020204030204" pitchFamily="49" charset="0"/>
                <a:cs typeface="Consolas" panose="020B0609020204030204" pitchFamily="49" charset="0"/>
              </a:rPr>
              <a:t>roughnessTex.Sample</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xy</a:t>
            </a:r>
            <a:r>
              <a:rPr lang="en-US" sz="1400" dirty="0" smtClean="0">
                <a:latin typeface="Consolas" panose="020B0609020204030204" pitchFamily="49" charset="0"/>
                <a:cs typeface="Consolas" panose="020B0609020204030204" pitchFamily="49" charset="0"/>
              </a:rPr>
              <a:t>;</a:t>
            </a:r>
          </a:p>
          <a:p>
            <a:endParaRPr lang="en-US" sz="1400" dirty="0" smtClean="0">
              <a:latin typeface="Consolas" panose="020B0609020204030204" pitchFamily="49" charset="0"/>
              <a:cs typeface="Consolas" panose="020B0609020204030204" pitchFamily="49" charset="0"/>
            </a:endParaRPr>
          </a:p>
          <a:p>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elif</a:t>
            </a:r>
            <a:r>
              <a:rPr lang="en-US" sz="1400" dirty="0" smtClean="0">
                <a:latin typeface="Consolas" panose="020B0609020204030204" pitchFamily="49" charset="0"/>
                <a:cs typeface="Consolas" panose="020B0609020204030204" pitchFamily="49" charset="0"/>
              </a:rPr>
              <a:t> ROUGHNESS_TEXTURE</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roughness = </a:t>
            </a:r>
            <a:r>
              <a:rPr lang="en-US" sz="1400" dirty="0" err="1" smtClean="0">
                <a:latin typeface="Consolas" panose="020B0609020204030204" pitchFamily="49" charset="0"/>
                <a:cs typeface="Consolas" panose="020B0609020204030204" pitchFamily="49" charset="0"/>
              </a:rPr>
              <a:t>roughnessTex.Sample</a:t>
            </a:r>
            <a:r>
              <a:rPr lang="en-US" sz="1400" dirty="0" smtClean="0">
                <a:latin typeface="Consolas" panose="020B0609020204030204" pitchFamily="49" charset="0"/>
                <a:cs typeface="Consolas" panose="020B0609020204030204" pitchFamily="49" charset="0"/>
              </a:rPr>
              <a:t>(…).x;</a:t>
            </a:r>
          </a:p>
          <a:p>
            <a:endParaRPr lang="en-US" sz="1400" dirty="0" smtClean="0">
              <a:latin typeface="Consolas" panose="020B0609020204030204" pitchFamily="49" charset="0"/>
              <a:cs typeface="Consolas" panose="020B0609020204030204" pitchFamily="49" charset="0"/>
            </a:endParaRPr>
          </a:p>
          <a:p>
            <a:r>
              <a:rPr lang="en-US" sz="1400" dirty="0" smtClean="0">
                <a:latin typeface="Consolas" panose="020B0609020204030204" pitchFamily="49" charset="0"/>
                <a:cs typeface="Consolas" panose="020B0609020204030204" pitchFamily="49" charset="0"/>
              </a:rPr>
              <a:t>#else</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roughness = </a:t>
            </a:r>
            <a:r>
              <a:rPr lang="en-US" sz="1400" dirty="0" err="1" smtClean="0">
                <a:latin typeface="Consolas" panose="020B0609020204030204" pitchFamily="49" charset="0"/>
                <a:cs typeface="Consolas" panose="020B0609020204030204" pitchFamily="49" charset="0"/>
              </a:rPr>
              <a:t>uniformRoughness</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a:p>
            <a:endParaRPr lang="en-US" sz="1400" dirty="0" smtClean="0">
              <a:latin typeface="Consolas" panose="020B0609020204030204" pitchFamily="49" charset="0"/>
              <a:cs typeface="Consolas" panose="020B0609020204030204" pitchFamily="49" charset="0"/>
            </a:endParaRPr>
          </a:p>
          <a:p>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endif</a:t>
            </a:r>
            <a:endParaRPr lang="en-US" sz="1400" dirty="0" smtClean="0">
              <a:latin typeface="Consolas" panose="020B0609020204030204" pitchFamily="49" charset="0"/>
              <a:cs typeface="Consolas" panose="020B0609020204030204" pitchFamily="49" charset="0"/>
            </a:endParaRPr>
          </a:p>
        </p:txBody>
      </p:sp>
      <p:sp>
        <p:nvSpPr>
          <p:cNvPr id="8" name="TextBox 7"/>
          <p:cNvSpPr txBox="1"/>
          <p:nvPr/>
        </p:nvSpPr>
        <p:spPr>
          <a:xfrm>
            <a:off x="8075811" y="1985852"/>
            <a:ext cx="1670650" cy="369332"/>
          </a:xfrm>
          <a:prstGeom prst="rect">
            <a:avLst/>
          </a:prstGeom>
          <a:noFill/>
        </p:spPr>
        <p:txBody>
          <a:bodyPr wrap="none" rtlCol="0">
            <a:spAutoFit/>
          </a:bodyPr>
          <a:lstStyle/>
          <a:p>
            <a:pPr algn="ctr"/>
            <a:r>
              <a:rPr lang="en-US" dirty="0" smtClean="0"/>
              <a:t>String-Splicing</a:t>
            </a:r>
            <a:endParaRPr lang="en-US" dirty="0"/>
          </a:p>
        </p:txBody>
      </p:sp>
      <p:sp>
        <p:nvSpPr>
          <p:cNvPr id="9" name="TextBox 8"/>
          <p:cNvSpPr txBox="1"/>
          <p:nvPr/>
        </p:nvSpPr>
        <p:spPr>
          <a:xfrm>
            <a:off x="1722919" y="1985852"/>
            <a:ext cx="1519968" cy="369332"/>
          </a:xfrm>
          <a:prstGeom prst="rect">
            <a:avLst/>
          </a:prstGeom>
          <a:noFill/>
        </p:spPr>
        <p:txBody>
          <a:bodyPr wrap="none" rtlCol="0">
            <a:spAutoFit/>
          </a:bodyPr>
          <a:lstStyle/>
          <a:p>
            <a:pPr algn="ctr"/>
            <a:r>
              <a:rPr lang="en-US" dirty="0" smtClean="0"/>
              <a:t>Preprocessor</a:t>
            </a:r>
            <a:endParaRPr lang="en-US" dirty="0"/>
          </a:p>
        </p:txBody>
      </p:sp>
    </p:spTree>
    <p:extLst>
      <p:ext uri="{BB962C8B-B14F-4D97-AF65-F5344CB8AC3E}">
        <p14:creationId xmlns:p14="http://schemas.microsoft.com/office/powerpoint/2010/main" val="3973535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Modern Programming Language</a:t>
            </a:r>
            <a:br>
              <a:rPr lang="en-US" dirty="0" smtClean="0"/>
            </a:br>
            <a:r>
              <a:rPr lang="en-US" dirty="0" smtClean="0"/>
              <a:t>for Real-Time Graphics:</a:t>
            </a:r>
            <a:br>
              <a:rPr lang="en-US" dirty="0" smtClean="0"/>
            </a:br>
            <a:r>
              <a:rPr lang="en-US" dirty="0" smtClean="0"/>
              <a:t>What is Needed?</a:t>
            </a:r>
            <a:endParaRPr lang="en-US" dirty="0"/>
          </a:p>
        </p:txBody>
      </p:sp>
      <p:sp>
        <p:nvSpPr>
          <p:cNvPr id="3" name="Subtitle 2"/>
          <p:cNvSpPr>
            <a:spLocks noGrp="1"/>
          </p:cNvSpPr>
          <p:nvPr>
            <p:ph type="subTitle" idx="1"/>
          </p:nvPr>
        </p:nvSpPr>
        <p:spPr/>
        <p:txBody>
          <a:bodyPr/>
          <a:lstStyle/>
          <a:p>
            <a:r>
              <a:rPr lang="en-US" dirty="0" smtClean="0"/>
              <a:t>Tim Foley (NVIDIA Research)</a:t>
            </a:r>
            <a:endParaRPr lang="en-US" dirty="0"/>
          </a:p>
        </p:txBody>
      </p:sp>
    </p:spTree>
    <p:extLst>
      <p:ext uri="{BB962C8B-B14F-4D97-AF65-F5344CB8AC3E}">
        <p14:creationId xmlns:p14="http://schemas.microsoft.com/office/powerpoint/2010/main" val="52819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Design-space exploration</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20</a:t>
            </a:fld>
            <a:endParaRPr lang="en-US"/>
          </a:p>
        </p:txBody>
      </p:sp>
      <p:sp>
        <p:nvSpPr>
          <p:cNvPr id="6" name="TextBox 5"/>
          <p:cNvSpPr txBox="1"/>
          <p:nvPr/>
        </p:nvSpPr>
        <p:spPr>
          <a:xfrm>
            <a:off x="299923" y="3004691"/>
            <a:ext cx="2979405" cy="369332"/>
          </a:xfrm>
          <a:prstGeom prst="rect">
            <a:avLst/>
          </a:prstGeom>
          <a:noFill/>
        </p:spPr>
        <p:txBody>
          <a:bodyPr wrap="none" rtlCol="0">
            <a:spAutoFit/>
          </a:bodyPr>
          <a:lstStyle/>
          <a:p>
            <a:r>
              <a:rPr lang="en-US" dirty="0"/>
              <a:t>T</a:t>
            </a:r>
            <a:r>
              <a:rPr lang="en-US" dirty="0" smtClean="0"/>
              <a:t>iled deferred or forward+ ?</a:t>
            </a:r>
            <a:endParaRPr lang="en-US" dirty="0"/>
          </a:p>
        </p:txBody>
      </p:sp>
      <p:sp>
        <p:nvSpPr>
          <p:cNvPr id="7" name="TextBox 6"/>
          <p:cNvSpPr txBox="1"/>
          <p:nvPr/>
        </p:nvSpPr>
        <p:spPr>
          <a:xfrm>
            <a:off x="8610600" y="3156685"/>
            <a:ext cx="2747868" cy="369332"/>
          </a:xfrm>
          <a:prstGeom prst="rect">
            <a:avLst/>
          </a:prstGeom>
          <a:noFill/>
        </p:spPr>
        <p:txBody>
          <a:bodyPr wrap="none" rtlCol="0">
            <a:spAutoFit/>
          </a:bodyPr>
          <a:lstStyle/>
          <a:p>
            <a:r>
              <a:rPr lang="en-US" dirty="0" smtClean="0"/>
              <a:t>Skinning on CPU or GPU?</a:t>
            </a:r>
            <a:endParaRPr lang="en-US" dirty="0"/>
          </a:p>
        </p:txBody>
      </p:sp>
      <p:sp>
        <p:nvSpPr>
          <p:cNvPr id="8" name="TextBox 7"/>
          <p:cNvSpPr txBox="1"/>
          <p:nvPr/>
        </p:nvSpPr>
        <p:spPr>
          <a:xfrm>
            <a:off x="6834955" y="1974737"/>
            <a:ext cx="4460324" cy="369332"/>
          </a:xfrm>
          <a:prstGeom prst="rect">
            <a:avLst/>
          </a:prstGeom>
          <a:noFill/>
        </p:spPr>
        <p:txBody>
          <a:bodyPr wrap="none" rtlCol="0">
            <a:spAutoFit/>
          </a:bodyPr>
          <a:lstStyle/>
          <a:p>
            <a:r>
              <a:rPr lang="en-US" dirty="0" smtClean="0"/>
              <a:t>Use GPU compute for culling/submission?</a:t>
            </a:r>
            <a:endParaRPr lang="en-US" dirty="0"/>
          </a:p>
        </p:txBody>
      </p:sp>
      <p:sp>
        <p:nvSpPr>
          <p:cNvPr id="9" name="TextBox 8"/>
          <p:cNvSpPr txBox="1"/>
          <p:nvPr/>
        </p:nvSpPr>
        <p:spPr>
          <a:xfrm>
            <a:off x="702366" y="2047677"/>
            <a:ext cx="4257897" cy="369332"/>
          </a:xfrm>
          <a:prstGeom prst="rect">
            <a:avLst/>
          </a:prstGeom>
          <a:noFill/>
        </p:spPr>
        <p:txBody>
          <a:bodyPr wrap="none" rtlCol="0">
            <a:spAutoFit/>
          </a:bodyPr>
          <a:lstStyle/>
          <a:p>
            <a:r>
              <a:rPr lang="en-US" dirty="0" smtClean="0"/>
              <a:t>GI: baked, voxels, probes, screen-space?</a:t>
            </a:r>
            <a:endParaRPr lang="en-US" dirty="0"/>
          </a:p>
        </p:txBody>
      </p:sp>
      <p:sp>
        <p:nvSpPr>
          <p:cNvPr id="10" name="TextBox 9"/>
          <p:cNvSpPr txBox="1"/>
          <p:nvPr/>
        </p:nvSpPr>
        <p:spPr>
          <a:xfrm>
            <a:off x="702366" y="4234555"/>
            <a:ext cx="3336234" cy="369332"/>
          </a:xfrm>
          <a:prstGeom prst="rect">
            <a:avLst/>
          </a:prstGeom>
          <a:noFill/>
        </p:spPr>
        <p:txBody>
          <a:bodyPr wrap="none" rtlCol="0">
            <a:spAutoFit/>
          </a:bodyPr>
          <a:lstStyle/>
          <a:p>
            <a:r>
              <a:rPr lang="en-US" dirty="0" smtClean="0"/>
              <a:t>How to partition for multi-GPU?</a:t>
            </a:r>
            <a:endParaRPr lang="en-US" dirty="0"/>
          </a:p>
        </p:txBody>
      </p:sp>
      <p:sp>
        <p:nvSpPr>
          <p:cNvPr id="11" name="TextBox 10"/>
          <p:cNvSpPr txBox="1"/>
          <p:nvPr/>
        </p:nvSpPr>
        <p:spPr>
          <a:xfrm>
            <a:off x="7398226" y="4200345"/>
            <a:ext cx="3741922" cy="369332"/>
          </a:xfrm>
          <a:prstGeom prst="rect">
            <a:avLst/>
          </a:prstGeom>
          <a:noFill/>
        </p:spPr>
        <p:txBody>
          <a:bodyPr wrap="none" rtlCol="0">
            <a:spAutoFit/>
          </a:bodyPr>
          <a:lstStyle/>
          <a:p>
            <a:r>
              <a:rPr lang="en-US" dirty="0" smtClean="0"/>
              <a:t>Decoupled/texture-space shading?</a:t>
            </a:r>
            <a:endParaRPr lang="en-US" dirty="0"/>
          </a:p>
        </p:txBody>
      </p:sp>
      <p:sp>
        <p:nvSpPr>
          <p:cNvPr id="12" name="TextBox 11"/>
          <p:cNvSpPr txBox="1"/>
          <p:nvPr/>
        </p:nvSpPr>
        <p:spPr>
          <a:xfrm>
            <a:off x="2179587" y="4941820"/>
            <a:ext cx="6300314" cy="369332"/>
          </a:xfrm>
          <a:prstGeom prst="rect">
            <a:avLst/>
          </a:prstGeom>
          <a:noFill/>
        </p:spPr>
        <p:txBody>
          <a:bodyPr wrap="none" rtlCol="0">
            <a:spAutoFit/>
          </a:bodyPr>
          <a:lstStyle/>
          <a:p>
            <a:r>
              <a:rPr lang="en-US" dirty="0" smtClean="0"/>
              <a:t>Move some simulation/GI to servers, amortize across users?</a:t>
            </a:r>
            <a:endParaRPr lang="en-US" dirty="0"/>
          </a:p>
        </p:txBody>
      </p:sp>
      <p:sp>
        <p:nvSpPr>
          <p:cNvPr id="13" name="Rounded Rectangular Callout 12"/>
          <p:cNvSpPr/>
          <p:nvPr/>
        </p:nvSpPr>
        <p:spPr>
          <a:xfrm>
            <a:off x="3473486" y="3084554"/>
            <a:ext cx="4767392" cy="558390"/>
          </a:xfrm>
          <a:prstGeom prst="wedgeRoundRectCallout">
            <a:avLst>
              <a:gd name="adj1" fmla="val -31355"/>
              <a:gd name="adj2" fmla="val 33487"/>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Manually code as many options as you can</a:t>
            </a:r>
            <a:endParaRPr lang="en-US" dirty="0">
              <a:solidFill>
                <a:schemeClr val="bg1"/>
              </a:solidFill>
            </a:endParaRPr>
          </a:p>
        </p:txBody>
      </p:sp>
    </p:spTree>
    <p:extLst>
      <p:ext uri="{BB962C8B-B14F-4D97-AF65-F5344CB8AC3E}">
        <p14:creationId xmlns:p14="http://schemas.microsoft.com/office/powerpoint/2010/main" val="299050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Future of Real-Time</a:t>
            </a:r>
            <a:br>
              <a:rPr lang="en-US" dirty="0" smtClean="0"/>
            </a:br>
            <a:r>
              <a:rPr lang="en-US" dirty="0" smtClean="0"/>
              <a:t>Graphics Programming</a:t>
            </a:r>
            <a:endParaRPr lang="en-US" dirty="0"/>
          </a:p>
        </p:txBody>
      </p:sp>
      <p:sp>
        <p:nvSpPr>
          <p:cNvPr id="5" name="Text Placeholder 4"/>
          <p:cNvSpPr>
            <a:spLocks noGrp="1"/>
          </p:cNvSpPr>
          <p:nvPr>
            <p:ph type="body" idx="1"/>
          </p:nvPr>
        </p:nvSpPr>
        <p:spPr/>
        <p:txBody>
          <a:bodyPr/>
          <a:lstStyle/>
          <a:p>
            <a:r>
              <a:rPr lang="en-US" dirty="0" smtClean="0"/>
              <a:t>(one possibility)</a:t>
            </a:r>
            <a:endParaRPr lang="en-US"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21</a:t>
            </a:fld>
            <a:endParaRPr lang="en-US"/>
          </a:p>
        </p:txBody>
      </p:sp>
    </p:spTree>
    <p:extLst>
      <p:ext uri="{BB962C8B-B14F-4D97-AF65-F5344CB8AC3E}">
        <p14:creationId xmlns:p14="http://schemas.microsoft.com/office/powerpoint/2010/main" val="2240127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Step 1: Move to C/C++ for </a:t>
            </a:r>
            <a:r>
              <a:rPr lang="en-US" dirty="0" err="1" smtClean="0"/>
              <a:t>shaders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22</a:t>
            </a:fld>
            <a:endParaRPr lang="en-US"/>
          </a:p>
        </p:txBody>
      </p:sp>
      <p:sp>
        <p:nvSpPr>
          <p:cNvPr id="7" name="Rectangle 6"/>
          <p:cNvSpPr/>
          <p:nvPr/>
        </p:nvSpPr>
        <p:spPr>
          <a:xfrm>
            <a:off x="5159655" y="2468228"/>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C/C++</a:t>
            </a:r>
            <a:endParaRPr lang="en-US" dirty="0">
              <a:solidFill>
                <a:schemeClr val="bg1"/>
              </a:solidFill>
            </a:endParaRPr>
          </a:p>
        </p:txBody>
      </p:sp>
      <p:grpSp>
        <p:nvGrpSpPr>
          <p:cNvPr id="2" name="Group 1"/>
          <p:cNvGrpSpPr/>
          <p:nvPr/>
        </p:nvGrpSpPr>
        <p:grpSpPr>
          <a:xfrm>
            <a:off x="4112283" y="4191610"/>
            <a:ext cx="3959372" cy="1339951"/>
            <a:chOff x="4112283" y="4191610"/>
            <a:chExt cx="3959372" cy="1339951"/>
          </a:xfrm>
        </p:grpSpPr>
        <p:sp>
          <p:nvSpPr>
            <p:cNvPr id="13" name="Rectangle 12"/>
            <p:cNvSpPr/>
            <p:nvPr/>
          </p:nvSpPr>
          <p:spPr>
            <a:xfrm>
              <a:off x="4112283" y="4700633"/>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SPIR-V</a:t>
              </a:r>
              <a:endParaRPr lang="en-US" dirty="0">
                <a:solidFill>
                  <a:schemeClr val="bg1"/>
                </a:solidFill>
              </a:endParaRPr>
            </a:p>
          </p:txBody>
        </p:sp>
        <p:sp>
          <p:nvSpPr>
            <p:cNvPr id="16" name="Rectangle 15"/>
            <p:cNvSpPr/>
            <p:nvPr/>
          </p:nvSpPr>
          <p:spPr>
            <a:xfrm>
              <a:off x="6198964" y="4700633"/>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DXIL</a:t>
              </a:r>
              <a:endParaRPr lang="en-US" dirty="0">
                <a:solidFill>
                  <a:schemeClr val="bg1"/>
                </a:solidFill>
              </a:endParaRPr>
            </a:p>
          </p:txBody>
        </p:sp>
        <p:cxnSp>
          <p:nvCxnSpPr>
            <p:cNvPr id="3" name="Straight Arrow Connector 2"/>
            <p:cNvCxnSpPr>
              <a:endCxn id="13" idx="0"/>
            </p:cNvCxnSpPr>
            <p:nvPr/>
          </p:nvCxnSpPr>
          <p:spPr>
            <a:xfrm flipH="1">
              <a:off x="5048629" y="4191610"/>
              <a:ext cx="936345" cy="509023"/>
            </a:xfrm>
            <a:prstGeom prst="straightConnector1">
              <a:avLst/>
            </a:prstGeom>
            <a:ln w="57150">
              <a:solidFill>
                <a:schemeClr val="tx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a:endCxn id="16" idx="0"/>
            </p:cNvCxnSpPr>
            <p:nvPr/>
          </p:nvCxnSpPr>
          <p:spPr>
            <a:xfrm>
              <a:off x="6309991" y="4191610"/>
              <a:ext cx="825319" cy="509023"/>
            </a:xfrm>
            <a:prstGeom prst="straightConnector1">
              <a:avLst/>
            </a:prstGeom>
            <a:ln w="57150">
              <a:solidFill>
                <a:schemeClr val="tx1">
                  <a:lumMod val="50000"/>
                </a:schemeClr>
              </a:solidFill>
              <a:tailEnd type="triangle"/>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5159655" y="3506707"/>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clang</a:t>
            </a:r>
            <a:endParaRPr lang="en-US" dirty="0">
              <a:solidFill>
                <a:schemeClr val="bg1"/>
              </a:solidFill>
            </a:endParaRPr>
          </a:p>
        </p:txBody>
      </p:sp>
      <p:grpSp>
        <p:nvGrpSpPr>
          <p:cNvPr id="17" name="Group 16"/>
          <p:cNvGrpSpPr/>
          <p:nvPr/>
        </p:nvGrpSpPr>
        <p:grpSpPr>
          <a:xfrm>
            <a:off x="1561492" y="3506707"/>
            <a:ext cx="8921799" cy="830928"/>
            <a:chOff x="1561492" y="3506707"/>
            <a:chExt cx="8921799" cy="830928"/>
          </a:xfrm>
        </p:grpSpPr>
        <p:sp>
          <p:nvSpPr>
            <p:cNvPr id="19" name="Rectangle 18"/>
            <p:cNvSpPr/>
            <p:nvPr/>
          </p:nvSpPr>
          <p:spPr>
            <a:xfrm>
              <a:off x="8610600" y="3506707"/>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HLSL</a:t>
              </a:r>
              <a:endParaRPr lang="en-US" dirty="0">
                <a:solidFill>
                  <a:schemeClr val="bg1"/>
                </a:solidFill>
              </a:endParaRPr>
            </a:p>
          </p:txBody>
        </p:sp>
        <p:sp>
          <p:nvSpPr>
            <p:cNvPr id="22" name="Rectangle 21"/>
            <p:cNvSpPr/>
            <p:nvPr/>
          </p:nvSpPr>
          <p:spPr>
            <a:xfrm>
              <a:off x="1561492" y="3506707"/>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GLSL</a:t>
              </a:r>
              <a:endParaRPr lang="en-US" dirty="0">
                <a:solidFill>
                  <a:schemeClr val="bg1"/>
                </a:solidFill>
              </a:endParaRPr>
            </a:p>
          </p:txBody>
        </p:sp>
        <p:cxnSp>
          <p:nvCxnSpPr>
            <p:cNvPr id="23" name="Straight Arrow Connector 22"/>
            <p:cNvCxnSpPr>
              <a:endCxn id="22" idx="3"/>
            </p:cNvCxnSpPr>
            <p:nvPr/>
          </p:nvCxnSpPr>
          <p:spPr>
            <a:xfrm flipH="1">
              <a:off x="3434183" y="3922171"/>
              <a:ext cx="1725472" cy="0"/>
            </a:xfrm>
            <a:prstGeom prst="straightConnector1">
              <a:avLst/>
            </a:prstGeom>
            <a:ln w="57150">
              <a:solidFill>
                <a:schemeClr val="tx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a:endCxn id="19" idx="1"/>
            </p:cNvCxnSpPr>
            <p:nvPr/>
          </p:nvCxnSpPr>
          <p:spPr>
            <a:xfrm>
              <a:off x="7032346" y="3922171"/>
              <a:ext cx="1578254" cy="0"/>
            </a:xfrm>
            <a:prstGeom prst="straightConnector1">
              <a:avLst/>
            </a:prstGeom>
            <a:ln w="57150">
              <a:solidFill>
                <a:schemeClr val="tx1">
                  <a:lumMod val="50000"/>
                </a:schemeClr>
              </a:solidFill>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43901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Heterogeneous CPU + GPU Programming</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23</a:t>
            </a:fld>
            <a:endParaRPr lang="en-US"/>
          </a:p>
        </p:txBody>
      </p:sp>
      <p:sp>
        <p:nvSpPr>
          <p:cNvPr id="10" name="Right Arrow 9"/>
          <p:cNvSpPr/>
          <p:nvPr/>
        </p:nvSpPr>
        <p:spPr>
          <a:xfrm>
            <a:off x="4945075" y="3145933"/>
            <a:ext cx="1806855" cy="1422797"/>
          </a:xfrm>
          <a:prstGeom prst="rightArrow">
            <a:avLst/>
          </a:prstGeom>
          <a:solidFill>
            <a:schemeClr val="tx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6967728" y="2771946"/>
            <a:ext cx="4848237" cy="2175387"/>
          </a:xfrm>
          <a:prstGeom prst="rect">
            <a:avLst/>
          </a:prstGeom>
          <a:noFill/>
        </p:spPr>
        <p:txBody>
          <a:bodyPr wrap="none" rtlCol="0">
            <a:noAutofit/>
          </a:bodyPr>
          <a:lstStyle/>
          <a:p>
            <a:r>
              <a:rPr lang="en-US" sz="1400" dirty="0" smtClean="0">
                <a:solidFill>
                  <a:schemeClr val="accent6"/>
                </a:solidFill>
                <a:latin typeface="Consolas" panose="020B0609020204030204" pitchFamily="49" charset="0"/>
                <a:cs typeface="Consolas" panose="020B0609020204030204" pitchFamily="49" charset="0"/>
              </a:rPr>
              <a:t>[[target(</a:t>
            </a:r>
            <a:r>
              <a:rPr lang="en-US" sz="1400" dirty="0" err="1" smtClean="0">
                <a:solidFill>
                  <a:schemeClr val="accent6"/>
                </a:solidFill>
                <a:latin typeface="Consolas" panose="020B0609020204030204" pitchFamily="49" charset="0"/>
                <a:cs typeface="Consolas" panose="020B0609020204030204" pitchFamily="49" charset="0"/>
              </a:rPr>
              <a:t>gpu</a:t>
            </a:r>
            <a:r>
              <a:rPr lang="en-US" sz="1400" dirty="0" smtClean="0">
                <a:solidFill>
                  <a:schemeClr val="accent6"/>
                </a:solidFill>
                <a:latin typeface="Consolas" panose="020B0609020204030204" pitchFamily="49" charset="0"/>
                <a:cs typeface="Consolas" panose="020B0609020204030204" pitchFamily="49" charset="0"/>
              </a:rPr>
              <a:t>)]]</a:t>
            </a:r>
          </a:p>
          <a:p>
            <a:r>
              <a:rPr lang="en-US" sz="1400" dirty="0" smtClean="0">
                <a:latin typeface="Consolas" panose="020B0609020204030204" pitchFamily="49" charset="0"/>
                <a:cs typeface="Consolas" panose="020B0609020204030204" pitchFamily="49" charset="0"/>
              </a:rPr>
              <a:t>void add( </a:t>
            </a:r>
            <a:r>
              <a:rPr lang="en-US" sz="1400" dirty="0" err="1" smtClean="0">
                <a:latin typeface="Consolas" panose="020B0609020204030204" pitchFamily="49" charset="0"/>
                <a:cs typeface="Consolas" panose="020B0609020204030204" pitchFamily="49" charset="0"/>
              </a:rPr>
              <a:t>uint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 float* a, float* b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 += b[</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a:t>
            </a:r>
          </a:p>
          <a:p>
            <a:endParaRPr lang="en-US" sz="1400" dirty="0">
              <a:latin typeface="Consolas" panose="020B0609020204030204" pitchFamily="49" charset="0"/>
              <a:cs typeface="Consolas" panose="020B0609020204030204" pitchFamily="49" charset="0"/>
            </a:endParaRPr>
          </a:p>
          <a:p>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float* a = </a:t>
            </a:r>
            <a:r>
              <a:rPr lang="en-US" sz="1400" dirty="0" err="1" smtClean="0">
                <a:latin typeface="Consolas" panose="020B0609020204030204" pitchFamily="49" charset="0"/>
                <a:cs typeface="Consolas" panose="020B0609020204030204" pitchFamily="49" charset="0"/>
              </a:rPr>
              <a:t>gpu_malloc</a:t>
            </a:r>
            <a:r>
              <a:rPr lang="en-US" sz="1400" dirty="0" smtClean="0">
                <a:latin typeface="Consolas" panose="020B0609020204030204" pitchFamily="49" charset="0"/>
                <a:cs typeface="Consolas" panose="020B0609020204030204" pitchFamily="49" charset="0"/>
              </a:rPr>
              <a:t>(n * </a:t>
            </a:r>
            <a:r>
              <a:rPr lang="en-US" sz="1400" dirty="0" err="1" smtClean="0">
                <a:latin typeface="Consolas" panose="020B0609020204030204" pitchFamily="49" charset="0"/>
                <a:cs typeface="Consolas" panose="020B0609020204030204" pitchFamily="49" charset="0"/>
              </a:rPr>
              <a:t>sizeof</a:t>
            </a:r>
            <a:r>
              <a:rPr lang="en-US" sz="1400" dirty="0" smtClean="0">
                <a:latin typeface="Consolas" panose="020B0609020204030204" pitchFamily="49" charset="0"/>
                <a:cs typeface="Consolas" panose="020B0609020204030204" pitchFamily="49" charset="0"/>
              </a:rPr>
              <a:t>(float));</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float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b </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gpu_malloc</a:t>
            </a:r>
            <a:r>
              <a:rPr lang="en-US" sz="1400" dirty="0">
                <a:latin typeface="Consolas" panose="020B0609020204030204" pitchFamily="49" charset="0"/>
                <a:cs typeface="Consolas" panose="020B0609020204030204" pitchFamily="49" charset="0"/>
              </a:rPr>
              <a:t>(n * </a:t>
            </a:r>
            <a:r>
              <a:rPr lang="en-US" sz="1400" dirty="0" err="1">
                <a:latin typeface="Consolas" panose="020B0609020204030204" pitchFamily="49" charset="0"/>
                <a:cs typeface="Consolas" panose="020B0609020204030204" pitchFamily="49" charset="0"/>
              </a:rPr>
              <a:t>sizeof</a:t>
            </a:r>
            <a:r>
              <a:rPr lang="en-US" sz="1400" dirty="0">
                <a:latin typeface="Consolas" panose="020B0609020204030204" pitchFamily="49" charset="0"/>
                <a:cs typeface="Consolas" panose="020B0609020204030204" pitchFamily="49" charset="0"/>
              </a:rPr>
              <a:t>(float));</a:t>
            </a:r>
            <a:endParaRPr lang="en-US" sz="1400" dirty="0" smtClean="0">
              <a:latin typeface="Consolas" panose="020B0609020204030204" pitchFamily="49" charset="0"/>
              <a:cs typeface="Consolas" panose="020B0609020204030204" pitchFamily="49" charset="0"/>
            </a:endParaRPr>
          </a:p>
          <a:p>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solidFill>
                  <a:schemeClr val="accent6"/>
                </a:solidFill>
                <a:latin typeface="Consolas" panose="020B0609020204030204" pitchFamily="49" charset="0"/>
                <a:cs typeface="Consolas" panose="020B0609020204030204" pitchFamily="49" charset="0"/>
              </a:rPr>
              <a:t>dispatch_gpu</a:t>
            </a:r>
            <a:r>
              <a:rPr lang="en-US" sz="1400" dirty="0" smtClean="0">
                <a:latin typeface="Consolas" panose="020B0609020204030204" pitchFamily="49" charset="0"/>
                <a:cs typeface="Consolas" panose="020B0609020204030204" pitchFamily="49" charset="0"/>
              </a:rPr>
              <a:t>(n, [](</a:t>
            </a:r>
            <a:r>
              <a:rPr lang="en-US" sz="1400" dirty="0" err="1" smtClean="0">
                <a:latin typeface="Consolas" panose="020B0609020204030204" pitchFamily="49" charset="0"/>
                <a:cs typeface="Consolas" panose="020B0609020204030204" pitchFamily="49" charset="0"/>
              </a:rPr>
              <a:t>uint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 { add(</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 a, b); });</a:t>
            </a:r>
          </a:p>
          <a:p>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13" name="TextBox 12"/>
          <p:cNvSpPr txBox="1"/>
          <p:nvPr/>
        </p:nvSpPr>
        <p:spPr>
          <a:xfrm>
            <a:off x="401636" y="1929602"/>
            <a:ext cx="2443974" cy="2315435"/>
          </a:xfrm>
          <a:prstGeom prst="rect">
            <a:avLst/>
          </a:prstGeom>
          <a:noFill/>
        </p:spPr>
        <p:txBody>
          <a:bodyPr wrap="none" rtlCol="0">
            <a:noAutofit/>
          </a:bodyPr>
          <a:lstStyle/>
          <a:p>
            <a:r>
              <a:rPr lang="en-US" sz="800" dirty="0" smtClean="0">
                <a:latin typeface="Consolas" panose="020B0609020204030204" pitchFamily="49" charset="0"/>
                <a:cs typeface="Consolas" panose="020B0609020204030204" pitchFamily="49" charset="0"/>
              </a:rPr>
              <a:t>// </a:t>
            </a:r>
            <a:r>
              <a:rPr lang="en-US" sz="800" dirty="0" err="1" smtClean="0">
                <a:latin typeface="Consolas" panose="020B0609020204030204" pitchFamily="49" charset="0"/>
                <a:cs typeface="Consolas" panose="020B0609020204030204" pitchFamily="49" charset="0"/>
              </a:rPr>
              <a:t>add.hlsl</a:t>
            </a:r>
            <a:endParaRPr lang="en-US" sz="800" dirty="0" smtClean="0">
              <a:latin typeface="Consolas" panose="020B0609020204030204" pitchFamily="49" charset="0"/>
              <a:cs typeface="Consolas" panose="020B0609020204030204" pitchFamily="49" charset="0"/>
            </a:endParaRPr>
          </a:p>
          <a:p>
            <a:endParaRPr lang="en-US" sz="800" dirty="0" smtClean="0">
              <a:latin typeface="Consolas" panose="020B0609020204030204" pitchFamily="49" charset="0"/>
              <a:cs typeface="Consolas" panose="020B0609020204030204" pitchFamily="49" charset="0"/>
            </a:endParaRPr>
          </a:p>
          <a:p>
            <a:r>
              <a:rPr lang="en-US" sz="800" dirty="0" err="1" smtClean="0">
                <a:latin typeface="Consolas" panose="020B0609020204030204" pitchFamily="49" charset="0"/>
                <a:cs typeface="Consolas" panose="020B0609020204030204" pitchFamily="49" charset="0"/>
              </a:rPr>
              <a:t>cbuffer</a:t>
            </a:r>
            <a:r>
              <a:rPr lang="en-US" sz="800" dirty="0" smtClean="0">
                <a:latin typeface="Consolas" panose="020B0609020204030204" pitchFamily="49" charset="0"/>
                <a:cs typeface="Consolas" panose="020B0609020204030204" pitchFamily="49" charset="0"/>
              </a:rPr>
              <a:t> U : register(b0) {</a:t>
            </a:r>
          </a:p>
          <a:p>
            <a:r>
              <a:rPr lang="en-US" sz="800" dirty="0">
                <a:latin typeface="Consolas" panose="020B0609020204030204" pitchFamily="49" charset="0"/>
                <a:cs typeface="Consolas" panose="020B0609020204030204" pitchFamily="49" charset="0"/>
              </a:rPr>
              <a:t> </a:t>
            </a:r>
            <a:r>
              <a:rPr lang="en-US" sz="800" dirty="0" smtClean="0">
                <a:latin typeface="Consolas" panose="020B0609020204030204" pitchFamily="49" charset="0"/>
                <a:cs typeface="Consolas" panose="020B0609020204030204" pitchFamily="49" charset="0"/>
              </a:rPr>
              <a:t>   </a:t>
            </a:r>
            <a:r>
              <a:rPr lang="en-US" sz="800" dirty="0" err="1" smtClean="0">
                <a:latin typeface="Consolas" panose="020B0609020204030204" pitchFamily="49" charset="0"/>
                <a:cs typeface="Consolas" panose="020B0609020204030204" pitchFamily="49" charset="0"/>
              </a:rPr>
              <a:t>uint</a:t>
            </a:r>
            <a:r>
              <a:rPr lang="en-US" sz="800" dirty="0" smtClean="0">
                <a:latin typeface="Consolas" panose="020B0609020204030204" pitchFamily="49" charset="0"/>
                <a:cs typeface="Consolas" panose="020B0609020204030204" pitchFamily="49" charset="0"/>
              </a:rPr>
              <a:t> n;</a:t>
            </a:r>
            <a:br>
              <a:rPr lang="en-US" sz="800" dirty="0" smtClean="0">
                <a:latin typeface="Consolas" panose="020B0609020204030204" pitchFamily="49" charset="0"/>
                <a:cs typeface="Consolas" panose="020B0609020204030204" pitchFamily="49" charset="0"/>
              </a:rPr>
            </a:br>
            <a:r>
              <a:rPr lang="en-US" sz="800" dirty="0" smtClean="0">
                <a:latin typeface="Consolas" panose="020B0609020204030204" pitchFamily="49" charset="0"/>
                <a:cs typeface="Consolas" panose="020B0609020204030204" pitchFamily="49" charset="0"/>
              </a:rPr>
              <a:t>}</a:t>
            </a:r>
          </a:p>
          <a:p>
            <a:endParaRPr lang="en-US" sz="800" dirty="0" smtClean="0">
              <a:latin typeface="Consolas" panose="020B0609020204030204" pitchFamily="49" charset="0"/>
              <a:cs typeface="Consolas" panose="020B0609020204030204" pitchFamily="49" charset="0"/>
            </a:endParaRPr>
          </a:p>
          <a:p>
            <a:r>
              <a:rPr lang="en-US" sz="800" dirty="0" err="1">
                <a:latin typeface="Consolas" panose="020B0609020204030204" pitchFamily="49" charset="0"/>
                <a:cs typeface="Consolas" panose="020B0609020204030204" pitchFamily="49" charset="0"/>
              </a:rPr>
              <a:t>RWStructuredBuffer</a:t>
            </a:r>
            <a:r>
              <a:rPr lang="en-US" sz="800" dirty="0">
                <a:latin typeface="Consolas" panose="020B0609020204030204" pitchFamily="49" charset="0"/>
                <a:cs typeface="Consolas" panose="020B0609020204030204" pitchFamily="49" charset="0"/>
              </a:rPr>
              <a:t>&lt;float&gt; </a:t>
            </a:r>
            <a:r>
              <a:rPr lang="en-US" sz="800" dirty="0" smtClean="0">
                <a:latin typeface="Consolas" panose="020B0609020204030204" pitchFamily="49" charset="0"/>
                <a:cs typeface="Consolas" panose="020B0609020204030204" pitchFamily="49" charset="0"/>
              </a:rPr>
              <a:t>a : register(u0);</a:t>
            </a:r>
          </a:p>
          <a:p>
            <a:r>
              <a:rPr lang="en-US" sz="800" dirty="0" err="1" smtClean="0">
                <a:latin typeface="Consolas" panose="020B0609020204030204" pitchFamily="49" charset="0"/>
                <a:cs typeface="Consolas" panose="020B0609020204030204" pitchFamily="49" charset="0"/>
              </a:rPr>
              <a:t>RWStructuredBuffer</a:t>
            </a:r>
            <a:r>
              <a:rPr lang="en-US" sz="800" dirty="0" smtClean="0">
                <a:latin typeface="Consolas" panose="020B0609020204030204" pitchFamily="49" charset="0"/>
                <a:cs typeface="Consolas" panose="020B0609020204030204" pitchFamily="49" charset="0"/>
              </a:rPr>
              <a:t>&lt;float&gt; b : register(u1);</a:t>
            </a:r>
          </a:p>
          <a:p>
            <a:endParaRPr lang="en-US" sz="800" dirty="0">
              <a:latin typeface="Consolas" panose="020B0609020204030204" pitchFamily="49" charset="0"/>
              <a:cs typeface="Consolas" panose="020B0609020204030204" pitchFamily="49" charset="0"/>
            </a:endParaRPr>
          </a:p>
          <a:p>
            <a:r>
              <a:rPr lang="en-US" sz="800" dirty="0" smtClean="0">
                <a:latin typeface="Consolas" panose="020B0609020204030204" pitchFamily="49" charset="0"/>
                <a:cs typeface="Consolas" panose="020B0609020204030204" pitchFamily="49" charset="0"/>
              </a:rPr>
              <a:t>[</a:t>
            </a:r>
            <a:r>
              <a:rPr lang="en-US" sz="800" dirty="0" err="1" smtClean="0">
                <a:latin typeface="Consolas" panose="020B0609020204030204" pitchFamily="49" charset="0"/>
                <a:cs typeface="Consolas" panose="020B0609020204030204" pitchFamily="49" charset="0"/>
              </a:rPr>
              <a:t>numthreads</a:t>
            </a:r>
            <a:r>
              <a:rPr lang="en-US" sz="800" dirty="0" smtClean="0">
                <a:latin typeface="Consolas" panose="020B0609020204030204" pitchFamily="49" charset="0"/>
                <a:cs typeface="Consolas" panose="020B0609020204030204" pitchFamily="49" charset="0"/>
              </a:rPr>
              <a:t>(32,1,1)]</a:t>
            </a:r>
          </a:p>
          <a:p>
            <a:r>
              <a:rPr lang="en-US" sz="800" dirty="0" smtClean="0">
                <a:latin typeface="Consolas" panose="020B0609020204030204" pitchFamily="49" charset="0"/>
                <a:cs typeface="Consolas" panose="020B0609020204030204" pitchFamily="49" charset="0"/>
              </a:rPr>
              <a:t>void add( </a:t>
            </a:r>
            <a:r>
              <a:rPr lang="en-US" sz="800" dirty="0" err="1" smtClean="0">
                <a:latin typeface="Consolas" panose="020B0609020204030204" pitchFamily="49" charset="0"/>
                <a:cs typeface="Consolas" panose="020B0609020204030204" pitchFamily="49" charset="0"/>
              </a:rPr>
              <a:t>uint</a:t>
            </a:r>
            <a:r>
              <a:rPr lang="en-US" sz="800" dirty="0" smtClean="0">
                <a:latin typeface="Consolas" panose="020B0609020204030204" pitchFamily="49" charset="0"/>
                <a:cs typeface="Consolas" panose="020B0609020204030204" pitchFamily="49" charset="0"/>
              </a:rPr>
              <a:t> </a:t>
            </a:r>
            <a:r>
              <a:rPr lang="en-US" sz="800" dirty="0" err="1" smtClean="0">
                <a:latin typeface="Consolas" panose="020B0609020204030204" pitchFamily="49" charset="0"/>
                <a:cs typeface="Consolas" panose="020B0609020204030204" pitchFamily="49" charset="0"/>
              </a:rPr>
              <a:t>i</a:t>
            </a:r>
            <a:r>
              <a:rPr lang="en-US" sz="800" dirty="0" smtClean="0">
                <a:latin typeface="Consolas" panose="020B0609020204030204" pitchFamily="49" charset="0"/>
                <a:cs typeface="Consolas" panose="020B0609020204030204" pitchFamily="49" charset="0"/>
              </a:rPr>
              <a:t> : </a:t>
            </a:r>
            <a:r>
              <a:rPr lang="en-US" sz="800" dirty="0" err="1" smtClean="0">
                <a:latin typeface="Consolas" panose="020B0609020204030204" pitchFamily="49" charset="0"/>
                <a:cs typeface="Consolas" panose="020B0609020204030204" pitchFamily="49" charset="0"/>
              </a:rPr>
              <a:t>SV_DispatchThreadID</a:t>
            </a:r>
            <a:r>
              <a:rPr lang="en-US" sz="800" dirty="0" smtClean="0">
                <a:latin typeface="Consolas" panose="020B0609020204030204" pitchFamily="49" charset="0"/>
                <a:cs typeface="Consolas" panose="020B0609020204030204" pitchFamily="49" charset="0"/>
              </a:rPr>
              <a:t> ) {</a:t>
            </a:r>
          </a:p>
          <a:p>
            <a:r>
              <a:rPr lang="en-US" sz="800" dirty="0" smtClean="0">
                <a:latin typeface="Consolas" panose="020B0609020204030204" pitchFamily="49" charset="0"/>
                <a:cs typeface="Consolas" panose="020B0609020204030204" pitchFamily="49" charset="0"/>
              </a:rPr>
              <a:t>    a[</a:t>
            </a:r>
            <a:r>
              <a:rPr lang="en-US" sz="800" dirty="0" err="1" smtClean="0">
                <a:latin typeface="Consolas" panose="020B0609020204030204" pitchFamily="49" charset="0"/>
                <a:cs typeface="Consolas" panose="020B0609020204030204" pitchFamily="49" charset="0"/>
              </a:rPr>
              <a:t>i</a:t>
            </a:r>
            <a:r>
              <a:rPr lang="en-US" sz="800" dirty="0" smtClean="0">
                <a:latin typeface="Consolas" panose="020B0609020204030204" pitchFamily="49" charset="0"/>
                <a:cs typeface="Consolas" panose="020B0609020204030204" pitchFamily="49" charset="0"/>
              </a:rPr>
              <a:t>] += b[</a:t>
            </a:r>
            <a:r>
              <a:rPr lang="en-US" sz="800" dirty="0" err="1" smtClean="0">
                <a:latin typeface="Consolas" panose="020B0609020204030204" pitchFamily="49" charset="0"/>
                <a:cs typeface="Consolas" panose="020B0609020204030204" pitchFamily="49" charset="0"/>
              </a:rPr>
              <a:t>i</a:t>
            </a:r>
            <a:r>
              <a:rPr lang="en-US" sz="800" dirty="0" smtClean="0">
                <a:latin typeface="Consolas" panose="020B0609020204030204" pitchFamily="49" charset="0"/>
                <a:cs typeface="Consolas" panose="020B0609020204030204" pitchFamily="49" charset="0"/>
              </a:rPr>
              <a:t>];</a:t>
            </a:r>
          </a:p>
          <a:p>
            <a:r>
              <a:rPr lang="en-US" sz="800" dirty="0" smtClean="0">
                <a:latin typeface="Consolas" panose="020B0609020204030204" pitchFamily="49" charset="0"/>
                <a:cs typeface="Consolas" panose="020B0609020204030204" pitchFamily="49" charset="0"/>
              </a:rPr>
              <a:t>}</a:t>
            </a:r>
          </a:p>
        </p:txBody>
      </p:sp>
      <p:sp>
        <p:nvSpPr>
          <p:cNvPr id="14" name="TextBox 13"/>
          <p:cNvSpPr txBox="1"/>
          <p:nvPr/>
        </p:nvSpPr>
        <p:spPr>
          <a:xfrm>
            <a:off x="524469" y="4988884"/>
            <a:ext cx="998991" cy="646331"/>
          </a:xfrm>
          <a:prstGeom prst="rect">
            <a:avLst/>
          </a:prstGeom>
          <a:noFill/>
        </p:spPr>
        <p:txBody>
          <a:bodyPr wrap="none" rtlCol="0">
            <a:noAutofit/>
          </a:bodyPr>
          <a:lstStyle/>
          <a:p>
            <a:r>
              <a:rPr lang="en-US" sz="800" dirty="0" smtClean="0">
                <a:latin typeface="Consolas" panose="020B0609020204030204" pitchFamily="49" charset="0"/>
                <a:cs typeface="Consolas" panose="020B0609020204030204" pitchFamily="49" charset="0"/>
              </a:rPr>
              <a:t>// main.cpp</a:t>
            </a:r>
          </a:p>
          <a:p>
            <a:endParaRPr lang="en-US" sz="800" dirty="0">
              <a:latin typeface="Consolas" panose="020B0609020204030204" pitchFamily="49" charset="0"/>
              <a:cs typeface="Consolas" panose="020B0609020204030204" pitchFamily="49" charset="0"/>
            </a:endParaRPr>
          </a:p>
          <a:p>
            <a:r>
              <a:rPr lang="en-US" sz="800" dirty="0" err="1" smtClean="0">
                <a:latin typeface="Consolas" panose="020B0609020204030204" pitchFamily="49" charset="0"/>
                <a:cs typeface="Consolas" panose="020B0609020204030204" pitchFamily="49" charset="0"/>
              </a:rPr>
              <a:t>int</a:t>
            </a:r>
            <a:r>
              <a:rPr lang="en-US" sz="800" dirty="0" smtClean="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main() </a:t>
            </a:r>
            <a:r>
              <a:rPr lang="en-US" sz="800" dirty="0" smtClean="0">
                <a:latin typeface="Consolas" panose="020B0609020204030204" pitchFamily="49" charset="0"/>
                <a:cs typeface="Consolas" panose="020B0609020204030204" pitchFamily="49" charset="0"/>
              </a:rPr>
              <a:t>{</a:t>
            </a:r>
          </a:p>
          <a:p>
            <a:r>
              <a:rPr lang="en-US" sz="800" dirty="0" smtClean="0">
                <a:latin typeface="Consolas" panose="020B0609020204030204" pitchFamily="49" charset="0"/>
                <a:cs typeface="Consolas" panose="020B0609020204030204" pitchFamily="49" charset="0"/>
              </a:rPr>
              <a:t>    // ...</a:t>
            </a:r>
          </a:p>
          <a:p>
            <a:endParaRPr lang="en-US" sz="800" dirty="0" smtClean="0">
              <a:latin typeface="Consolas" panose="020B0609020204030204" pitchFamily="49" charset="0"/>
              <a:cs typeface="Consolas" panose="020B0609020204030204" pitchFamily="49" charset="0"/>
            </a:endParaRPr>
          </a:p>
          <a:p>
            <a:r>
              <a:rPr lang="en-US" sz="800" dirty="0" smtClean="0">
                <a:latin typeface="Consolas" panose="020B0609020204030204" pitchFamily="49" charset="0"/>
                <a:cs typeface="Consolas" panose="020B0609020204030204" pitchFamily="49" charset="0"/>
              </a:rPr>
              <a:t>    context-&gt;</a:t>
            </a:r>
            <a:r>
              <a:rPr lang="en-US" sz="800" dirty="0" err="1" smtClean="0">
                <a:latin typeface="Consolas" panose="020B0609020204030204" pitchFamily="49" charset="0"/>
                <a:cs typeface="Consolas" panose="020B0609020204030204" pitchFamily="49" charset="0"/>
              </a:rPr>
              <a:t>CSSetShader</a:t>
            </a:r>
            <a:r>
              <a:rPr lang="en-US" sz="800" dirty="0" smtClean="0">
                <a:latin typeface="Consolas" panose="020B0609020204030204" pitchFamily="49" charset="0"/>
                <a:cs typeface="Consolas" panose="020B0609020204030204" pitchFamily="49" charset="0"/>
              </a:rPr>
              <a:t>(</a:t>
            </a:r>
            <a:r>
              <a:rPr lang="en-US" sz="800" dirty="0" err="1" smtClean="0">
                <a:latin typeface="Consolas" panose="020B0609020204030204" pitchFamily="49" charset="0"/>
                <a:cs typeface="Consolas" panose="020B0609020204030204" pitchFamily="49" charset="0"/>
              </a:rPr>
              <a:t>addShader</a:t>
            </a:r>
            <a:r>
              <a:rPr lang="en-US" sz="800" dirty="0" smtClean="0">
                <a:latin typeface="Consolas" panose="020B0609020204030204" pitchFamily="49" charset="0"/>
                <a:cs typeface="Consolas" panose="020B0609020204030204" pitchFamily="49" charset="0"/>
              </a:rPr>
              <a:t>, 0, 0);</a:t>
            </a:r>
          </a:p>
          <a:p>
            <a:r>
              <a:rPr lang="en-US" sz="800" dirty="0">
                <a:latin typeface="Consolas" panose="020B0609020204030204" pitchFamily="49" charset="0"/>
                <a:cs typeface="Consolas" panose="020B0609020204030204" pitchFamily="49" charset="0"/>
              </a:rPr>
              <a:t> </a:t>
            </a:r>
            <a:r>
              <a:rPr lang="en-US" sz="800" dirty="0" smtClean="0">
                <a:latin typeface="Consolas" panose="020B0609020204030204" pitchFamily="49" charset="0"/>
                <a:cs typeface="Consolas" panose="020B0609020204030204" pitchFamily="49" charset="0"/>
              </a:rPr>
              <a:t>   context-&gt;</a:t>
            </a:r>
            <a:r>
              <a:rPr lang="en-US" sz="800" dirty="0" err="1" smtClean="0">
                <a:latin typeface="Consolas" panose="020B0609020204030204" pitchFamily="49" charset="0"/>
                <a:cs typeface="Consolas" panose="020B0609020204030204" pitchFamily="49" charset="0"/>
              </a:rPr>
              <a:t>CSSetConstantBuffers</a:t>
            </a:r>
            <a:r>
              <a:rPr lang="en-US" sz="800" dirty="0" smtClean="0">
                <a:latin typeface="Consolas" panose="020B0609020204030204" pitchFamily="49" charset="0"/>
                <a:cs typeface="Consolas" panose="020B0609020204030204" pitchFamily="49" charset="0"/>
              </a:rPr>
              <a:t>(0, 1, &amp;</a:t>
            </a:r>
            <a:r>
              <a:rPr lang="en-US" sz="800" dirty="0" err="1" smtClean="0">
                <a:latin typeface="Consolas" panose="020B0609020204030204" pitchFamily="49" charset="0"/>
                <a:cs typeface="Consolas" panose="020B0609020204030204" pitchFamily="49" charset="0"/>
              </a:rPr>
              <a:t>cb</a:t>
            </a:r>
            <a:r>
              <a:rPr lang="en-US" sz="800" dirty="0" smtClean="0">
                <a:latin typeface="Consolas" panose="020B0609020204030204" pitchFamily="49" charset="0"/>
                <a:cs typeface="Consolas" panose="020B0609020204030204" pitchFamily="49" charset="0"/>
              </a:rPr>
              <a:t>);</a:t>
            </a:r>
          </a:p>
          <a:p>
            <a:r>
              <a:rPr lang="en-US" sz="800" dirty="0">
                <a:latin typeface="Consolas" panose="020B0609020204030204" pitchFamily="49" charset="0"/>
                <a:cs typeface="Consolas" panose="020B0609020204030204" pitchFamily="49" charset="0"/>
              </a:rPr>
              <a:t> </a:t>
            </a:r>
            <a:r>
              <a:rPr lang="en-US" sz="800" dirty="0" smtClean="0">
                <a:latin typeface="Consolas" panose="020B0609020204030204" pitchFamily="49" charset="0"/>
                <a:cs typeface="Consolas" panose="020B0609020204030204" pitchFamily="49" charset="0"/>
              </a:rPr>
              <a:t>   ID3D11UnorderedAccessView* </a:t>
            </a:r>
            <a:r>
              <a:rPr lang="en-US" sz="800" dirty="0" err="1" smtClean="0">
                <a:latin typeface="Consolas" panose="020B0609020204030204" pitchFamily="49" charset="0"/>
                <a:cs typeface="Consolas" panose="020B0609020204030204" pitchFamily="49" charset="0"/>
              </a:rPr>
              <a:t>uavs</a:t>
            </a:r>
            <a:r>
              <a:rPr lang="en-US" sz="800" dirty="0" smtClean="0">
                <a:latin typeface="Consolas" panose="020B0609020204030204" pitchFamily="49" charset="0"/>
                <a:cs typeface="Consolas" panose="020B0609020204030204" pitchFamily="49" charset="0"/>
              </a:rPr>
              <a:t>[] = { a, b };</a:t>
            </a:r>
          </a:p>
          <a:p>
            <a:r>
              <a:rPr lang="en-US" sz="800" dirty="0">
                <a:latin typeface="Consolas" panose="020B0609020204030204" pitchFamily="49" charset="0"/>
                <a:cs typeface="Consolas" panose="020B0609020204030204" pitchFamily="49" charset="0"/>
              </a:rPr>
              <a:t> </a:t>
            </a:r>
            <a:r>
              <a:rPr lang="en-US" sz="800" dirty="0" smtClean="0">
                <a:latin typeface="Consolas" panose="020B0609020204030204" pitchFamily="49" charset="0"/>
                <a:cs typeface="Consolas" panose="020B0609020204030204" pitchFamily="49" charset="0"/>
              </a:rPr>
              <a:t>   context-&gt;</a:t>
            </a:r>
            <a:r>
              <a:rPr lang="en-US" sz="800" dirty="0" err="1" smtClean="0">
                <a:latin typeface="Consolas" panose="020B0609020204030204" pitchFamily="49" charset="0"/>
                <a:cs typeface="Consolas" panose="020B0609020204030204" pitchFamily="49" charset="0"/>
              </a:rPr>
              <a:t>CSSetUnorderedAcccessViews</a:t>
            </a:r>
            <a:r>
              <a:rPr lang="en-US" sz="800" dirty="0" smtClean="0">
                <a:latin typeface="Consolas" panose="020B0609020204030204" pitchFamily="49" charset="0"/>
                <a:cs typeface="Consolas" panose="020B0609020204030204" pitchFamily="49" charset="0"/>
              </a:rPr>
              <a:t>(0, 2, &amp;</a:t>
            </a:r>
            <a:r>
              <a:rPr lang="en-US" sz="800" dirty="0" err="1" smtClean="0">
                <a:latin typeface="Consolas" panose="020B0609020204030204" pitchFamily="49" charset="0"/>
                <a:cs typeface="Consolas" panose="020B0609020204030204" pitchFamily="49" charset="0"/>
              </a:rPr>
              <a:t>uavs</a:t>
            </a:r>
            <a:r>
              <a:rPr lang="en-US" sz="800" dirty="0" smtClean="0">
                <a:latin typeface="Consolas" panose="020B0609020204030204" pitchFamily="49" charset="0"/>
                <a:cs typeface="Consolas" panose="020B0609020204030204" pitchFamily="49" charset="0"/>
              </a:rPr>
              <a:t>, 0);</a:t>
            </a:r>
          </a:p>
          <a:p>
            <a:endParaRPr lang="en-US" sz="800" dirty="0" smtClean="0">
              <a:latin typeface="Consolas" panose="020B0609020204030204" pitchFamily="49" charset="0"/>
              <a:cs typeface="Consolas" panose="020B0609020204030204" pitchFamily="49" charset="0"/>
            </a:endParaRPr>
          </a:p>
          <a:p>
            <a:r>
              <a:rPr lang="en-US" sz="800" dirty="0">
                <a:latin typeface="Consolas" panose="020B0609020204030204" pitchFamily="49" charset="0"/>
                <a:cs typeface="Consolas" panose="020B0609020204030204" pitchFamily="49" charset="0"/>
              </a:rPr>
              <a:t> </a:t>
            </a:r>
            <a:r>
              <a:rPr lang="en-US" sz="800" dirty="0" smtClean="0">
                <a:latin typeface="Consolas" panose="020B0609020204030204" pitchFamily="49" charset="0"/>
                <a:cs typeface="Consolas" panose="020B0609020204030204" pitchFamily="49" charset="0"/>
              </a:rPr>
              <a:t>   context-&gt;Dispatch((n + 31) &amp; ~31, 1, 1);</a:t>
            </a:r>
            <a:endParaRPr lang="en-US" sz="800" dirty="0">
              <a:latin typeface="Consolas" panose="020B0609020204030204" pitchFamily="49" charset="0"/>
              <a:cs typeface="Consolas" panose="020B0609020204030204" pitchFamily="49" charset="0"/>
            </a:endParaRPr>
          </a:p>
          <a:p>
            <a:r>
              <a:rPr lang="en-US" sz="800" dirty="0" smtClean="0">
                <a:latin typeface="Consolas" panose="020B0609020204030204" pitchFamily="49" charset="0"/>
                <a:cs typeface="Consolas" panose="020B0609020204030204" pitchFamily="49" charset="0"/>
              </a:rPr>
              <a:t>}</a:t>
            </a:r>
            <a:endParaRPr lang="en-US" sz="800" dirty="0">
              <a:latin typeface="Consolas" panose="020B0609020204030204" pitchFamily="49" charset="0"/>
              <a:cs typeface="Consolas" panose="020B0609020204030204" pitchFamily="49" charset="0"/>
            </a:endParaRPr>
          </a:p>
        </p:txBody>
      </p:sp>
      <p:sp>
        <p:nvSpPr>
          <p:cNvPr id="15" name="TextBox 14"/>
          <p:cNvSpPr txBox="1"/>
          <p:nvPr/>
        </p:nvSpPr>
        <p:spPr>
          <a:xfrm>
            <a:off x="246599" y="4160785"/>
            <a:ext cx="998991" cy="646331"/>
          </a:xfrm>
          <a:prstGeom prst="rect">
            <a:avLst/>
          </a:prstGeom>
          <a:noFill/>
        </p:spPr>
        <p:txBody>
          <a:bodyPr wrap="none" rtlCol="0">
            <a:noAutofit/>
          </a:bodyPr>
          <a:lstStyle/>
          <a:p>
            <a:r>
              <a:rPr lang="en-US" sz="800" dirty="0" smtClean="0">
                <a:latin typeface="Consolas" panose="020B0609020204030204" pitchFamily="49" charset="0"/>
                <a:cs typeface="Consolas" panose="020B0609020204030204" pitchFamily="49" charset="0"/>
              </a:rPr>
              <a:t>FILE* </a:t>
            </a:r>
            <a:r>
              <a:rPr lang="en-US" sz="800" dirty="0" err="1" smtClean="0">
                <a:latin typeface="Consolas" panose="020B0609020204030204" pitchFamily="49" charset="0"/>
                <a:cs typeface="Consolas" panose="020B0609020204030204" pitchFamily="49" charset="0"/>
              </a:rPr>
              <a:t>bytecodeFile</a:t>
            </a:r>
            <a:r>
              <a:rPr lang="en-US" sz="800" dirty="0" smtClean="0">
                <a:latin typeface="Consolas" panose="020B0609020204030204" pitchFamily="49" charset="0"/>
                <a:cs typeface="Consolas" panose="020B0609020204030204" pitchFamily="49" charset="0"/>
              </a:rPr>
              <a:t> = </a:t>
            </a:r>
            <a:r>
              <a:rPr lang="en-US" sz="800" dirty="0" err="1" smtClean="0">
                <a:latin typeface="Consolas" panose="020B0609020204030204" pitchFamily="49" charset="0"/>
                <a:cs typeface="Consolas" panose="020B0609020204030204" pitchFamily="49" charset="0"/>
              </a:rPr>
              <a:t>fopen</a:t>
            </a:r>
            <a:r>
              <a:rPr lang="en-US" sz="800" dirty="0" smtClean="0">
                <a:latin typeface="Consolas" panose="020B0609020204030204" pitchFamily="49" charset="0"/>
                <a:cs typeface="Consolas" panose="020B0609020204030204" pitchFamily="49" charset="0"/>
              </a:rPr>
              <a:t>("</a:t>
            </a:r>
            <a:r>
              <a:rPr lang="en-US" sz="800" dirty="0" err="1" smtClean="0">
                <a:latin typeface="Consolas" panose="020B0609020204030204" pitchFamily="49" charset="0"/>
                <a:cs typeface="Consolas" panose="020B0609020204030204" pitchFamily="49" charset="0"/>
              </a:rPr>
              <a:t>add.dxbc</a:t>
            </a:r>
            <a:r>
              <a:rPr lang="en-US" sz="800" dirty="0" smtClean="0">
                <a:latin typeface="Consolas" panose="020B0609020204030204" pitchFamily="49" charset="0"/>
                <a:cs typeface="Consolas" panose="020B0609020204030204" pitchFamily="49" charset="0"/>
              </a:rPr>
              <a:t>", "</a:t>
            </a:r>
            <a:r>
              <a:rPr lang="en-US" sz="800" dirty="0" err="1" smtClean="0">
                <a:latin typeface="Consolas" panose="020B0609020204030204" pitchFamily="49" charset="0"/>
                <a:cs typeface="Consolas" panose="020B0609020204030204" pitchFamily="49" charset="0"/>
              </a:rPr>
              <a:t>rb</a:t>
            </a:r>
            <a:r>
              <a:rPr lang="en-US" sz="800" dirty="0" smtClean="0">
                <a:latin typeface="Consolas" panose="020B0609020204030204" pitchFamily="49" charset="0"/>
                <a:cs typeface="Consolas" panose="020B0609020204030204" pitchFamily="49" charset="0"/>
              </a:rPr>
              <a:t>");</a:t>
            </a:r>
          </a:p>
          <a:p>
            <a:endParaRPr lang="en-US" sz="800" dirty="0" smtClean="0">
              <a:latin typeface="Consolas" panose="020B0609020204030204" pitchFamily="49" charset="0"/>
              <a:cs typeface="Consolas" panose="020B0609020204030204" pitchFamily="49" charset="0"/>
            </a:endParaRPr>
          </a:p>
          <a:p>
            <a:r>
              <a:rPr lang="en-US" sz="800" dirty="0" smtClean="0">
                <a:latin typeface="Consolas" panose="020B0609020204030204" pitchFamily="49" charset="0"/>
                <a:cs typeface="Consolas" panose="020B0609020204030204" pitchFamily="49" charset="0"/>
              </a:rPr>
              <a:t>// load file to memory</a:t>
            </a:r>
          </a:p>
          <a:p>
            <a:endParaRPr lang="en-US" sz="800" dirty="0">
              <a:latin typeface="Consolas" panose="020B0609020204030204" pitchFamily="49" charset="0"/>
              <a:cs typeface="Consolas" panose="020B0609020204030204" pitchFamily="49" charset="0"/>
            </a:endParaRPr>
          </a:p>
          <a:p>
            <a:r>
              <a:rPr lang="en-US" sz="800" dirty="0" smtClean="0">
                <a:latin typeface="Consolas" panose="020B0609020204030204" pitchFamily="49" charset="0"/>
                <a:cs typeface="Consolas" panose="020B0609020204030204" pitchFamily="49" charset="0"/>
              </a:rPr>
              <a:t>d3dDevice-&gt;</a:t>
            </a:r>
            <a:r>
              <a:rPr lang="en-US" sz="800" dirty="0" err="1" smtClean="0">
                <a:latin typeface="Consolas" panose="020B0609020204030204" pitchFamily="49" charset="0"/>
                <a:cs typeface="Consolas" panose="020B0609020204030204" pitchFamily="49" charset="0"/>
              </a:rPr>
              <a:t>CreateComputeShader</a:t>
            </a:r>
            <a:r>
              <a:rPr lang="en-US" sz="800" dirty="0" smtClean="0">
                <a:latin typeface="Consolas" panose="020B0609020204030204" pitchFamily="49" charset="0"/>
                <a:cs typeface="Consolas" panose="020B0609020204030204" pitchFamily="49" charset="0"/>
              </a:rPr>
              <a:t>(</a:t>
            </a:r>
            <a:r>
              <a:rPr lang="en-US" sz="800" dirty="0" err="1" smtClean="0">
                <a:latin typeface="Consolas" panose="020B0609020204030204" pitchFamily="49" charset="0"/>
                <a:cs typeface="Consolas" panose="020B0609020204030204" pitchFamily="49" charset="0"/>
              </a:rPr>
              <a:t>bytecode</a:t>
            </a:r>
            <a:r>
              <a:rPr lang="en-US" sz="800" dirty="0" smtClean="0">
                <a:latin typeface="Consolas" panose="020B0609020204030204" pitchFamily="49" charset="0"/>
                <a:cs typeface="Consolas" panose="020B0609020204030204" pitchFamily="49" charset="0"/>
              </a:rPr>
              <a:t>, </a:t>
            </a:r>
            <a:r>
              <a:rPr lang="en-US" sz="800" dirty="0" err="1" smtClean="0">
                <a:latin typeface="Consolas" panose="020B0609020204030204" pitchFamily="49" charset="0"/>
                <a:cs typeface="Consolas" panose="020B0609020204030204" pitchFamily="49" charset="0"/>
              </a:rPr>
              <a:t>bytecodeSize</a:t>
            </a:r>
            <a:r>
              <a:rPr lang="en-US" sz="800" dirty="0" smtClean="0">
                <a:latin typeface="Consolas" panose="020B0609020204030204" pitchFamily="49" charset="0"/>
                <a:cs typeface="Consolas" panose="020B0609020204030204" pitchFamily="49" charset="0"/>
              </a:rPr>
              <a:t>, NULL, &amp;</a:t>
            </a:r>
            <a:r>
              <a:rPr lang="en-US" sz="800" dirty="0" err="1" smtClean="0">
                <a:latin typeface="Consolas" panose="020B0609020204030204" pitchFamily="49" charset="0"/>
                <a:cs typeface="Consolas" panose="020B0609020204030204" pitchFamily="49" charset="0"/>
              </a:rPr>
              <a:t>addShader</a:t>
            </a:r>
            <a:r>
              <a:rPr lang="en-US" sz="800" dirty="0" smtClean="0">
                <a:latin typeface="Consolas" panose="020B0609020204030204" pitchFamily="49" charset="0"/>
                <a:cs typeface="Consolas" panose="020B0609020204030204" pitchFamily="49" charset="0"/>
              </a:rPr>
              <a:t>);</a:t>
            </a:r>
          </a:p>
          <a:p>
            <a:endParaRPr lang="en-US" sz="800" dirty="0">
              <a:latin typeface="Consolas" panose="020B0609020204030204" pitchFamily="49" charset="0"/>
              <a:cs typeface="Consolas" panose="020B0609020204030204" pitchFamily="49" charset="0"/>
            </a:endParaRPr>
          </a:p>
          <a:p>
            <a:endParaRPr lang="en-US" sz="800" dirty="0" smtClean="0">
              <a:latin typeface="Consolas" panose="020B0609020204030204" pitchFamily="49" charset="0"/>
              <a:cs typeface="Consolas" panose="020B0609020204030204" pitchFamily="49" charset="0"/>
            </a:endParaRPr>
          </a:p>
          <a:p>
            <a:endParaRPr lang="en-US" sz="800" dirty="0">
              <a:latin typeface="Consolas" panose="020B0609020204030204" pitchFamily="49" charset="0"/>
              <a:cs typeface="Consolas" panose="020B0609020204030204" pitchFamily="49" charset="0"/>
            </a:endParaRPr>
          </a:p>
          <a:p>
            <a:endParaRPr lang="en-US" sz="800" dirty="0" smtClean="0">
              <a:latin typeface="Consolas" panose="020B0609020204030204" pitchFamily="49" charset="0"/>
              <a:cs typeface="Consolas" panose="020B0609020204030204" pitchFamily="49" charset="0"/>
            </a:endParaRPr>
          </a:p>
        </p:txBody>
      </p:sp>
      <p:sp>
        <p:nvSpPr>
          <p:cNvPr id="16" name="TextBox 15"/>
          <p:cNvSpPr txBox="1"/>
          <p:nvPr/>
        </p:nvSpPr>
        <p:spPr>
          <a:xfrm>
            <a:off x="1023964" y="3598706"/>
            <a:ext cx="998991" cy="646331"/>
          </a:xfrm>
          <a:prstGeom prst="rect">
            <a:avLst/>
          </a:prstGeom>
          <a:noFill/>
        </p:spPr>
        <p:txBody>
          <a:bodyPr wrap="none" rtlCol="0">
            <a:noAutofit/>
          </a:bodyPr>
          <a:lstStyle/>
          <a:p>
            <a:r>
              <a:rPr lang="en-US" sz="800" dirty="0" smtClean="0">
                <a:latin typeface="Consolas" panose="020B0609020204030204" pitchFamily="49" charset="0"/>
                <a:cs typeface="Consolas" panose="020B0609020204030204" pitchFamily="49" charset="0"/>
              </a:rPr>
              <a:t>FILE* </a:t>
            </a:r>
            <a:r>
              <a:rPr lang="en-US" sz="800" dirty="0" err="1" smtClean="0">
                <a:latin typeface="Consolas" panose="020B0609020204030204" pitchFamily="49" charset="0"/>
                <a:cs typeface="Consolas" panose="020B0609020204030204" pitchFamily="49" charset="0"/>
              </a:rPr>
              <a:t>sourceFile</a:t>
            </a:r>
            <a:r>
              <a:rPr lang="en-US" sz="800" dirty="0" smtClean="0">
                <a:latin typeface="Consolas" panose="020B0609020204030204" pitchFamily="49" charset="0"/>
                <a:cs typeface="Consolas" panose="020B0609020204030204" pitchFamily="49" charset="0"/>
              </a:rPr>
              <a:t> = </a:t>
            </a:r>
            <a:r>
              <a:rPr lang="en-US" sz="800" dirty="0" err="1" smtClean="0">
                <a:latin typeface="Consolas" panose="020B0609020204030204" pitchFamily="49" charset="0"/>
                <a:cs typeface="Consolas" panose="020B0609020204030204" pitchFamily="49" charset="0"/>
              </a:rPr>
              <a:t>fopen</a:t>
            </a:r>
            <a:r>
              <a:rPr lang="en-US" sz="800" dirty="0" smtClean="0">
                <a:latin typeface="Consolas" panose="020B0609020204030204" pitchFamily="49" charset="0"/>
                <a:cs typeface="Consolas" panose="020B0609020204030204" pitchFamily="49" charset="0"/>
              </a:rPr>
              <a:t>("</a:t>
            </a:r>
            <a:r>
              <a:rPr lang="en-US" sz="800" dirty="0" err="1" smtClean="0">
                <a:latin typeface="Consolas" panose="020B0609020204030204" pitchFamily="49" charset="0"/>
                <a:cs typeface="Consolas" panose="020B0609020204030204" pitchFamily="49" charset="0"/>
              </a:rPr>
              <a:t>add.hlsl</a:t>
            </a:r>
            <a:r>
              <a:rPr lang="en-US" sz="800" dirty="0" smtClean="0">
                <a:latin typeface="Consolas" panose="020B0609020204030204" pitchFamily="49" charset="0"/>
                <a:cs typeface="Consolas" panose="020B0609020204030204" pitchFamily="49" charset="0"/>
              </a:rPr>
              <a:t>", "</a:t>
            </a:r>
            <a:r>
              <a:rPr lang="en-US" sz="800" dirty="0" err="1" smtClean="0">
                <a:latin typeface="Consolas" panose="020B0609020204030204" pitchFamily="49" charset="0"/>
                <a:cs typeface="Consolas" panose="020B0609020204030204" pitchFamily="49" charset="0"/>
              </a:rPr>
              <a:t>rb</a:t>
            </a:r>
            <a:r>
              <a:rPr lang="en-US" sz="800" dirty="0" smtClean="0">
                <a:latin typeface="Consolas" panose="020B0609020204030204" pitchFamily="49" charset="0"/>
                <a:cs typeface="Consolas" panose="020B0609020204030204" pitchFamily="49" charset="0"/>
              </a:rPr>
              <a:t>");</a:t>
            </a:r>
          </a:p>
          <a:p>
            <a:r>
              <a:rPr lang="en-US" sz="800" dirty="0" smtClean="0">
                <a:latin typeface="Consolas" panose="020B0609020204030204" pitchFamily="49" charset="0"/>
                <a:cs typeface="Consolas" panose="020B0609020204030204" pitchFamily="49" charset="0"/>
              </a:rPr>
              <a:t>// load file to memory</a:t>
            </a:r>
          </a:p>
          <a:p>
            <a:r>
              <a:rPr lang="en-US" sz="800" dirty="0" smtClean="0">
                <a:latin typeface="Consolas" panose="020B0609020204030204" pitchFamily="49" charset="0"/>
                <a:cs typeface="Consolas" panose="020B0609020204030204" pitchFamily="49" charset="0"/>
              </a:rPr>
              <a:t>D3DCompile(source, </a:t>
            </a:r>
            <a:r>
              <a:rPr lang="en-US" sz="800" dirty="0" err="1" smtClean="0">
                <a:latin typeface="Consolas" panose="020B0609020204030204" pitchFamily="49" charset="0"/>
                <a:cs typeface="Consolas" panose="020B0609020204030204" pitchFamily="49" charset="0"/>
              </a:rPr>
              <a:t>strlen</a:t>
            </a:r>
            <a:r>
              <a:rPr lang="en-US" sz="800" dirty="0" smtClean="0">
                <a:latin typeface="Consolas" panose="020B0609020204030204" pitchFamily="49" charset="0"/>
                <a:cs typeface="Consolas" panose="020B0609020204030204" pitchFamily="49" charset="0"/>
              </a:rPr>
              <a:t>(source), path, NULL, NULL, "main", ...);</a:t>
            </a:r>
          </a:p>
          <a:p>
            <a:endParaRPr lang="en-US" sz="800" dirty="0">
              <a:latin typeface="Consolas" panose="020B0609020204030204" pitchFamily="49" charset="0"/>
              <a:cs typeface="Consolas" panose="020B0609020204030204" pitchFamily="49" charset="0"/>
            </a:endParaRPr>
          </a:p>
          <a:p>
            <a:endParaRPr lang="en-US" sz="800" dirty="0" smtClean="0">
              <a:latin typeface="Consolas" panose="020B0609020204030204" pitchFamily="49" charset="0"/>
              <a:cs typeface="Consolas" panose="020B0609020204030204" pitchFamily="49" charset="0"/>
            </a:endParaRPr>
          </a:p>
          <a:p>
            <a:endParaRPr lang="en-US" sz="800" dirty="0">
              <a:latin typeface="Consolas" panose="020B0609020204030204" pitchFamily="49" charset="0"/>
              <a:cs typeface="Consolas" panose="020B0609020204030204" pitchFamily="49" charset="0"/>
            </a:endParaRPr>
          </a:p>
          <a:p>
            <a:endParaRPr lang="en-US" sz="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702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First-Class </a:t>
            </a:r>
            <a:r>
              <a:rPr lang="en-US" dirty="0" err="1" smtClean="0"/>
              <a:t>Metaprogramming</a:t>
            </a:r>
            <a:r>
              <a:rPr lang="en-US" dirty="0" smtClean="0"/>
              <a:t> Constructs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24</a:t>
            </a:fld>
            <a:endParaRPr lang="en-US"/>
          </a:p>
        </p:txBody>
      </p:sp>
      <p:sp>
        <p:nvSpPr>
          <p:cNvPr id="9" name="TextBox 8"/>
          <p:cNvSpPr txBox="1"/>
          <p:nvPr/>
        </p:nvSpPr>
        <p:spPr>
          <a:xfrm>
            <a:off x="360795" y="4294814"/>
            <a:ext cx="3677805" cy="1554270"/>
          </a:xfrm>
          <a:prstGeom prst="rect">
            <a:avLst/>
          </a:prstGeom>
          <a:noFill/>
        </p:spPr>
        <p:txBody>
          <a:bodyPr wrap="none" rtlCol="0">
            <a:noAutofit/>
          </a:bodyPr>
          <a:lstStyle/>
          <a:p>
            <a:r>
              <a:rPr lang="en-US" sz="1200" dirty="0" smtClean="0">
                <a:latin typeface="Consolas" panose="020B0609020204030204" pitchFamily="49" charset="0"/>
                <a:cs typeface="Consolas" panose="020B0609020204030204" pitchFamily="49" charset="0"/>
              </a:rPr>
              <a:t>void </a:t>
            </a:r>
            <a:r>
              <a:rPr lang="en-US" sz="1200" dirty="0" err="1" smtClean="0">
                <a:latin typeface="Consolas" panose="020B0609020204030204" pitchFamily="49" charset="0"/>
                <a:cs typeface="Consolas" panose="020B0609020204030204" pitchFamily="49" charset="0"/>
              </a:rPr>
              <a:t>generateMaterialCode</a:t>
            </a:r>
            <a:r>
              <a:rPr lang="en-US" sz="1200" dirty="0" smtClean="0">
                <a:latin typeface="Consolas" panose="020B0609020204030204" pitchFamily="49" charset="0"/>
                <a:cs typeface="Consolas" panose="020B0609020204030204" pitchFamily="49" charset="0"/>
              </a:rPr>
              <a:t>(Material* m)</a:t>
            </a:r>
          </a:p>
          <a:p>
            <a:r>
              <a:rPr lang="en-US" sz="1200" dirty="0" smtClean="0">
                <a:latin typeface="Consolas" panose="020B0609020204030204" pitchFamily="49" charset="0"/>
                <a:cs typeface="Consolas" panose="020B0609020204030204" pitchFamily="49" charset="0"/>
              </a:rPr>
              <a:t>{</a:t>
            </a:r>
          </a:p>
          <a:p>
            <a:r>
              <a:rPr lang="en-US" sz="1200" dirty="0" smtClean="0">
                <a:latin typeface="Consolas" panose="020B0609020204030204" pitchFamily="49" charset="0"/>
                <a:cs typeface="Consolas" panose="020B0609020204030204" pitchFamily="49" charset="0"/>
              </a:rPr>
              <a:t>  emit(</a:t>
            </a:r>
            <a:r>
              <a:rPr lang="en-US" sz="1200" dirty="0" smtClean="0">
                <a:solidFill>
                  <a:schemeClr val="accent6"/>
                </a:solidFill>
                <a:latin typeface="Consolas" panose="020B0609020204030204" pitchFamily="49" charset="0"/>
                <a:cs typeface="Consolas" panose="020B0609020204030204" pitchFamily="49" charset="0"/>
              </a:rPr>
              <a:t>"float4 </a:t>
            </a:r>
            <a:r>
              <a:rPr lang="en-US" sz="1200" dirty="0" err="1" smtClean="0">
                <a:solidFill>
                  <a:schemeClr val="accent6"/>
                </a:solidFill>
                <a:latin typeface="Consolas" panose="020B0609020204030204" pitchFamily="49" charset="0"/>
                <a:cs typeface="Consolas" panose="020B0609020204030204" pitchFamily="49" charset="0"/>
              </a:rPr>
              <a:t>evalMaterialLayers</a:t>
            </a:r>
            <a:r>
              <a:rPr lang="en-US" sz="1200" dirty="0" smtClean="0">
                <a:solidFill>
                  <a:schemeClr val="accent6"/>
                </a:solidFill>
                <a:latin typeface="Consolas" panose="020B0609020204030204" pitchFamily="49" charset="0"/>
                <a:cs typeface="Consolas" panose="020B0609020204030204" pitchFamily="49" charset="0"/>
              </a:rPr>
              <a:t>() {\n"</a:t>
            </a:r>
            <a:r>
              <a:rPr lang="en-US" sz="1200" dirty="0" smtClean="0">
                <a:latin typeface="Consolas" panose="020B0609020204030204" pitchFamily="49" charset="0"/>
                <a:cs typeface="Consolas" panose="020B0609020204030204" pitchFamily="49" charset="0"/>
              </a:rPr>
              <a:t>);</a:t>
            </a:r>
          </a:p>
          <a:p>
            <a:r>
              <a:rPr lang="en-US" sz="1200" dirty="0" smtClean="0">
                <a:latin typeface="Consolas" panose="020B0609020204030204" pitchFamily="49" charset="0"/>
                <a:cs typeface="Consolas" panose="020B0609020204030204" pitchFamily="49" charset="0"/>
              </a:rPr>
              <a:t>  emit(</a:t>
            </a:r>
            <a:r>
              <a:rPr lang="en-US" sz="1200" dirty="0" smtClean="0">
                <a:solidFill>
                  <a:schemeClr val="accent6"/>
                </a:solidFill>
                <a:latin typeface="Consolas" panose="020B0609020204030204" pitchFamily="49" charset="0"/>
                <a:cs typeface="Consolas" panose="020B0609020204030204" pitchFamily="49" charset="0"/>
              </a:rPr>
              <a:t>"float4 albedo = 1.0f;\n"</a:t>
            </a:r>
            <a:r>
              <a:rPr lang="en-US" sz="1200" dirty="0" smtClean="0">
                <a:latin typeface="Consolas" panose="020B0609020204030204" pitchFamily="49" charset="0"/>
                <a:cs typeface="Consolas" panose="020B0609020204030204" pitchFamily="49" charset="0"/>
              </a:rPr>
              <a:t>);</a:t>
            </a:r>
          </a:p>
          <a:p>
            <a:r>
              <a:rPr lang="en-US" sz="1200" dirty="0" smtClean="0">
                <a:latin typeface="Consolas" panose="020B0609020204030204" pitchFamily="49" charset="0"/>
                <a:cs typeface="Consolas" panose="020B0609020204030204" pitchFamily="49" charset="0"/>
              </a:rPr>
              <a:t>  for( auto layer : m-&gt;layers )</a:t>
            </a: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emit(</a:t>
            </a:r>
            <a:r>
              <a:rPr lang="en-US" sz="1200" dirty="0" smtClean="0">
                <a:solidFill>
                  <a:schemeClr val="accent6"/>
                </a:solidFill>
                <a:latin typeface="Consolas" panose="020B0609020204030204" pitchFamily="49" charset="0"/>
                <a:cs typeface="Consolas" panose="020B0609020204030204" pitchFamily="49" charset="0"/>
              </a:rPr>
              <a:t>"albedo = "</a:t>
            </a:r>
            <a:r>
              <a:rPr lang="en-US" sz="1200" dirty="0" smtClean="0">
                <a:latin typeface="Consolas" panose="020B0609020204030204" pitchFamily="49" charset="0"/>
                <a:cs typeface="Consolas" panose="020B0609020204030204" pitchFamily="49" charset="0"/>
              </a:rPr>
              <a:t>);</a:t>
            </a: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generateLayerCode</a:t>
            </a:r>
            <a:r>
              <a:rPr lang="en-US" sz="1200" dirty="0" smtClean="0">
                <a:latin typeface="Consolas" panose="020B0609020204030204" pitchFamily="49" charset="0"/>
                <a:cs typeface="Consolas" panose="020B0609020204030204" pitchFamily="49" charset="0"/>
              </a:rPr>
              <a:t>(layer, </a:t>
            </a:r>
            <a:r>
              <a:rPr lang="en-US" sz="1200" dirty="0" smtClean="0">
                <a:solidFill>
                  <a:schemeClr val="accent6"/>
                </a:solidFill>
                <a:latin typeface="Consolas" panose="020B0609020204030204" pitchFamily="49" charset="0"/>
                <a:cs typeface="Consolas" panose="020B0609020204030204" pitchFamily="49" charset="0"/>
              </a:rPr>
              <a:t>"albedo"</a:t>
            </a:r>
            <a:r>
              <a:rPr lang="en-US" sz="1200" dirty="0" smtClean="0">
                <a:latin typeface="Consolas" panose="020B0609020204030204" pitchFamily="49" charset="0"/>
                <a:cs typeface="Consolas" panose="020B0609020204030204" pitchFamily="49" charset="0"/>
              </a:rPr>
              <a:t>);</a:t>
            </a: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emit(</a:t>
            </a:r>
            <a:r>
              <a:rPr lang="en-US" sz="1200" dirty="0" smtClean="0">
                <a:solidFill>
                  <a:schemeClr val="accent6"/>
                </a:solidFill>
                <a:latin typeface="Consolas" panose="020B0609020204030204" pitchFamily="49" charset="0"/>
                <a:cs typeface="Consolas" panose="020B0609020204030204" pitchFamily="49" charset="0"/>
              </a:rPr>
              <a:t>";\n"</a:t>
            </a:r>
            <a:r>
              <a:rPr lang="en-US" sz="1200" dirty="0" smtClean="0">
                <a:latin typeface="Consolas" panose="020B0609020204030204" pitchFamily="49" charset="0"/>
                <a:cs typeface="Consolas" panose="020B0609020204030204" pitchFamily="49" charset="0"/>
              </a:rPr>
              <a:t>);</a:t>
            </a:r>
          </a:p>
          <a:p>
            <a:r>
              <a:rPr lang="en-US" sz="1200" dirty="0" smtClean="0">
                <a:latin typeface="Consolas" panose="020B0609020204030204" pitchFamily="49" charset="0"/>
                <a:cs typeface="Consolas" panose="020B0609020204030204" pitchFamily="49" charset="0"/>
              </a:rPr>
              <a:t>  }</a:t>
            </a:r>
          </a:p>
          <a:p>
            <a:r>
              <a:rPr lang="en-US" sz="1200" dirty="0" smtClean="0">
                <a:latin typeface="Consolas" panose="020B0609020204030204" pitchFamily="49" charset="0"/>
                <a:cs typeface="Consolas" panose="020B0609020204030204" pitchFamily="49" charset="0"/>
              </a:rPr>
              <a:t>  // ...</a:t>
            </a:r>
          </a:p>
          <a:p>
            <a:r>
              <a:rPr lang="en-US" sz="1200" dirty="0">
                <a:latin typeface="Consolas" panose="020B0609020204030204" pitchFamily="49" charset="0"/>
                <a:cs typeface="Consolas" panose="020B0609020204030204" pitchFamily="49" charset="0"/>
              </a:rPr>
              <a:t>}</a:t>
            </a:r>
            <a:endParaRPr lang="en-US" sz="1200" dirty="0" smtClean="0">
              <a:latin typeface="Consolas" panose="020B0609020204030204" pitchFamily="49" charset="0"/>
              <a:cs typeface="Consolas" panose="020B0609020204030204" pitchFamily="49" charset="0"/>
            </a:endParaRPr>
          </a:p>
        </p:txBody>
      </p:sp>
      <p:sp>
        <p:nvSpPr>
          <p:cNvPr id="10" name="Right Arrow 9"/>
          <p:cNvSpPr/>
          <p:nvPr/>
        </p:nvSpPr>
        <p:spPr>
          <a:xfrm>
            <a:off x="4945075" y="3145933"/>
            <a:ext cx="1806855" cy="1422797"/>
          </a:xfrm>
          <a:prstGeom prst="rightArrow">
            <a:avLst/>
          </a:prstGeom>
          <a:solidFill>
            <a:schemeClr val="tx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6903515" y="2771946"/>
            <a:ext cx="3642552" cy="2175387"/>
          </a:xfrm>
          <a:prstGeom prst="rect">
            <a:avLst/>
          </a:prstGeom>
          <a:noFill/>
        </p:spPr>
        <p:txBody>
          <a:bodyPr wrap="none" rtlCol="0">
            <a:noAutofit/>
          </a:bodyPr>
          <a:lstStyle/>
          <a:p>
            <a:r>
              <a:rPr lang="en-US" sz="1400" dirty="0" err="1" smtClean="0">
                <a:latin typeface="Consolas" panose="020B0609020204030204" pitchFamily="49" charset="0"/>
                <a:cs typeface="Consolas" panose="020B0609020204030204" pitchFamily="49" charset="0"/>
              </a:rPr>
              <a:t>FuncDef</a:t>
            </a: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generateMaterialCode</a:t>
            </a:r>
            <a:r>
              <a:rPr lang="en-US" sz="1400" dirty="0">
                <a:latin typeface="Consolas" panose="020B0609020204030204" pitchFamily="49" charset="0"/>
                <a:cs typeface="Consolas" panose="020B0609020204030204" pitchFamily="49" charset="0"/>
              </a:rPr>
              <a:t>(Material* m)</a:t>
            </a:r>
          </a:p>
          <a:p>
            <a:r>
              <a:rPr lang="en-US" sz="1400" dirty="0" smtClean="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a:t>
            </a:r>
            <a:r>
              <a:rPr lang="en-US" sz="1400" dirty="0" smtClean="0">
                <a:solidFill>
                  <a:schemeClr val="accent6"/>
                </a:solidFill>
                <a:latin typeface="Consolas" panose="020B0609020204030204" pitchFamily="49" charset="0"/>
                <a:cs typeface="Consolas" panose="020B0609020204030204" pitchFamily="49" charset="0"/>
              </a:rPr>
              <a:t>`{ float4 </a:t>
            </a:r>
            <a:r>
              <a:rPr lang="en-US" sz="1400" dirty="0" err="1" smtClean="0">
                <a:solidFill>
                  <a:schemeClr val="accent6"/>
                </a:solidFill>
                <a:latin typeface="Consolas" panose="020B0609020204030204" pitchFamily="49" charset="0"/>
                <a:cs typeface="Consolas" panose="020B0609020204030204" pitchFamily="49" charset="0"/>
              </a:rPr>
              <a:t>evalMaterialLayers</a:t>
            </a:r>
            <a:r>
              <a:rPr lang="en-US" sz="1400" dirty="0" smtClean="0">
                <a:solidFill>
                  <a:schemeClr val="accent6"/>
                </a:solidFill>
                <a:latin typeface="Consolas" panose="020B0609020204030204" pitchFamily="49" charset="0"/>
                <a:cs typeface="Consolas" panose="020B0609020204030204" pitchFamily="49" charset="0"/>
              </a:rPr>
              <a:t>()</a:t>
            </a:r>
          </a:p>
          <a:p>
            <a:r>
              <a:rPr lang="en-US" sz="1400" dirty="0">
                <a:solidFill>
                  <a:schemeClr val="accent6"/>
                </a:solidFill>
                <a:latin typeface="Consolas" panose="020B0609020204030204" pitchFamily="49" charset="0"/>
                <a:cs typeface="Consolas" panose="020B0609020204030204" pitchFamily="49" charset="0"/>
              </a:rPr>
              <a:t> </a:t>
            </a:r>
            <a:r>
              <a:rPr lang="en-US" sz="1400" dirty="0" smtClean="0">
                <a:solidFill>
                  <a:schemeClr val="accent6"/>
                </a:solidFill>
                <a:latin typeface="Consolas" panose="020B0609020204030204" pitchFamily="49" charset="0"/>
                <a:cs typeface="Consolas" panose="020B0609020204030204" pitchFamily="49" charset="0"/>
              </a:rPr>
              <a:t> {</a:t>
            </a:r>
          </a:p>
          <a:p>
            <a:r>
              <a:rPr lang="en-US" sz="1400" dirty="0">
                <a:solidFill>
                  <a:schemeClr val="accent6"/>
                </a:solidFill>
                <a:latin typeface="Consolas" panose="020B0609020204030204" pitchFamily="49" charset="0"/>
                <a:cs typeface="Consolas" panose="020B0609020204030204" pitchFamily="49" charset="0"/>
              </a:rPr>
              <a:t> </a:t>
            </a:r>
            <a:r>
              <a:rPr lang="en-US" sz="1400" dirty="0" smtClean="0">
                <a:solidFill>
                  <a:schemeClr val="accent6"/>
                </a:solidFill>
                <a:latin typeface="Consolas" panose="020B0609020204030204" pitchFamily="49" charset="0"/>
                <a:cs typeface="Consolas" panose="020B0609020204030204" pitchFamily="49" charset="0"/>
              </a:rPr>
              <a:t>   float4 albedo = 1.0f;</a:t>
            </a:r>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$for(auto layer : m-&gt;layers)</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6"/>
                </a:solidFill>
                <a:latin typeface="Consolas" panose="020B0609020204030204" pitchFamily="49" charset="0"/>
                <a:cs typeface="Consolas" panose="020B0609020204030204" pitchFamily="49" charset="0"/>
              </a:rPr>
              <a:t>{</a:t>
            </a:r>
            <a:br>
              <a:rPr lang="en-US" sz="1400" dirty="0" smtClean="0">
                <a:solidFill>
                  <a:schemeClr val="accent6"/>
                </a:solidFill>
                <a:latin typeface="Consolas" panose="020B0609020204030204" pitchFamily="49" charset="0"/>
                <a:cs typeface="Consolas" panose="020B0609020204030204" pitchFamily="49" charset="0"/>
              </a:rPr>
            </a:br>
            <a:r>
              <a:rPr lang="en-US" sz="1400" dirty="0" smtClean="0">
                <a:solidFill>
                  <a:schemeClr val="accent6"/>
                </a:solidFill>
                <a:latin typeface="Consolas" panose="020B0609020204030204" pitchFamily="49" charset="0"/>
                <a:cs typeface="Consolas" panose="020B0609020204030204" pitchFamily="49" charset="0"/>
              </a:rPr>
              <a:t>      albedo = </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generateLayerCode</a:t>
            </a:r>
            <a:r>
              <a:rPr lang="en-US" sz="1400" dirty="0" smtClean="0">
                <a:latin typeface="Consolas" panose="020B0609020204030204" pitchFamily="49" charset="0"/>
                <a:cs typeface="Consolas" panose="020B0609020204030204" pitchFamily="49" charset="0"/>
              </a:rPr>
              <a:t>(layer, </a:t>
            </a:r>
            <a:r>
              <a:rPr lang="en-US" sz="1400" dirty="0" smtClean="0">
                <a:solidFill>
                  <a:schemeClr val="accent6"/>
                </a:solidFill>
                <a:latin typeface="Consolas" panose="020B0609020204030204" pitchFamily="49" charset="0"/>
                <a:cs typeface="Consolas" panose="020B0609020204030204" pitchFamily="49" charset="0"/>
              </a:rPr>
              <a:t>`albedo</a:t>
            </a:r>
            <a:r>
              <a:rPr lang="en-US" sz="1400" dirty="0" smtClean="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6"/>
                </a:solidFill>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solidFill>
                  <a:schemeClr val="accent6"/>
                </a:solidFill>
                <a:latin typeface="Consolas" panose="020B0609020204030204" pitchFamily="49" charset="0"/>
                <a:cs typeface="Consolas" panose="020B0609020204030204" pitchFamily="49" charset="0"/>
              </a:rPr>
              <a:t>}}</a:t>
            </a:r>
          </a:p>
          <a:p>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8" name="TextBox 7"/>
          <p:cNvSpPr txBox="1"/>
          <p:nvPr/>
        </p:nvSpPr>
        <p:spPr>
          <a:xfrm>
            <a:off x="291461" y="2270629"/>
            <a:ext cx="4357508" cy="1586702"/>
          </a:xfrm>
          <a:prstGeom prst="rect">
            <a:avLst/>
          </a:prstGeom>
          <a:noFill/>
        </p:spPr>
        <p:txBody>
          <a:bodyPr wrap="none" rtlCol="0">
            <a:noAutofit/>
          </a:bodyPr>
          <a:lstStyle/>
          <a:p>
            <a:r>
              <a:rPr lang="en-US" sz="1200" dirty="0" smtClean="0">
                <a:latin typeface="Consolas" panose="020B0609020204030204" pitchFamily="49" charset="0"/>
                <a:cs typeface="Consolas" panose="020B0609020204030204" pitchFamily="49" charset="0"/>
              </a:rPr>
              <a:t>  </a:t>
            </a:r>
            <a:r>
              <a:rPr lang="en-US" sz="1200" dirty="0" smtClean="0">
                <a:solidFill>
                  <a:schemeClr val="accent6"/>
                </a:solidFill>
                <a:latin typeface="Consolas" panose="020B0609020204030204" pitchFamily="49" charset="0"/>
                <a:cs typeface="Consolas" panose="020B0609020204030204" pitchFamily="49" charset="0"/>
              </a:rPr>
              <a:t>float2 roughness;</a:t>
            </a:r>
            <a:endParaRPr lang="en-US" sz="1200" dirty="0" smtClean="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#if ANISOTROPIC_ROUGHNESS_TEXTURE</a:t>
            </a:r>
          </a:p>
          <a:p>
            <a:r>
              <a:rPr lang="en-US" sz="1200" dirty="0" smtClean="0">
                <a:latin typeface="Consolas" panose="020B0609020204030204" pitchFamily="49" charset="0"/>
                <a:cs typeface="Consolas" panose="020B0609020204030204" pitchFamily="49" charset="0"/>
              </a:rPr>
              <a:t>  </a:t>
            </a:r>
            <a:r>
              <a:rPr lang="en-US" sz="1200" dirty="0" smtClean="0">
                <a:solidFill>
                  <a:schemeClr val="accent6"/>
                </a:solidFill>
                <a:latin typeface="Consolas" panose="020B0609020204030204" pitchFamily="49" charset="0"/>
                <a:cs typeface="Consolas" panose="020B0609020204030204" pitchFamily="49" charset="0"/>
              </a:rPr>
              <a:t>roughness = </a:t>
            </a:r>
            <a:r>
              <a:rPr lang="en-US" sz="1200" dirty="0" err="1" smtClean="0">
                <a:solidFill>
                  <a:schemeClr val="accent6"/>
                </a:solidFill>
                <a:latin typeface="Consolas" panose="020B0609020204030204" pitchFamily="49" charset="0"/>
                <a:cs typeface="Consolas" panose="020B0609020204030204" pitchFamily="49" charset="0"/>
              </a:rPr>
              <a:t>roughnessTex.Sample</a:t>
            </a:r>
            <a:r>
              <a:rPr lang="en-US" sz="1200" dirty="0" smtClean="0">
                <a:solidFill>
                  <a:schemeClr val="accent6"/>
                </a:solidFill>
                <a:latin typeface="Consolas" panose="020B0609020204030204" pitchFamily="49" charset="0"/>
                <a:cs typeface="Consolas" panose="020B0609020204030204" pitchFamily="49" charset="0"/>
              </a:rPr>
              <a:t>(…).</a:t>
            </a:r>
            <a:r>
              <a:rPr lang="en-US" sz="1200" dirty="0" err="1" smtClean="0">
                <a:solidFill>
                  <a:schemeClr val="accent6"/>
                </a:solidFill>
                <a:latin typeface="Consolas" panose="020B0609020204030204" pitchFamily="49" charset="0"/>
                <a:cs typeface="Consolas" panose="020B0609020204030204" pitchFamily="49" charset="0"/>
              </a:rPr>
              <a:t>xy</a:t>
            </a:r>
            <a:r>
              <a:rPr lang="en-US" sz="1200" dirty="0" smtClean="0">
                <a:solidFill>
                  <a:schemeClr val="accent6"/>
                </a:solidFill>
                <a:latin typeface="Consolas" panose="020B0609020204030204" pitchFamily="49" charset="0"/>
                <a:cs typeface="Consolas" panose="020B0609020204030204" pitchFamily="49" charset="0"/>
              </a:rPr>
              <a:t>;</a:t>
            </a:r>
            <a:endParaRPr lang="en-US" sz="1200" dirty="0" smtClean="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elif</a:t>
            </a:r>
            <a:r>
              <a:rPr lang="en-US" sz="1200" dirty="0" smtClean="0">
                <a:latin typeface="Consolas" panose="020B0609020204030204" pitchFamily="49" charset="0"/>
                <a:cs typeface="Consolas" panose="020B0609020204030204" pitchFamily="49" charset="0"/>
              </a:rPr>
              <a:t> ROUGHNESS_TEXTURE</a:t>
            </a: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smtClean="0">
                <a:solidFill>
                  <a:schemeClr val="accent6"/>
                </a:solidFill>
                <a:latin typeface="Consolas" panose="020B0609020204030204" pitchFamily="49" charset="0"/>
                <a:cs typeface="Consolas" panose="020B0609020204030204" pitchFamily="49" charset="0"/>
              </a:rPr>
              <a:t>roughness = </a:t>
            </a:r>
            <a:r>
              <a:rPr lang="en-US" sz="1200" dirty="0" err="1" smtClean="0">
                <a:solidFill>
                  <a:schemeClr val="accent6"/>
                </a:solidFill>
                <a:latin typeface="Consolas" panose="020B0609020204030204" pitchFamily="49" charset="0"/>
                <a:cs typeface="Consolas" panose="020B0609020204030204" pitchFamily="49" charset="0"/>
              </a:rPr>
              <a:t>roughnessTex.Sample</a:t>
            </a:r>
            <a:r>
              <a:rPr lang="en-US" sz="1200" dirty="0" smtClean="0">
                <a:solidFill>
                  <a:schemeClr val="accent6"/>
                </a:solidFill>
                <a:latin typeface="Consolas" panose="020B0609020204030204" pitchFamily="49" charset="0"/>
                <a:cs typeface="Consolas" panose="020B0609020204030204" pitchFamily="49" charset="0"/>
              </a:rPr>
              <a:t>(…).x;</a:t>
            </a:r>
            <a:endParaRPr lang="en-US" sz="1200" dirty="0" smtClean="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#else</a:t>
            </a:r>
          </a:p>
          <a:p>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smtClean="0">
                <a:solidFill>
                  <a:schemeClr val="accent6"/>
                </a:solidFill>
                <a:latin typeface="Consolas" panose="020B0609020204030204" pitchFamily="49" charset="0"/>
                <a:cs typeface="Consolas" panose="020B0609020204030204" pitchFamily="49" charset="0"/>
              </a:rPr>
              <a:t>roughness = </a:t>
            </a:r>
            <a:r>
              <a:rPr lang="en-US" sz="1200" dirty="0" err="1" smtClean="0">
                <a:solidFill>
                  <a:schemeClr val="accent6"/>
                </a:solidFill>
                <a:latin typeface="Consolas" panose="020B0609020204030204" pitchFamily="49" charset="0"/>
                <a:cs typeface="Consolas" panose="020B0609020204030204" pitchFamily="49" charset="0"/>
              </a:rPr>
              <a:t>uniformRoughness</a:t>
            </a:r>
            <a:r>
              <a:rPr lang="en-US" sz="1200" dirty="0" smtClean="0">
                <a:solidFill>
                  <a:schemeClr val="accent6"/>
                </a:solidFill>
                <a:latin typeface="Consolas" panose="020B0609020204030204" pitchFamily="49" charset="0"/>
                <a:cs typeface="Consolas" panose="020B0609020204030204" pitchFamily="49" charset="0"/>
              </a:rPr>
              <a:t>;</a:t>
            </a:r>
            <a:endParaRPr lang="en-US" sz="1200" dirty="0" smtClean="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endif</a:t>
            </a:r>
            <a:endParaRPr lang="en-US" sz="12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147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Domain-Specific Languages and Optimizations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25</a:t>
            </a:fld>
            <a:endParaRPr lang="en-US"/>
          </a:p>
        </p:txBody>
      </p:sp>
      <p:sp>
        <p:nvSpPr>
          <p:cNvPr id="9" name="TextBox 8"/>
          <p:cNvSpPr txBox="1"/>
          <p:nvPr/>
        </p:nvSpPr>
        <p:spPr>
          <a:xfrm>
            <a:off x="3112381" y="2603697"/>
            <a:ext cx="5751664" cy="4065535"/>
          </a:xfrm>
          <a:prstGeom prst="rect">
            <a:avLst/>
          </a:prstGeom>
          <a:noFill/>
        </p:spPr>
        <p:txBody>
          <a:bodyPr wrap="none" rtlCol="0">
            <a:noAutofit/>
          </a:bodyPr>
          <a:lstStyle/>
          <a:p>
            <a:r>
              <a:rPr lang="en-US" sz="2000" dirty="0" err="1" smtClean="0">
                <a:latin typeface="Consolas" panose="020B0609020204030204" pitchFamily="49" charset="0"/>
                <a:cs typeface="Consolas" panose="020B0609020204030204" pitchFamily="49" charset="0"/>
              </a:rPr>
              <a:t>post_effect</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HexagonalBokeh</a:t>
            </a:r>
            <a:r>
              <a:rPr lang="en-US" sz="2000" dirty="0" smtClean="0">
                <a:latin typeface="Consolas" panose="020B0609020204030204" pitchFamily="49" charset="0"/>
                <a:cs typeface="Consolas" panose="020B0609020204030204" pitchFamily="49" charset="0"/>
              </a:rPr>
              <a:t> {</a:t>
            </a:r>
          </a:p>
          <a:p>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uniform w, h : </a:t>
            </a:r>
            <a:r>
              <a:rPr lang="en-US" sz="2000" dirty="0" err="1" smtClean="0">
                <a:latin typeface="Consolas" panose="020B0609020204030204" pitchFamily="49" charset="0"/>
                <a:cs typeface="Consolas" panose="020B0609020204030204" pitchFamily="49" charset="0"/>
              </a:rPr>
              <a:t>int</a:t>
            </a:r>
            <a:r>
              <a:rPr lang="en-US" sz="2000" dirty="0" smtClean="0">
                <a:latin typeface="Consolas" panose="020B0609020204030204" pitchFamily="49" charset="0"/>
                <a:cs typeface="Consolas" panose="020B0609020204030204" pitchFamily="49" charset="0"/>
              </a:rPr>
              <a:t>;</a:t>
            </a:r>
          </a:p>
          <a:p>
            <a:endParaRPr lang="en-US" sz="2000" dirty="0" smtClean="0">
              <a:latin typeface="Consolas" panose="020B0609020204030204" pitchFamily="49" charset="0"/>
              <a:cs typeface="Consolas" panose="020B0609020204030204" pitchFamily="49" charset="0"/>
            </a:endParaRPr>
          </a:p>
          <a:p>
            <a:r>
              <a:rPr lang="en-US" sz="2000" dirty="0" smtClean="0">
                <a:latin typeface="Consolas" panose="020B0609020204030204" pitchFamily="49" charset="0"/>
                <a:cs typeface="Consolas" panose="020B0609020204030204" pitchFamily="49" charset="0"/>
              </a:rPr>
              <a:t>    input color : float4 </a:t>
            </a:r>
            <a:r>
              <a:rPr lang="en-US" sz="2000" dirty="0">
                <a:latin typeface="Consolas" panose="020B0609020204030204" pitchFamily="49" charset="0"/>
                <a:cs typeface="Consolas" panose="020B0609020204030204" pitchFamily="49" charset="0"/>
              </a:rPr>
              <a:t>{ size: </a:t>
            </a:r>
            <a:r>
              <a:rPr lang="en-US" sz="2000" dirty="0" err="1">
                <a:latin typeface="Consolas" panose="020B0609020204030204" pitchFamily="49" charset="0"/>
                <a:cs typeface="Consolas" panose="020B0609020204030204" pitchFamily="49" charset="0"/>
              </a:rPr>
              <a:t>w,h</a:t>
            </a: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a:t>
            </a:r>
          </a:p>
          <a:p>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input depth : float  { size: </a:t>
            </a:r>
            <a:r>
              <a:rPr lang="en-US" sz="2000" dirty="0" err="1" smtClean="0">
                <a:latin typeface="Consolas" panose="020B0609020204030204" pitchFamily="49" charset="0"/>
                <a:cs typeface="Consolas" panose="020B0609020204030204" pitchFamily="49" charset="0"/>
              </a:rPr>
              <a:t>w,h</a:t>
            </a:r>
            <a:r>
              <a:rPr lang="en-US" sz="2000" dirty="0" smtClean="0">
                <a:latin typeface="Consolas" panose="020B0609020204030204" pitchFamily="49" charset="0"/>
                <a:cs typeface="Consolas" panose="020B0609020204030204" pitchFamily="49" charset="0"/>
              </a:rPr>
              <a:t> }</a:t>
            </a:r>
          </a:p>
          <a:p>
            <a:endParaRPr lang="en-US" sz="2000" dirty="0">
              <a:latin typeface="Consolas" panose="020B0609020204030204" pitchFamily="49" charset="0"/>
              <a:cs typeface="Consolas" panose="020B0609020204030204" pitchFamily="49" charset="0"/>
            </a:endParaRPr>
          </a:p>
          <a:p>
            <a:r>
              <a:rPr lang="en-US" sz="2000" dirty="0" smtClean="0">
                <a:latin typeface="Consolas" panose="020B0609020204030204" pitchFamily="49" charset="0"/>
                <a:cs typeface="Consolas" panose="020B0609020204030204" pitchFamily="49" charset="0"/>
              </a:rPr>
              <a:t>    temp t : float4 { size: w/2, h/2 }</a:t>
            </a:r>
          </a:p>
          <a:p>
            <a:endParaRPr lang="en-US" sz="2000" dirty="0">
              <a:latin typeface="Consolas" panose="020B0609020204030204" pitchFamily="49" charset="0"/>
              <a:cs typeface="Consolas" panose="020B0609020204030204" pitchFamily="49" charset="0"/>
            </a:endParaRPr>
          </a:p>
          <a:p>
            <a:r>
              <a:rPr lang="en-US" sz="2000" dirty="0" smtClean="0">
                <a:latin typeface="Consolas" panose="020B0609020204030204" pitchFamily="49" charset="0"/>
                <a:cs typeface="Consolas" panose="020B0609020204030204" pitchFamily="49" charset="0"/>
              </a:rPr>
              <a:t>    pass Blur1 {</a:t>
            </a:r>
          </a:p>
          <a:p>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 ...</a:t>
            </a:r>
          </a:p>
          <a:p>
            <a:r>
              <a:rPr lang="en-US" sz="2000" dirty="0" smtClean="0">
                <a:latin typeface="Consolas" panose="020B0609020204030204" pitchFamily="49" charset="0"/>
                <a:cs typeface="Consolas" panose="020B0609020204030204" pitchFamily="49" charset="0"/>
              </a:rPr>
              <a:t>    }</a:t>
            </a:r>
          </a:p>
          <a:p>
            <a:r>
              <a:rPr lang="en-US" sz="2000" dirty="0" smtClean="0">
                <a:latin typeface="Consolas" panose="020B0609020204030204" pitchFamily="49" charset="0"/>
                <a:cs typeface="Consolas" panose="020B0609020204030204" pitchFamily="49" charset="0"/>
              </a:rPr>
              <a:t>}</a:t>
            </a:r>
          </a:p>
        </p:txBody>
      </p:sp>
      <p:sp>
        <p:nvSpPr>
          <p:cNvPr id="2" name="TextBox 1"/>
          <p:cNvSpPr txBox="1"/>
          <p:nvPr/>
        </p:nvSpPr>
        <p:spPr>
          <a:xfrm>
            <a:off x="2013451" y="1460504"/>
            <a:ext cx="7491346" cy="584775"/>
          </a:xfrm>
          <a:prstGeom prst="rect">
            <a:avLst/>
          </a:prstGeom>
          <a:noFill/>
        </p:spPr>
        <p:txBody>
          <a:bodyPr wrap="none" rtlCol="0">
            <a:spAutoFit/>
          </a:bodyPr>
          <a:lstStyle/>
          <a:p>
            <a:pPr algn="ctr"/>
            <a:r>
              <a:rPr lang="en-US" sz="3200" dirty="0"/>
              <a:t>t</a:t>
            </a:r>
            <a:r>
              <a:rPr lang="en-US" sz="3200" dirty="0" smtClean="0"/>
              <a:t>o enable rapid design space exploration</a:t>
            </a:r>
            <a:endParaRPr lang="en-US" sz="3200" dirty="0"/>
          </a:p>
        </p:txBody>
      </p:sp>
    </p:spTree>
    <p:extLst>
      <p:ext uri="{BB962C8B-B14F-4D97-AF65-F5344CB8AC3E}">
        <p14:creationId xmlns:p14="http://schemas.microsoft.com/office/powerpoint/2010/main" val="676021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makes graphics</a:t>
            </a:r>
            <a:br>
              <a:rPr lang="en-US" dirty="0" smtClean="0"/>
            </a:br>
            <a:r>
              <a:rPr lang="en-US" dirty="0" smtClean="0"/>
              <a:t>programming interesting?</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26</a:t>
            </a:fld>
            <a:endParaRPr lang="en-US"/>
          </a:p>
        </p:txBody>
      </p:sp>
    </p:spTree>
    <p:extLst>
      <p:ext uri="{BB962C8B-B14F-4D97-AF65-F5344CB8AC3E}">
        <p14:creationId xmlns:p14="http://schemas.microsoft.com/office/powerpoint/2010/main" val="3161566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55414" y="1899666"/>
            <a:ext cx="9091108" cy="2454390"/>
          </a:xfrm>
          <a:prstGeom prst="rect">
            <a:avLst/>
          </a:prstGeom>
          <a:noFill/>
        </p:spPr>
        <p:txBody>
          <a:bodyPr wrap="square" rtlCol="0" anchor="ctr">
            <a:spAutoFit/>
          </a:bodyPr>
          <a:lstStyle/>
          <a:p>
            <a:pPr algn="ctr">
              <a:lnSpc>
                <a:spcPct val="150000"/>
              </a:lnSpc>
            </a:pPr>
            <a:r>
              <a:rPr lang="en-US" sz="3556" dirty="0" smtClean="0"/>
              <a:t>The task of a graphics programmer is</a:t>
            </a:r>
          </a:p>
          <a:p>
            <a:pPr algn="ctr">
              <a:lnSpc>
                <a:spcPct val="150000"/>
              </a:lnSpc>
            </a:pPr>
            <a:r>
              <a:rPr lang="en-US" sz="3556" dirty="0"/>
              <a:t>t</a:t>
            </a:r>
            <a:r>
              <a:rPr lang="en-US" sz="3556" dirty="0" smtClean="0"/>
              <a:t>o define and mediate the interface</a:t>
            </a:r>
          </a:p>
          <a:p>
            <a:pPr algn="ctr">
              <a:lnSpc>
                <a:spcPct val="150000"/>
              </a:lnSpc>
            </a:pPr>
            <a:r>
              <a:rPr lang="en-US" sz="3556" dirty="0"/>
              <a:t>b</a:t>
            </a:r>
            <a:r>
              <a:rPr lang="en-US" sz="3556" dirty="0" smtClean="0"/>
              <a:t>etween content (art) and platform (HW)</a:t>
            </a:r>
            <a:endParaRPr lang="en-US" sz="3556"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27</a:t>
            </a:fld>
            <a:endParaRPr lang="en-US"/>
          </a:p>
        </p:txBody>
      </p:sp>
    </p:spTree>
    <p:extLst>
      <p:ext uri="{BB962C8B-B14F-4D97-AF65-F5344CB8AC3E}">
        <p14:creationId xmlns:p14="http://schemas.microsoft.com/office/powerpoint/2010/main" val="85456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720" y="419597"/>
            <a:ext cx="11084560" cy="622392"/>
          </a:xfrm>
        </p:spPr>
        <p:txBody>
          <a:bodyPr>
            <a:normAutofit fontScale="90000"/>
          </a:bodyPr>
          <a:lstStyle/>
          <a:p>
            <a:r>
              <a:rPr lang="en-US" dirty="0" smtClean="0"/>
              <a:t>Content and Platform</a:t>
            </a:r>
            <a:endParaRPr lang="en-US" dirty="0"/>
          </a:p>
        </p:txBody>
      </p:sp>
      <p:cxnSp>
        <p:nvCxnSpPr>
          <p:cNvPr id="6" name="Straight Connector 5"/>
          <p:cNvCxnSpPr/>
          <p:nvPr/>
        </p:nvCxnSpPr>
        <p:spPr>
          <a:xfrm>
            <a:off x="0" y="3739751"/>
            <a:ext cx="12192000" cy="0"/>
          </a:xfrm>
          <a:prstGeom prst="line">
            <a:avLst/>
          </a:prstGeom>
          <a:ln>
            <a:gradFill>
              <a:gsLst>
                <a:gs pos="0">
                  <a:schemeClr val="bg2">
                    <a:alpha val="0"/>
                  </a:schemeClr>
                </a:gs>
                <a:gs pos="50000">
                  <a:schemeClr val="bg2"/>
                </a:gs>
                <a:gs pos="100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0523" y="2491106"/>
            <a:ext cx="1096775" cy="369332"/>
          </a:xfrm>
          <a:prstGeom prst="rect">
            <a:avLst/>
          </a:prstGeom>
          <a:noFill/>
        </p:spPr>
        <p:txBody>
          <a:bodyPr wrap="none" rtlCol="0" anchor="ctr">
            <a:spAutoFit/>
          </a:bodyPr>
          <a:lstStyle/>
          <a:p>
            <a:pPr>
              <a:lnSpc>
                <a:spcPct val="90000"/>
              </a:lnSpc>
            </a:pPr>
            <a:r>
              <a:rPr lang="en-US" sz="2000" dirty="0">
                <a:latin typeface="Trebuchet MS" panose="020B0603020202020204" pitchFamily="34" charset="0"/>
              </a:rPr>
              <a:t>Content</a:t>
            </a:r>
          </a:p>
        </p:txBody>
      </p:sp>
      <p:sp>
        <p:nvSpPr>
          <p:cNvPr id="10" name="TextBox 9"/>
          <p:cNvSpPr txBox="1"/>
          <p:nvPr/>
        </p:nvSpPr>
        <p:spPr>
          <a:xfrm>
            <a:off x="120522" y="4657555"/>
            <a:ext cx="1183337" cy="369332"/>
          </a:xfrm>
          <a:prstGeom prst="rect">
            <a:avLst/>
          </a:prstGeom>
          <a:noFill/>
        </p:spPr>
        <p:txBody>
          <a:bodyPr wrap="none" rtlCol="0" anchor="ctr">
            <a:spAutoFit/>
          </a:bodyPr>
          <a:lstStyle/>
          <a:p>
            <a:pPr>
              <a:lnSpc>
                <a:spcPct val="90000"/>
              </a:lnSpc>
            </a:pPr>
            <a:r>
              <a:rPr lang="en-US" sz="2000" dirty="0" smtClean="0">
                <a:latin typeface="Trebuchet MS" panose="020B0603020202020204" pitchFamily="34" charset="0"/>
              </a:rPr>
              <a:t>Platform</a:t>
            </a:r>
            <a:endParaRPr lang="en-US" sz="2000" dirty="0">
              <a:latin typeface="Trebuchet MS" panose="020B0603020202020204" pitchFamily="34" charset="0"/>
            </a:endParaRPr>
          </a:p>
        </p:txBody>
      </p:sp>
      <p:sp>
        <p:nvSpPr>
          <p:cNvPr id="11" name="AutoShape 4" descr="Image result for mandrill texture"/>
          <p:cNvSpPr>
            <a:spLocks noChangeAspect="1" noChangeArrowheads="1"/>
          </p:cNvSpPr>
          <p:nvPr/>
        </p:nvSpPr>
        <p:spPr bwMode="auto">
          <a:xfrm>
            <a:off x="172861" y="-160514"/>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2" name="AutoShape 6" descr="Image result for mandrill texture"/>
          <p:cNvSpPr>
            <a:spLocks noChangeAspect="1" noChangeArrowheads="1"/>
          </p:cNvSpPr>
          <p:nvPr/>
        </p:nvSpPr>
        <p:spPr bwMode="auto">
          <a:xfrm>
            <a:off x="342194" y="8819"/>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3" name="AutoShape 8" descr="Image result for mandrill texture"/>
          <p:cNvSpPr>
            <a:spLocks noChangeAspect="1" noChangeArrowheads="1"/>
          </p:cNvSpPr>
          <p:nvPr/>
        </p:nvSpPr>
        <p:spPr bwMode="auto">
          <a:xfrm>
            <a:off x="511528" y="178153"/>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4" name="AutoShape 10" descr="Image result for mandrill texture"/>
          <p:cNvSpPr>
            <a:spLocks noChangeAspect="1" noChangeArrowheads="1"/>
          </p:cNvSpPr>
          <p:nvPr/>
        </p:nvSpPr>
        <p:spPr bwMode="auto">
          <a:xfrm>
            <a:off x="680861" y="347486"/>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5" name="AutoShape 12" descr="Image result for mandrill texture"/>
          <p:cNvSpPr>
            <a:spLocks noChangeAspect="1" noChangeArrowheads="1"/>
          </p:cNvSpPr>
          <p:nvPr/>
        </p:nvSpPr>
        <p:spPr bwMode="auto">
          <a:xfrm>
            <a:off x="850194" y="516819"/>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6" name="AutoShape 15" descr="Image result for IES light"/>
          <p:cNvSpPr>
            <a:spLocks noChangeAspect="1" noChangeArrowheads="1"/>
          </p:cNvSpPr>
          <p:nvPr/>
        </p:nvSpPr>
        <p:spPr bwMode="auto">
          <a:xfrm>
            <a:off x="1019528" y="686153"/>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grpSp>
        <p:nvGrpSpPr>
          <p:cNvPr id="2" name="Group 1"/>
          <p:cNvGrpSpPr/>
          <p:nvPr/>
        </p:nvGrpSpPr>
        <p:grpSpPr>
          <a:xfrm>
            <a:off x="1642809" y="1462898"/>
            <a:ext cx="1815906" cy="1374573"/>
            <a:chOff x="1478528" y="1316607"/>
            <a:chExt cx="1634315" cy="1237115"/>
          </a:xfrm>
        </p:grpSpPr>
        <p:pic>
          <p:nvPicPr>
            <p:cNvPr id="1026" name="Picture 2" descr="Image result for utah tea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528" y="1573132"/>
              <a:ext cx="1634315" cy="9805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09163" y="1316607"/>
              <a:ext cx="573042"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Shape</a:t>
              </a:r>
            </a:p>
          </p:txBody>
        </p:sp>
      </p:grpSp>
      <p:grpSp>
        <p:nvGrpSpPr>
          <p:cNvPr id="3" name="Group 2"/>
          <p:cNvGrpSpPr/>
          <p:nvPr/>
        </p:nvGrpSpPr>
        <p:grpSpPr>
          <a:xfrm>
            <a:off x="3666301" y="1513405"/>
            <a:ext cx="2288307" cy="1313542"/>
            <a:chOff x="3299671" y="1362064"/>
            <a:chExt cx="2059476" cy="1182187"/>
          </a:xfrm>
        </p:grpSpPr>
        <p:pic>
          <p:nvPicPr>
            <p:cNvPr id="1046" name="Picture 22" descr="Image result for animation retarg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671" y="1615951"/>
              <a:ext cx="2059476" cy="9283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765749" y="1362064"/>
              <a:ext cx="873123"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Movement</a:t>
              </a:r>
            </a:p>
          </p:txBody>
        </p:sp>
      </p:grpSp>
      <p:grpSp>
        <p:nvGrpSpPr>
          <p:cNvPr id="5" name="Group 4"/>
          <p:cNvGrpSpPr/>
          <p:nvPr/>
        </p:nvGrpSpPr>
        <p:grpSpPr>
          <a:xfrm>
            <a:off x="6204089" y="1415247"/>
            <a:ext cx="3091230" cy="1412132"/>
            <a:chOff x="5583680" y="1273722"/>
            <a:chExt cx="2782107" cy="1270918"/>
          </a:xfrm>
        </p:grpSpPr>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680" y="1615952"/>
              <a:ext cx="937141" cy="9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Image result for BRD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668" y="1615951"/>
              <a:ext cx="1777119" cy="9286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197334" y="1273722"/>
              <a:ext cx="975555"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Appearance</a:t>
              </a:r>
            </a:p>
          </p:txBody>
        </p:sp>
      </p:grpSp>
      <p:grpSp>
        <p:nvGrpSpPr>
          <p:cNvPr id="7" name="Group 6"/>
          <p:cNvGrpSpPr/>
          <p:nvPr/>
        </p:nvGrpSpPr>
        <p:grpSpPr>
          <a:xfrm>
            <a:off x="9489877" y="1401896"/>
            <a:ext cx="2031994" cy="1571475"/>
            <a:chOff x="8540889" y="1261705"/>
            <a:chExt cx="1828795" cy="1414327"/>
          </a:xfrm>
        </p:grpSpPr>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889" y="1615951"/>
              <a:ext cx="1828795" cy="106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933914" y="1261705"/>
              <a:ext cx="988540"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Illumination</a:t>
              </a:r>
            </a:p>
          </p:txBody>
        </p:sp>
      </p:grpSp>
      <p:grpSp>
        <p:nvGrpSpPr>
          <p:cNvPr id="20" name="Group 19"/>
          <p:cNvGrpSpPr/>
          <p:nvPr/>
        </p:nvGrpSpPr>
        <p:grpSpPr>
          <a:xfrm>
            <a:off x="4939489" y="4669280"/>
            <a:ext cx="5242128" cy="1621274"/>
            <a:chOff x="4445540" y="4202351"/>
            <a:chExt cx="4717915" cy="1459147"/>
          </a:xfrm>
        </p:grpSpPr>
        <p:sp>
          <p:nvSpPr>
            <p:cNvPr id="29" name="Rounded Rectangle 28"/>
            <p:cNvSpPr/>
            <p:nvPr/>
          </p:nvSpPr>
          <p:spPr>
            <a:xfrm>
              <a:off x="4445540" y="4202351"/>
              <a:ext cx="4717915"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2000" dirty="0"/>
                <a:t>GPU</a:t>
              </a:r>
            </a:p>
          </p:txBody>
        </p:sp>
        <p:sp>
          <p:nvSpPr>
            <p:cNvPr id="19" name="Rectangle 18"/>
            <p:cNvSpPr/>
            <p:nvPr/>
          </p:nvSpPr>
          <p:spPr>
            <a:xfrm>
              <a:off x="4581265" y="4750990"/>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56" dirty="0"/>
                <a:t>VS</a:t>
              </a:r>
            </a:p>
          </p:txBody>
        </p:sp>
        <p:sp>
          <p:nvSpPr>
            <p:cNvPr id="31" name="Rectangle 30"/>
            <p:cNvSpPr/>
            <p:nvPr/>
          </p:nvSpPr>
          <p:spPr>
            <a:xfrm>
              <a:off x="5184182" y="4750989"/>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56" dirty="0"/>
                <a:t>HS</a:t>
              </a:r>
            </a:p>
          </p:txBody>
        </p:sp>
        <p:sp>
          <p:nvSpPr>
            <p:cNvPr id="32" name="Rectangle 31"/>
            <p:cNvSpPr/>
            <p:nvPr/>
          </p:nvSpPr>
          <p:spPr>
            <a:xfrm>
              <a:off x="5786148" y="4750988"/>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56" dirty="0"/>
                <a:t>DS</a:t>
              </a:r>
            </a:p>
          </p:txBody>
        </p:sp>
        <p:sp>
          <p:nvSpPr>
            <p:cNvPr id="33" name="Rectangle 32"/>
            <p:cNvSpPr/>
            <p:nvPr/>
          </p:nvSpPr>
          <p:spPr>
            <a:xfrm>
              <a:off x="6393791" y="4750987"/>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56" dirty="0"/>
                <a:t>GS</a:t>
              </a:r>
            </a:p>
          </p:txBody>
        </p:sp>
        <p:sp>
          <p:nvSpPr>
            <p:cNvPr id="34" name="Rectangle 33"/>
            <p:cNvSpPr/>
            <p:nvPr/>
          </p:nvSpPr>
          <p:spPr>
            <a:xfrm>
              <a:off x="6999964" y="4750990"/>
              <a:ext cx="558757"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56" dirty="0"/>
                <a:t>PS</a:t>
              </a:r>
            </a:p>
          </p:txBody>
        </p:sp>
        <p:sp>
          <p:nvSpPr>
            <p:cNvPr id="35" name="Rectangle 34"/>
            <p:cNvSpPr/>
            <p:nvPr/>
          </p:nvSpPr>
          <p:spPr>
            <a:xfrm>
              <a:off x="7821375" y="4750986"/>
              <a:ext cx="1161674" cy="5587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56" dirty="0"/>
                <a:t>Compute</a:t>
              </a:r>
            </a:p>
          </p:txBody>
        </p:sp>
      </p:grpSp>
      <p:grpSp>
        <p:nvGrpSpPr>
          <p:cNvPr id="8" name="Group 7"/>
          <p:cNvGrpSpPr/>
          <p:nvPr/>
        </p:nvGrpSpPr>
        <p:grpSpPr>
          <a:xfrm>
            <a:off x="2071462" y="4669280"/>
            <a:ext cx="2500491" cy="1621274"/>
            <a:chOff x="1864316" y="4202351"/>
            <a:chExt cx="2250442" cy="1459147"/>
          </a:xfrm>
        </p:grpSpPr>
        <p:sp>
          <p:nvSpPr>
            <p:cNvPr id="18" name="Rounded Rectangle 17"/>
            <p:cNvSpPr/>
            <p:nvPr/>
          </p:nvSpPr>
          <p:spPr>
            <a:xfrm>
              <a:off x="1864316" y="4202351"/>
              <a:ext cx="2250442"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2000" dirty="0"/>
                <a:t>CPU</a:t>
              </a:r>
            </a:p>
          </p:txBody>
        </p:sp>
        <p:sp>
          <p:nvSpPr>
            <p:cNvPr id="36" name="Rectangle 35"/>
            <p:cNvSpPr/>
            <p:nvPr/>
          </p:nvSpPr>
          <p:spPr>
            <a:xfrm>
              <a:off x="2000572"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Threads</a:t>
              </a:r>
            </a:p>
          </p:txBody>
        </p:sp>
        <p:sp>
          <p:nvSpPr>
            <p:cNvPr id="37" name="Rectangle 36"/>
            <p:cNvSpPr/>
            <p:nvPr/>
          </p:nvSpPr>
          <p:spPr>
            <a:xfrm>
              <a:off x="3112843"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SIMD</a:t>
              </a:r>
            </a:p>
          </p:txBody>
        </p:sp>
      </p:grpSp>
      <p:sp>
        <p:nvSpPr>
          <p:cNvPr id="21" name="Footer Placeholder 20"/>
          <p:cNvSpPr>
            <a:spLocks noGrp="1"/>
          </p:cNvSpPr>
          <p:nvPr>
            <p:ph type="ftr" sz="quarter" idx="11"/>
          </p:nvPr>
        </p:nvSpPr>
        <p:spPr/>
        <p:txBody>
          <a:bodyPr/>
          <a:lstStyle/>
          <a:p>
            <a:r>
              <a:rPr lang="en-US" smtClean="0"/>
              <a:t>Open Problems in Real-Time Rendering, SIGGRAPH 2016</a:t>
            </a:r>
            <a:endParaRPr lang="en-US"/>
          </a:p>
        </p:txBody>
      </p:sp>
      <p:sp>
        <p:nvSpPr>
          <p:cNvPr id="22" name="Slide Number Placeholder 21"/>
          <p:cNvSpPr>
            <a:spLocks noGrp="1"/>
          </p:cNvSpPr>
          <p:nvPr>
            <p:ph type="sldNum" sz="quarter" idx="12"/>
          </p:nvPr>
        </p:nvSpPr>
        <p:spPr/>
        <p:txBody>
          <a:bodyPr/>
          <a:lstStyle/>
          <a:p>
            <a:fld id="{70C3248E-F8FC-4BBC-95AD-60AB24DFF4CA}" type="slidenum">
              <a:rPr lang="en-US" smtClean="0"/>
              <a:t>28</a:t>
            </a:fld>
            <a:endParaRPr lang="en-US"/>
          </a:p>
        </p:txBody>
      </p:sp>
    </p:spTree>
    <p:extLst>
      <p:ext uri="{BB962C8B-B14F-4D97-AF65-F5344CB8AC3E}">
        <p14:creationId xmlns:p14="http://schemas.microsoft.com/office/powerpoint/2010/main" val="350840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720" y="419597"/>
            <a:ext cx="11084560" cy="622392"/>
          </a:xfrm>
        </p:spPr>
        <p:txBody>
          <a:bodyPr>
            <a:normAutofit fontScale="90000"/>
          </a:bodyPr>
          <a:lstStyle/>
          <a:p>
            <a:r>
              <a:rPr lang="en-US" dirty="0" smtClean="0"/>
              <a:t>Specify mapping per-asset, per-platform?</a:t>
            </a:r>
            <a:endParaRPr lang="en-US" dirty="0"/>
          </a:p>
        </p:txBody>
      </p:sp>
      <p:cxnSp>
        <p:nvCxnSpPr>
          <p:cNvPr id="6" name="Straight Connector 5"/>
          <p:cNvCxnSpPr/>
          <p:nvPr/>
        </p:nvCxnSpPr>
        <p:spPr>
          <a:xfrm>
            <a:off x="0" y="3739751"/>
            <a:ext cx="12192000" cy="0"/>
          </a:xfrm>
          <a:prstGeom prst="line">
            <a:avLst/>
          </a:prstGeom>
          <a:ln>
            <a:gradFill>
              <a:gsLst>
                <a:gs pos="0">
                  <a:schemeClr val="bg2">
                    <a:alpha val="0"/>
                  </a:schemeClr>
                </a:gs>
                <a:gs pos="50000">
                  <a:schemeClr val="bg2"/>
                </a:gs>
                <a:gs pos="100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0523" y="2491106"/>
            <a:ext cx="1096775" cy="369332"/>
          </a:xfrm>
          <a:prstGeom prst="rect">
            <a:avLst/>
          </a:prstGeom>
          <a:noFill/>
        </p:spPr>
        <p:txBody>
          <a:bodyPr wrap="none" rtlCol="0" anchor="ctr">
            <a:spAutoFit/>
          </a:bodyPr>
          <a:lstStyle/>
          <a:p>
            <a:pPr>
              <a:lnSpc>
                <a:spcPct val="90000"/>
              </a:lnSpc>
            </a:pPr>
            <a:r>
              <a:rPr lang="en-US" sz="2000" dirty="0">
                <a:latin typeface="Trebuchet MS" panose="020B0603020202020204" pitchFamily="34" charset="0"/>
              </a:rPr>
              <a:t>Content</a:t>
            </a:r>
          </a:p>
        </p:txBody>
      </p:sp>
      <p:sp>
        <p:nvSpPr>
          <p:cNvPr id="11" name="AutoShape 4" descr="Image result for mandrill texture"/>
          <p:cNvSpPr>
            <a:spLocks noChangeAspect="1" noChangeArrowheads="1"/>
          </p:cNvSpPr>
          <p:nvPr/>
        </p:nvSpPr>
        <p:spPr bwMode="auto">
          <a:xfrm>
            <a:off x="172861" y="-160514"/>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2" name="AutoShape 6" descr="Image result for mandrill texture"/>
          <p:cNvSpPr>
            <a:spLocks noChangeAspect="1" noChangeArrowheads="1"/>
          </p:cNvSpPr>
          <p:nvPr/>
        </p:nvSpPr>
        <p:spPr bwMode="auto">
          <a:xfrm>
            <a:off x="342194" y="8819"/>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3" name="AutoShape 8" descr="Image result for mandrill texture"/>
          <p:cNvSpPr>
            <a:spLocks noChangeAspect="1" noChangeArrowheads="1"/>
          </p:cNvSpPr>
          <p:nvPr/>
        </p:nvSpPr>
        <p:spPr bwMode="auto">
          <a:xfrm>
            <a:off x="511528" y="178153"/>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4" name="AutoShape 10" descr="Image result for mandrill texture"/>
          <p:cNvSpPr>
            <a:spLocks noChangeAspect="1" noChangeArrowheads="1"/>
          </p:cNvSpPr>
          <p:nvPr/>
        </p:nvSpPr>
        <p:spPr bwMode="auto">
          <a:xfrm>
            <a:off x="680861" y="347486"/>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5" name="AutoShape 12" descr="Image result for mandrill texture"/>
          <p:cNvSpPr>
            <a:spLocks noChangeAspect="1" noChangeArrowheads="1"/>
          </p:cNvSpPr>
          <p:nvPr/>
        </p:nvSpPr>
        <p:spPr bwMode="auto">
          <a:xfrm>
            <a:off x="850194" y="516819"/>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6" name="AutoShape 15" descr="Image result for IES light"/>
          <p:cNvSpPr>
            <a:spLocks noChangeAspect="1" noChangeArrowheads="1"/>
          </p:cNvSpPr>
          <p:nvPr/>
        </p:nvSpPr>
        <p:spPr bwMode="auto">
          <a:xfrm>
            <a:off x="1019528" y="686153"/>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grpSp>
        <p:nvGrpSpPr>
          <p:cNvPr id="2" name="Group 1"/>
          <p:cNvGrpSpPr/>
          <p:nvPr/>
        </p:nvGrpSpPr>
        <p:grpSpPr>
          <a:xfrm>
            <a:off x="1642809" y="1462898"/>
            <a:ext cx="1815906" cy="1374573"/>
            <a:chOff x="1478528" y="1316607"/>
            <a:chExt cx="1634315" cy="1237115"/>
          </a:xfrm>
        </p:grpSpPr>
        <p:pic>
          <p:nvPicPr>
            <p:cNvPr id="1026" name="Picture 2" descr="Image result for utah tea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528" y="1573132"/>
              <a:ext cx="1634315" cy="9805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09163" y="1316607"/>
              <a:ext cx="573042"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Shape</a:t>
              </a:r>
            </a:p>
          </p:txBody>
        </p:sp>
      </p:grpSp>
      <p:grpSp>
        <p:nvGrpSpPr>
          <p:cNvPr id="3" name="Group 2"/>
          <p:cNvGrpSpPr/>
          <p:nvPr/>
        </p:nvGrpSpPr>
        <p:grpSpPr>
          <a:xfrm>
            <a:off x="3666301" y="1513405"/>
            <a:ext cx="2288307" cy="1313542"/>
            <a:chOff x="3299671" y="1362064"/>
            <a:chExt cx="2059476" cy="1182187"/>
          </a:xfrm>
        </p:grpSpPr>
        <p:pic>
          <p:nvPicPr>
            <p:cNvPr id="1046" name="Picture 22" descr="Image result for animation retarg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671" y="1615951"/>
              <a:ext cx="2059476" cy="9283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765749" y="1362064"/>
              <a:ext cx="873123"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Movement</a:t>
              </a:r>
            </a:p>
          </p:txBody>
        </p:sp>
      </p:grpSp>
      <p:grpSp>
        <p:nvGrpSpPr>
          <p:cNvPr id="5" name="Group 4"/>
          <p:cNvGrpSpPr/>
          <p:nvPr/>
        </p:nvGrpSpPr>
        <p:grpSpPr>
          <a:xfrm>
            <a:off x="6204089" y="1415247"/>
            <a:ext cx="3091230" cy="1412132"/>
            <a:chOff x="5583680" y="1273722"/>
            <a:chExt cx="2782107" cy="1270918"/>
          </a:xfrm>
        </p:grpSpPr>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680" y="1615952"/>
              <a:ext cx="937141" cy="9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Image result for BRD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668" y="1615951"/>
              <a:ext cx="1777119" cy="9286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197334" y="1273722"/>
              <a:ext cx="975555"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Appearance</a:t>
              </a:r>
            </a:p>
          </p:txBody>
        </p:sp>
      </p:grpSp>
      <p:grpSp>
        <p:nvGrpSpPr>
          <p:cNvPr id="7" name="Group 6"/>
          <p:cNvGrpSpPr/>
          <p:nvPr/>
        </p:nvGrpSpPr>
        <p:grpSpPr>
          <a:xfrm>
            <a:off x="9489877" y="1401896"/>
            <a:ext cx="2031994" cy="1571475"/>
            <a:chOff x="8540889" y="1261705"/>
            <a:chExt cx="1828795" cy="1414327"/>
          </a:xfrm>
        </p:grpSpPr>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889" y="1615951"/>
              <a:ext cx="1828795" cy="106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933914" y="1261705"/>
              <a:ext cx="988540"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Illumination</a:t>
              </a:r>
            </a:p>
          </p:txBody>
        </p:sp>
      </p:grpSp>
      <p:grpSp>
        <p:nvGrpSpPr>
          <p:cNvPr id="20" name="Group 19"/>
          <p:cNvGrpSpPr/>
          <p:nvPr/>
        </p:nvGrpSpPr>
        <p:grpSpPr>
          <a:xfrm>
            <a:off x="4939489" y="4669280"/>
            <a:ext cx="5242128" cy="1621274"/>
            <a:chOff x="4445540" y="4202351"/>
            <a:chExt cx="4717915" cy="1459147"/>
          </a:xfrm>
        </p:grpSpPr>
        <p:sp>
          <p:nvSpPr>
            <p:cNvPr id="29" name="Rounded Rectangle 28"/>
            <p:cNvSpPr/>
            <p:nvPr/>
          </p:nvSpPr>
          <p:spPr>
            <a:xfrm>
              <a:off x="4445540" y="4202351"/>
              <a:ext cx="4717915"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2000" dirty="0"/>
                <a:t>GPU</a:t>
              </a:r>
            </a:p>
          </p:txBody>
        </p:sp>
        <p:sp>
          <p:nvSpPr>
            <p:cNvPr id="19" name="Rectangle 18"/>
            <p:cNvSpPr/>
            <p:nvPr/>
          </p:nvSpPr>
          <p:spPr>
            <a:xfrm>
              <a:off x="4581265" y="4750990"/>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VS</a:t>
              </a:r>
            </a:p>
          </p:txBody>
        </p:sp>
        <p:sp>
          <p:nvSpPr>
            <p:cNvPr id="31" name="Rectangle 30"/>
            <p:cNvSpPr/>
            <p:nvPr/>
          </p:nvSpPr>
          <p:spPr>
            <a:xfrm>
              <a:off x="5184182" y="4750989"/>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HS</a:t>
              </a:r>
            </a:p>
          </p:txBody>
        </p:sp>
        <p:sp>
          <p:nvSpPr>
            <p:cNvPr id="32" name="Rectangle 31"/>
            <p:cNvSpPr/>
            <p:nvPr/>
          </p:nvSpPr>
          <p:spPr>
            <a:xfrm>
              <a:off x="5786148" y="4750988"/>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DS</a:t>
              </a:r>
            </a:p>
          </p:txBody>
        </p:sp>
        <p:sp>
          <p:nvSpPr>
            <p:cNvPr id="33" name="Rectangle 32"/>
            <p:cNvSpPr/>
            <p:nvPr/>
          </p:nvSpPr>
          <p:spPr>
            <a:xfrm>
              <a:off x="6393791" y="4750987"/>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GS</a:t>
              </a:r>
            </a:p>
          </p:txBody>
        </p:sp>
        <p:sp>
          <p:nvSpPr>
            <p:cNvPr id="34" name="Rectangle 33"/>
            <p:cNvSpPr/>
            <p:nvPr/>
          </p:nvSpPr>
          <p:spPr>
            <a:xfrm>
              <a:off x="6999964" y="4750990"/>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PS</a:t>
              </a:r>
            </a:p>
          </p:txBody>
        </p:sp>
        <p:sp>
          <p:nvSpPr>
            <p:cNvPr id="35" name="Rectangle 34"/>
            <p:cNvSpPr/>
            <p:nvPr/>
          </p:nvSpPr>
          <p:spPr>
            <a:xfrm>
              <a:off x="7821375" y="4750986"/>
              <a:ext cx="1161674"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Compute</a:t>
              </a:r>
            </a:p>
          </p:txBody>
        </p:sp>
      </p:grpSp>
      <p:grpSp>
        <p:nvGrpSpPr>
          <p:cNvPr id="8" name="Group 7"/>
          <p:cNvGrpSpPr/>
          <p:nvPr/>
        </p:nvGrpSpPr>
        <p:grpSpPr>
          <a:xfrm>
            <a:off x="2071462" y="4669280"/>
            <a:ext cx="2500491" cy="1621274"/>
            <a:chOff x="1864316" y="4202351"/>
            <a:chExt cx="2250442" cy="1459147"/>
          </a:xfrm>
        </p:grpSpPr>
        <p:sp>
          <p:nvSpPr>
            <p:cNvPr id="18" name="Rounded Rectangle 17"/>
            <p:cNvSpPr/>
            <p:nvPr/>
          </p:nvSpPr>
          <p:spPr>
            <a:xfrm>
              <a:off x="1864316" y="4202351"/>
              <a:ext cx="2250442"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2000" dirty="0"/>
                <a:t>CPU</a:t>
              </a:r>
            </a:p>
          </p:txBody>
        </p:sp>
        <p:sp>
          <p:nvSpPr>
            <p:cNvPr id="36" name="Rectangle 35"/>
            <p:cNvSpPr/>
            <p:nvPr/>
          </p:nvSpPr>
          <p:spPr>
            <a:xfrm>
              <a:off x="2000572"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Threads</a:t>
              </a:r>
            </a:p>
          </p:txBody>
        </p:sp>
        <p:sp>
          <p:nvSpPr>
            <p:cNvPr id="37" name="Rectangle 36"/>
            <p:cNvSpPr/>
            <p:nvPr/>
          </p:nvSpPr>
          <p:spPr>
            <a:xfrm>
              <a:off x="3112843"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SIMD</a:t>
              </a:r>
            </a:p>
          </p:txBody>
        </p:sp>
      </p:grpSp>
      <p:cxnSp>
        <p:nvCxnSpPr>
          <p:cNvPr id="26" name="Straight Arrow Connector 25"/>
          <p:cNvCxnSpPr>
            <a:stCxn id="1026" idx="2"/>
            <a:endCxn id="19" idx="0"/>
          </p:cNvCxnSpPr>
          <p:nvPr/>
        </p:nvCxnSpPr>
        <p:spPr>
          <a:xfrm>
            <a:off x="2550762" y="2837469"/>
            <a:ext cx="2849953" cy="244140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46" idx="2"/>
            <a:endCxn id="37" idx="0"/>
          </p:cNvCxnSpPr>
          <p:nvPr/>
        </p:nvCxnSpPr>
        <p:spPr>
          <a:xfrm flipH="1">
            <a:off x="3954343" y="2826946"/>
            <a:ext cx="856112" cy="2451932"/>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26" idx="2"/>
            <a:endCxn id="31" idx="0"/>
          </p:cNvCxnSpPr>
          <p:nvPr/>
        </p:nvCxnSpPr>
        <p:spPr>
          <a:xfrm>
            <a:off x="2550763" y="2837469"/>
            <a:ext cx="3519861" cy="244140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026" idx="2"/>
            <a:endCxn id="32" idx="0"/>
          </p:cNvCxnSpPr>
          <p:nvPr/>
        </p:nvCxnSpPr>
        <p:spPr>
          <a:xfrm>
            <a:off x="2550763" y="2837469"/>
            <a:ext cx="4188712" cy="244140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040" idx="2"/>
            <a:endCxn id="35" idx="0"/>
          </p:cNvCxnSpPr>
          <p:nvPr/>
        </p:nvCxnSpPr>
        <p:spPr>
          <a:xfrm flipH="1">
            <a:off x="9335792" y="2973369"/>
            <a:ext cx="1170083" cy="2305504"/>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44" idx="2"/>
            <a:endCxn id="34" idx="0"/>
          </p:cNvCxnSpPr>
          <p:nvPr/>
        </p:nvCxnSpPr>
        <p:spPr>
          <a:xfrm flipH="1">
            <a:off x="8088160" y="2827378"/>
            <a:ext cx="219872" cy="2451500"/>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040" idx="2"/>
            <a:endCxn id="34" idx="0"/>
          </p:cNvCxnSpPr>
          <p:nvPr/>
        </p:nvCxnSpPr>
        <p:spPr>
          <a:xfrm flipH="1">
            <a:off x="8088159" y="2973369"/>
            <a:ext cx="2417716" cy="230550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044" idx="2"/>
          </p:cNvCxnSpPr>
          <p:nvPr/>
        </p:nvCxnSpPr>
        <p:spPr>
          <a:xfrm>
            <a:off x="8308031" y="2827378"/>
            <a:ext cx="1027760" cy="2451496"/>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037" idx="2"/>
            <a:endCxn id="35" idx="0"/>
          </p:cNvCxnSpPr>
          <p:nvPr/>
        </p:nvCxnSpPr>
        <p:spPr>
          <a:xfrm>
            <a:off x="6724724" y="2826947"/>
            <a:ext cx="2611068" cy="245192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37" idx="2"/>
            <a:endCxn id="34" idx="0"/>
          </p:cNvCxnSpPr>
          <p:nvPr/>
        </p:nvCxnSpPr>
        <p:spPr>
          <a:xfrm>
            <a:off x="6724723" y="2826947"/>
            <a:ext cx="1363436" cy="2451931"/>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037" idx="2"/>
            <a:endCxn id="33" idx="0"/>
          </p:cNvCxnSpPr>
          <p:nvPr/>
        </p:nvCxnSpPr>
        <p:spPr>
          <a:xfrm>
            <a:off x="6724724" y="2826947"/>
            <a:ext cx="689910" cy="245192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046" idx="2"/>
            <a:endCxn id="19" idx="0"/>
          </p:cNvCxnSpPr>
          <p:nvPr/>
        </p:nvCxnSpPr>
        <p:spPr>
          <a:xfrm>
            <a:off x="4810455" y="2826946"/>
            <a:ext cx="590261" cy="2451932"/>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046" idx="2"/>
            <a:endCxn id="36" idx="0"/>
          </p:cNvCxnSpPr>
          <p:nvPr/>
        </p:nvCxnSpPr>
        <p:spPr>
          <a:xfrm flipH="1">
            <a:off x="2718486" y="2826946"/>
            <a:ext cx="2091969" cy="2451932"/>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026" idx="2"/>
            <a:endCxn id="36" idx="0"/>
          </p:cNvCxnSpPr>
          <p:nvPr/>
        </p:nvCxnSpPr>
        <p:spPr>
          <a:xfrm>
            <a:off x="2550763" y="2837469"/>
            <a:ext cx="167723" cy="244140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040" idx="2"/>
            <a:endCxn id="33" idx="0"/>
          </p:cNvCxnSpPr>
          <p:nvPr/>
        </p:nvCxnSpPr>
        <p:spPr>
          <a:xfrm flipH="1">
            <a:off x="7414634" y="2973369"/>
            <a:ext cx="3091241" cy="2305506"/>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7" idx="2"/>
            <a:endCxn id="32" idx="0"/>
          </p:cNvCxnSpPr>
          <p:nvPr/>
        </p:nvCxnSpPr>
        <p:spPr>
          <a:xfrm>
            <a:off x="6724723" y="2826947"/>
            <a:ext cx="14751" cy="245192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20522" y="4657555"/>
            <a:ext cx="1183337" cy="369332"/>
          </a:xfrm>
          <a:prstGeom prst="rect">
            <a:avLst/>
          </a:prstGeom>
          <a:noFill/>
        </p:spPr>
        <p:txBody>
          <a:bodyPr wrap="none" rtlCol="0" anchor="ctr">
            <a:spAutoFit/>
          </a:bodyPr>
          <a:lstStyle/>
          <a:p>
            <a:pPr>
              <a:lnSpc>
                <a:spcPct val="90000"/>
              </a:lnSpc>
            </a:pPr>
            <a:r>
              <a:rPr lang="en-US" sz="2000" dirty="0" smtClean="0">
                <a:latin typeface="Trebuchet MS" panose="020B0603020202020204" pitchFamily="34" charset="0"/>
              </a:rPr>
              <a:t>Platform</a:t>
            </a:r>
            <a:endParaRPr lang="en-US" sz="2000" dirty="0">
              <a:latin typeface="Trebuchet MS" panose="020B0603020202020204" pitchFamily="34" charset="0"/>
            </a:endParaRPr>
          </a:p>
        </p:txBody>
      </p:sp>
      <p:sp>
        <p:nvSpPr>
          <p:cNvPr id="21" name="Footer Placeholder 20"/>
          <p:cNvSpPr>
            <a:spLocks noGrp="1"/>
          </p:cNvSpPr>
          <p:nvPr>
            <p:ph type="ftr" sz="quarter" idx="11"/>
          </p:nvPr>
        </p:nvSpPr>
        <p:spPr/>
        <p:txBody>
          <a:bodyPr/>
          <a:lstStyle/>
          <a:p>
            <a:r>
              <a:rPr lang="en-US" smtClean="0"/>
              <a:t>Open Problems in Real-Time Rendering, SIGGRAPH 2016</a:t>
            </a:r>
            <a:endParaRPr lang="en-US"/>
          </a:p>
        </p:txBody>
      </p:sp>
      <p:sp>
        <p:nvSpPr>
          <p:cNvPr id="22" name="Slide Number Placeholder 21"/>
          <p:cNvSpPr>
            <a:spLocks noGrp="1"/>
          </p:cNvSpPr>
          <p:nvPr>
            <p:ph type="sldNum" sz="quarter" idx="12"/>
          </p:nvPr>
        </p:nvSpPr>
        <p:spPr/>
        <p:txBody>
          <a:bodyPr/>
          <a:lstStyle/>
          <a:p>
            <a:fld id="{70C3248E-F8FC-4BBC-95AD-60AB24DFF4CA}" type="slidenum">
              <a:rPr lang="en-US" smtClean="0"/>
              <a:t>29</a:t>
            </a:fld>
            <a:endParaRPr lang="en-US"/>
          </a:p>
        </p:txBody>
      </p:sp>
    </p:spTree>
    <p:extLst>
      <p:ext uri="{BB962C8B-B14F-4D97-AF65-F5344CB8AC3E}">
        <p14:creationId xmlns:p14="http://schemas.microsoft.com/office/powerpoint/2010/main" val="28422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r>
              <a:rPr lang="en-US" dirty="0" smtClean="0"/>
              <a:t>Real-time graphics researcher at NVIDIA</a:t>
            </a:r>
          </a:p>
          <a:p>
            <a:endParaRPr lang="en-US" dirty="0"/>
          </a:p>
          <a:p>
            <a:r>
              <a:rPr lang="en-US" dirty="0" smtClean="0"/>
              <a:t>Work on programming languages, models, and APIs for graphics</a:t>
            </a:r>
          </a:p>
          <a:p>
            <a:pPr lvl="1"/>
            <a:r>
              <a:rPr lang="en-US" dirty="0" smtClean="0"/>
              <a:t>GPU compute</a:t>
            </a:r>
          </a:p>
          <a:p>
            <a:pPr lvl="1"/>
            <a:r>
              <a:rPr lang="en-US" dirty="0" smtClean="0"/>
              <a:t>Shading languages</a:t>
            </a:r>
          </a:p>
          <a:p>
            <a:pPr lvl="1"/>
            <a:r>
              <a:rPr lang="en-US" dirty="0" smtClean="0"/>
              <a:t>Shader-style models for exploiting CPUs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3</a:t>
            </a:fld>
            <a:endParaRPr lang="en-US"/>
          </a:p>
        </p:txBody>
      </p:sp>
    </p:spTree>
    <p:extLst>
      <p:ext uri="{BB962C8B-B14F-4D97-AF65-F5344CB8AC3E}">
        <p14:creationId xmlns:p14="http://schemas.microsoft.com/office/powerpoint/2010/main" val="3317198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720" y="419597"/>
            <a:ext cx="11084560" cy="622392"/>
          </a:xfrm>
        </p:spPr>
        <p:txBody>
          <a:bodyPr>
            <a:normAutofit fontScale="90000"/>
          </a:bodyPr>
          <a:lstStyle/>
          <a:p>
            <a:r>
              <a:rPr lang="en-US" dirty="0" smtClean="0"/>
              <a:t>Map using application-specified interface</a:t>
            </a:r>
            <a:endParaRPr lang="en-US" dirty="0"/>
          </a:p>
        </p:txBody>
      </p:sp>
      <p:cxnSp>
        <p:nvCxnSpPr>
          <p:cNvPr id="6" name="Straight Connector 5"/>
          <p:cNvCxnSpPr/>
          <p:nvPr/>
        </p:nvCxnSpPr>
        <p:spPr>
          <a:xfrm>
            <a:off x="0" y="3739751"/>
            <a:ext cx="12192000" cy="0"/>
          </a:xfrm>
          <a:prstGeom prst="line">
            <a:avLst/>
          </a:prstGeom>
          <a:ln>
            <a:gradFill>
              <a:gsLst>
                <a:gs pos="0">
                  <a:schemeClr val="bg2">
                    <a:alpha val="0"/>
                  </a:schemeClr>
                </a:gs>
                <a:gs pos="50000">
                  <a:schemeClr val="bg2"/>
                </a:gs>
                <a:gs pos="100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0523" y="2491106"/>
            <a:ext cx="1096775" cy="369332"/>
          </a:xfrm>
          <a:prstGeom prst="rect">
            <a:avLst/>
          </a:prstGeom>
          <a:noFill/>
        </p:spPr>
        <p:txBody>
          <a:bodyPr wrap="none" rtlCol="0" anchor="ctr">
            <a:spAutoFit/>
          </a:bodyPr>
          <a:lstStyle/>
          <a:p>
            <a:pPr>
              <a:lnSpc>
                <a:spcPct val="90000"/>
              </a:lnSpc>
            </a:pPr>
            <a:r>
              <a:rPr lang="en-US" sz="2000" dirty="0">
                <a:latin typeface="Trebuchet MS" panose="020B0603020202020204" pitchFamily="34" charset="0"/>
              </a:rPr>
              <a:t>Content</a:t>
            </a:r>
          </a:p>
        </p:txBody>
      </p:sp>
      <p:sp>
        <p:nvSpPr>
          <p:cNvPr id="11" name="AutoShape 4" descr="Image result for mandrill texture"/>
          <p:cNvSpPr>
            <a:spLocks noChangeAspect="1" noChangeArrowheads="1"/>
          </p:cNvSpPr>
          <p:nvPr/>
        </p:nvSpPr>
        <p:spPr bwMode="auto">
          <a:xfrm>
            <a:off x="172861" y="-160514"/>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2" name="AutoShape 6" descr="Image result for mandrill texture"/>
          <p:cNvSpPr>
            <a:spLocks noChangeAspect="1" noChangeArrowheads="1"/>
          </p:cNvSpPr>
          <p:nvPr/>
        </p:nvSpPr>
        <p:spPr bwMode="auto">
          <a:xfrm>
            <a:off x="342194" y="8819"/>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3" name="AutoShape 8" descr="Image result for mandrill texture"/>
          <p:cNvSpPr>
            <a:spLocks noChangeAspect="1" noChangeArrowheads="1"/>
          </p:cNvSpPr>
          <p:nvPr/>
        </p:nvSpPr>
        <p:spPr bwMode="auto">
          <a:xfrm>
            <a:off x="511528" y="178153"/>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4" name="AutoShape 10" descr="Image result for mandrill texture"/>
          <p:cNvSpPr>
            <a:spLocks noChangeAspect="1" noChangeArrowheads="1"/>
          </p:cNvSpPr>
          <p:nvPr/>
        </p:nvSpPr>
        <p:spPr bwMode="auto">
          <a:xfrm>
            <a:off x="680861" y="347486"/>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5" name="AutoShape 12" descr="Image result for mandrill texture"/>
          <p:cNvSpPr>
            <a:spLocks noChangeAspect="1" noChangeArrowheads="1"/>
          </p:cNvSpPr>
          <p:nvPr/>
        </p:nvSpPr>
        <p:spPr bwMode="auto">
          <a:xfrm>
            <a:off x="850194" y="516819"/>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sp>
        <p:nvSpPr>
          <p:cNvPr id="16" name="AutoShape 15" descr="Image result for IES light"/>
          <p:cNvSpPr>
            <a:spLocks noChangeAspect="1" noChangeArrowheads="1"/>
          </p:cNvSpPr>
          <p:nvPr/>
        </p:nvSpPr>
        <p:spPr bwMode="auto">
          <a:xfrm>
            <a:off x="1019528" y="686153"/>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en-US" sz="2000"/>
          </a:p>
        </p:txBody>
      </p:sp>
      <p:grpSp>
        <p:nvGrpSpPr>
          <p:cNvPr id="2" name="Group 1"/>
          <p:cNvGrpSpPr/>
          <p:nvPr/>
        </p:nvGrpSpPr>
        <p:grpSpPr>
          <a:xfrm>
            <a:off x="1642809" y="1462898"/>
            <a:ext cx="1815906" cy="1374573"/>
            <a:chOff x="1478528" y="1316607"/>
            <a:chExt cx="1634315" cy="1237115"/>
          </a:xfrm>
        </p:grpSpPr>
        <p:pic>
          <p:nvPicPr>
            <p:cNvPr id="1026" name="Picture 2" descr="Image result for utah tea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528" y="1573132"/>
              <a:ext cx="1634315" cy="9805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09163" y="1316607"/>
              <a:ext cx="573042"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Shape</a:t>
              </a:r>
            </a:p>
          </p:txBody>
        </p:sp>
      </p:grpSp>
      <p:grpSp>
        <p:nvGrpSpPr>
          <p:cNvPr id="3" name="Group 2"/>
          <p:cNvGrpSpPr/>
          <p:nvPr/>
        </p:nvGrpSpPr>
        <p:grpSpPr>
          <a:xfrm>
            <a:off x="3666301" y="1513405"/>
            <a:ext cx="2288307" cy="1313542"/>
            <a:chOff x="3299671" y="1362064"/>
            <a:chExt cx="2059476" cy="1182187"/>
          </a:xfrm>
        </p:grpSpPr>
        <p:pic>
          <p:nvPicPr>
            <p:cNvPr id="1046" name="Picture 22" descr="Image result for animation retarg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671" y="1615951"/>
              <a:ext cx="2059476" cy="9283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765749" y="1362064"/>
              <a:ext cx="873123"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Movement</a:t>
              </a:r>
            </a:p>
          </p:txBody>
        </p:sp>
      </p:grpSp>
      <p:grpSp>
        <p:nvGrpSpPr>
          <p:cNvPr id="5" name="Group 4"/>
          <p:cNvGrpSpPr/>
          <p:nvPr/>
        </p:nvGrpSpPr>
        <p:grpSpPr>
          <a:xfrm>
            <a:off x="6204089" y="1415247"/>
            <a:ext cx="3091230" cy="1412132"/>
            <a:chOff x="5583680" y="1273722"/>
            <a:chExt cx="2782107" cy="1270918"/>
          </a:xfrm>
        </p:grpSpPr>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680" y="1615952"/>
              <a:ext cx="937141" cy="9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Image result for BRD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668" y="1615951"/>
              <a:ext cx="1777119" cy="9286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197334" y="1273722"/>
              <a:ext cx="975555"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Appearance</a:t>
              </a:r>
            </a:p>
          </p:txBody>
        </p:sp>
      </p:grpSp>
      <p:grpSp>
        <p:nvGrpSpPr>
          <p:cNvPr id="7" name="Group 6"/>
          <p:cNvGrpSpPr/>
          <p:nvPr/>
        </p:nvGrpSpPr>
        <p:grpSpPr>
          <a:xfrm>
            <a:off x="9489877" y="1401896"/>
            <a:ext cx="2031994" cy="1571475"/>
            <a:chOff x="8540889" y="1261705"/>
            <a:chExt cx="1828795" cy="1414327"/>
          </a:xfrm>
        </p:grpSpPr>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889" y="1615951"/>
              <a:ext cx="1828795" cy="106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933914" y="1261705"/>
              <a:ext cx="988540" cy="249241"/>
            </a:xfrm>
            <a:prstGeom prst="rect">
              <a:avLst/>
            </a:prstGeom>
            <a:noFill/>
          </p:spPr>
          <p:txBody>
            <a:bodyPr wrap="none" rtlCol="0" anchor="ctr">
              <a:spAutoFit/>
            </a:bodyPr>
            <a:lstStyle/>
            <a:p>
              <a:pPr algn="ctr">
                <a:lnSpc>
                  <a:spcPct val="90000"/>
                </a:lnSpc>
              </a:pPr>
              <a:r>
                <a:rPr lang="en-US" sz="1333" dirty="0">
                  <a:latin typeface="Trebuchet MS" panose="020B0603020202020204" pitchFamily="34" charset="0"/>
                </a:rPr>
                <a:t>Illumination</a:t>
              </a:r>
            </a:p>
          </p:txBody>
        </p:sp>
      </p:grpSp>
      <p:grpSp>
        <p:nvGrpSpPr>
          <p:cNvPr id="20" name="Group 19"/>
          <p:cNvGrpSpPr/>
          <p:nvPr/>
        </p:nvGrpSpPr>
        <p:grpSpPr>
          <a:xfrm>
            <a:off x="4939489" y="4669280"/>
            <a:ext cx="5242128" cy="1621274"/>
            <a:chOff x="4445540" y="4202351"/>
            <a:chExt cx="4717915" cy="1459147"/>
          </a:xfrm>
        </p:grpSpPr>
        <p:sp>
          <p:nvSpPr>
            <p:cNvPr id="29" name="Rounded Rectangle 28"/>
            <p:cNvSpPr/>
            <p:nvPr/>
          </p:nvSpPr>
          <p:spPr>
            <a:xfrm>
              <a:off x="4445540" y="4202351"/>
              <a:ext cx="4717915"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2000" dirty="0"/>
                <a:t>GPU</a:t>
              </a:r>
            </a:p>
          </p:txBody>
        </p:sp>
        <p:sp>
          <p:nvSpPr>
            <p:cNvPr id="19" name="Rectangle 18"/>
            <p:cNvSpPr/>
            <p:nvPr/>
          </p:nvSpPr>
          <p:spPr>
            <a:xfrm>
              <a:off x="4581265" y="4750990"/>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VS</a:t>
              </a:r>
            </a:p>
          </p:txBody>
        </p:sp>
        <p:sp>
          <p:nvSpPr>
            <p:cNvPr id="31" name="Rectangle 30"/>
            <p:cNvSpPr/>
            <p:nvPr/>
          </p:nvSpPr>
          <p:spPr>
            <a:xfrm>
              <a:off x="5184182" y="4750989"/>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HS</a:t>
              </a:r>
            </a:p>
          </p:txBody>
        </p:sp>
        <p:sp>
          <p:nvSpPr>
            <p:cNvPr id="32" name="Rectangle 31"/>
            <p:cNvSpPr/>
            <p:nvPr/>
          </p:nvSpPr>
          <p:spPr>
            <a:xfrm>
              <a:off x="5786148" y="4750988"/>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DS</a:t>
              </a:r>
            </a:p>
          </p:txBody>
        </p:sp>
        <p:sp>
          <p:nvSpPr>
            <p:cNvPr id="33" name="Rectangle 32"/>
            <p:cNvSpPr/>
            <p:nvPr/>
          </p:nvSpPr>
          <p:spPr>
            <a:xfrm>
              <a:off x="6393791" y="4750987"/>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GS</a:t>
              </a:r>
            </a:p>
          </p:txBody>
        </p:sp>
        <p:sp>
          <p:nvSpPr>
            <p:cNvPr id="34" name="Rectangle 33"/>
            <p:cNvSpPr/>
            <p:nvPr/>
          </p:nvSpPr>
          <p:spPr>
            <a:xfrm>
              <a:off x="6999964" y="4750990"/>
              <a:ext cx="558757"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PS</a:t>
              </a:r>
            </a:p>
          </p:txBody>
        </p:sp>
        <p:sp>
          <p:nvSpPr>
            <p:cNvPr id="35" name="Rectangle 34"/>
            <p:cNvSpPr/>
            <p:nvPr/>
          </p:nvSpPr>
          <p:spPr>
            <a:xfrm>
              <a:off x="7821375" y="4750986"/>
              <a:ext cx="1161674"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Compute</a:t>
              </a:r>
            </a:p>
          </p:txBody>
        </p:sp>
      </p:grpSp>
      <p:grpSp>
        <p:nvGrpSpPr>
          <p:cNvPr id="8" name="Group 7"/>
          <p:cNvGrpSpPr/>
          <p:nvPr/>
        </p:nvGrpSpPr>
        <p:grpSpPr>
          <a:xfrm>
            <a:off x="2071462" y="4669280"/>
            <a:ext cx="2500491" cy="1621274"/>
            <a:chOff x="1864316" y="4202351"/>
            <a:chExt cx="2250442" cy="1459147"/>
          </a:xfrm>
        </p:grpSpPr>
        <p:sp>
          <p:nvSpPr>
            <p:cNvPr id="18" name="Rounded Rectangle 17"/>
            <p:cNvSpPr/>
            <p:nvPr/>
          </p:nvSpPr>
          <p:spPr>
            <a:xfrm>
              <a:off x="1864316" y="4202351"/>
              <a:ext cx="2250442" cy="1459147"/>
            </a:xfrm>
            <a:prstGeom prst="roundRect">
              <a:avLst>
                <a:gd name="adj" fmla="val 4625"/>
              </a:avLst>
            </a:prstGeom>
            <a:solidFill>
              <a:schemeClr val="bg2">
                <a:lumMod val="50000"/>
                <a:lumOff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2000" dirty="0"/>
                <a:t>CPU</a:t>
              </a:r>
            </a:p>
          </p:txBody>
        </p:sp>
        <p:sp>
          <p:nvSpPr>
            <p:cNvPr id="36" name="Rectangle 35"/>
            <p:cNvSpPr/>
            <p:nvPr/>
          </p:nvSpPr>
          <p:spPr>
            <a:xfrm>
              <a:off x="2000572"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Threads</a:t>
              </a:r>
            </a:p>
          </p:txBody>
        </p:sp>
        <p:sp>
          <p:nvSpPr>
            <p:cNvPr id="37" name="Rectangle 36"/>
            <p:cNvSpPr/>
            <p:nvPr/>
          </p:nvSpPr>
          <p:spPr>
            <a:xfrm>
              <a:off x="3112843" y="4750990"/>
              <a:ext cx="892130" cy="558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SIMD</a:t>
              </a:r>
            </a:p>
          </p:txBody>
        </p:sp>
      </p:grpSp>
      <p:cxnSp>
        <p:nvCxnSpPr>
          <p:cNvPr id="26" name="Straight Arrow Connector 25"/>
          <p:cNvCxnSpPr>
            <a:stCxn id="61" idx="2"/>
            <a:endCxn id="19" idx="0"/>
          </p:cNvCxnSpPr>
          <p:nvPr/>
        </p:nvCxnSpPr>
        <p:spPr>
          <a:xfrm>
            <a:off x="2634624" y="3929547"/>
            <a:ext cx="2766092" cy="1349331"/>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3" idx="2"/>
            <a:endCxn id="37" idx="0"/>
          </p:cNvCxnSpPr>
          <p:nvPr/>
        </p:nvCxnSpPr>
        <p:spPr>
          <a:xfrm>
            <a:off x="3881564" y="3929547"/>
            <a:ext cx="72778" cy="1349331"/>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1" idx="2"/>
            <a:endCxn id="31" idx="0"/>
          </p:cNvCxnSpPr>
          <p:nvPr/>
        </p:nvCxnSpPr>
        <p:spPr>
          <a:xfrm>
            <a:off x="2634623" y="3929547"/>
            <a:ext cx="3436000" cy="1349330"/>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1" idx="2"/>
            <a:endCxn id="32" idx="0"/>
          </p:cNvCxnSpPr>
          <p:nvPr/>
        </p:nvCxnSpPr>
        <p:spPr>
          <a:xfrm>
            <a:off x="2634623" y="3929547"/>
            <a:ext cx="4104851" cy="134932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8" idx="2"/>
            <a:endCxn id="35" idx="0"/>
          </p:cNvCxnSpPr>
          <p:nvPr/>
        </p:nvCxnSpPr>
        <p:spPr>
          <a:xfrm flipH="1">
            <a:off x="9335792" y="3928209"/>
            <a:ext cx="374648" cy="1350664"/>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7" idx="2"/>
            <a:endCxn id="34" idx="0"/>
          </p:cNvCxnSpPr>
          <p:nvPr/>
        </p:nvCxnSpPr>
        <p:spPr>
          <a:xfrm flipH="1">
            <a:off x="8088159" y="3928210"/>
            <a:ext cx="132147" cy="1350668"/>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8" idx="2"/>
            <a:endCxn id="34" idx="0"/>
          </p:cNvCxnSpPr>
          <p:nvPr/>
        </p:nvCxnSpPr>
        <p:spPr>
          <a:xfrm flipH="1">
            <a:off x="8088159" y="3928209"/>
            <a:ext cx="1622280" cy="1350669"/>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7" idx="2"/>
          </p:cNvCxnSpPr>
          <p:nvPr/>
        </p:nvCxnSpPr>
        <p:spPr>
          <a:xfrm>
            <a:off x="8220306" y="3928211"/>
            <a:ext cx="1115486" cy="1350663"/>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6" idx="2"/>
            <a:endCxn id="35" idx="0"/>
          </p:cNvCxnSpPr>
          <p:nvPr/>
        </p:nvCxnSpPr>
        <p:spPr>
          <a:xfrm>
            <a:off x="6790795" y="3928211"/>
            <a:ext cx="2544996" cy="1350662"/>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6" idx="2"/>
            <a:endCxn id="34" idx="0"/>
          </p:cNvCxnSpPr>
          <p:nvPr/>
        </p:nvCxnSpPr>
        <p:spPr>
          <a:xfrm>
            <a:off x="6790796" y="3928211"/>
            <a:ext cx="1297363" cy="1350667"/>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2"/>
            <a:endCxn id="33" idx="0"/>
          </p:cNvCxnSpPr>
          <p:nvPr/>
        </p:nvCxnSpPr>
        <p:spPr>
          <a:xfrm>
            <a:off x="6790795" y="3928212"/>
            <a:ext cx="623838" cy="1350663"/>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4" idx="2"/>
            <a:endCxn id="19" idx="0"/>
          </p:cNvCxnSpPr>
          <p:nvPr/>
        </p:nvCxnSpPr>
        <p:spPr>
          <a:xfrm>
            <a:off x="5198882" y="3928213"/>
            <a:ext cx="201833" cy="1350666"/>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3" idx="2"/>
            <a:endCxn id="36" idx="0"/>
          </p:cNvCxnSpPr>
          <p:nvPr/>
        </p:nvCxnSpPr>
        <p:spPr>
          <a:xfrm flipH="1">
            <a:off x="2718486" y="3929547"/>
            <a:ext cx="1163079" cy="1349331"/>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1" idx="2"/>
            <a:endCxn id="36" idx="0"/>
          </p:cNvCxnSpPr>
          <p:nvPr/>
        </p:nvCxnSpPr>
        <p:spPr>
          <a:xfrm>
            <a:off x="2634623" y="3929547"/>
            <a:ext cx="83862" cy="1349331"/>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8" idx="2"/>
            <a:endCxn id="33" idx="0"/>
          </p:cNvCxnSpPr>
          <p:nvPr/>
        </p:nvCxnSpPr>
        <p:spPr>
          <a:xfrm flipH="1">
            <a:off x="7414634" y="3928209"/>
            <a:ext cx="2295806" cy="1350666"/>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6" idx="2"/>
            <a:endCxn id="32" idx="0"/>
          </p:cNvCxnSpPr>
          <p:nvPr/>
        </p:nvCxnSpPr>
        <p:spPr>
          <a:xfrm flipH="1">
            <a:off x="6739475" y="3928211"/>
            <a:ext cx="51321" cy="1350664"/>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8992" y="3555085"/>
            <a:ext cx="1231427" cy="369332"/>
          </a:xfrm>
          <a:prstGeom prst="rect">
            <a:avLst/>
          </a:prstGeom>
          <a:noFill/>
        </p:spPr>
        <p:txBody>
          <a:bodyPr wrap="none" rtlCol="0" anchor="ctr">
            <a:spAutoFit/>
          </a:bodyPr>
          <a:lstStyle/>
          <a:p>
            <a:pPr>
              <a:lnSpc>
                <a:spcPct val="90000"/>
              </a:lnSpc>
            </a:pPr>
            <a:r>
              <a:rPr lang="en-US" sz="2000" dirty="0">
                <a:latin typeface="Trebuchet MS" panose="020B0603020202020204" pitchFamily="34" charset="0"/>
              </a:rPr>
              <a:t>Interface</a:t>
            </a:r>
          </a:p>
        </p:txBody>
      </p:sp>
      <p:sp>
        <p:nvSpPr>
          <p:cNvPr id="61" name="Rectangle 60"/>
          <p:cNvSpPr/>
          <p:nvPr/>
        </p:nvSpPr>
        <p:spPr>
          <a:xfrm>
            <a:off x="2138995" y="3551290"/>
            <a:ext cx="991256" cy="37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Mesh</a:t>
            </a:r>
          </a:p>
        </p:txBody>
      </p:sp>
      <p:sp>
        <p:nvSpPr>
          <p:cNvPr id="63" name="Rectangle 62"/>
          <p:cNvSpPr/>
          <p:nvPr/>
        </p:nvSpPr>
        <p:spPr>
          <a:xfrm>
            <a:off x="3385936" y="3551290"/>
            <a:ext cx="991256" cy="37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Rig</a:t>
            </a:r>
          </a:p>
        </p:txBody>
      </p:sp>
      <p:sp>
        <p:nvSpPr>
          <p:cNvPr id="64" name="Rectangle 63"/>
          <p:cNvSpPr/>
          <p:nvPr/>
        </p:nvSpPr>
        <p:spPr>
          <a:xfrm>
            <a:off x="4556046" y="3549956"/>
            <a:ext cx="1285672" cy="37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Animation</a:t>
            </a:r>
          </a:p>
        </p:txBody>
      </p:sp>
      <p:sp>
        <p:nvSpPr>
          <p:cNvPr id="66" name="Rectangle 65"/>
          <p:cNvSpPr/>
          <p:nvPr/>
        </p:nvSpPr>
        <p:spPr>
          <a:xfrm>
            <a:off x="6147960" y="3549955"/>
            <a:ext cx="1285672" cy="37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Pattern</a:t>
            </a:r>
          </a:p>
        </p:txBody>
      </p:sp>
      <p:sp>
        <p:nvSpPr>
          <p:cNvPr id="67" name="Rectangle 66"/>
          <p:cNvSpPr/>
          <p:nvPr/>
        </p:nvSpPr>
        <p:spPr>
          <a:xfrm>
            <a:off x="7577470" y="3549954"/>
            <a:ext cx="1285672" cy="37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BRDF</a:t>
            </a:r>
          </a:p>
        </p:txBody>
      </p:sp>
      <p:sp>
        <p:nvSpPr>
          <p:cNvPr id="68" name="Rectangle 67"/>
          <p:cNvSpPr/>
          <p:nvPr/>
        </p:nvSpPr>
        <p:spPr>
          <a:xfrm>
            <a:off x="9067603" y="3549953"/>
            <a:ext cx="1285672" cy="37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6" dirty="0"/>
              <a:t>Light</a:t>
            </a:r>
          </a:p>
        </p:txBody>
      </p:sp>
      <p:cxnSp>
        <p:nvCxnSpPr>
          <p:cNvPr id="81" name="Straight Arrow Connector 80"/>
          <p:cNvCxnSpPr>
            <a:stCxn id="1026" idx="2"/>
            <a:endCxn id="61" idx="0"/>
          </p:cNvCxnSpPr>
          <p:nvPr/>
        </p:nvCxnSpPr>
        <p:spPr>
          <a:xfrm>
            <a:off x="2550763" y="2837470"/>
            <a:ext cx="83861" cy="713821"/>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026" idx="2"/>
            <a:endCxn id="63" idx="0"/>
          </p:cNvCxnSpPr>
          <p:nvPr/>
        </p:nvCxnSpPr>
        <p:spPr>
          <a:xfrm>
            <a:off x="2550762" y="2837470"/>
            <a:ext cx="1330802" cy="713821"/>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046" idx="2"/>
            <a:endCxn id="63" idx="0"/>
          </p:cNvCxnSpPr>
          <p:nvPr/>
        </p:nvCxnSpPr>
        <p:spPr>
          <a:xfrm flipH="1">
            <a:off x="3881565" y="2826946"/>
            <a:ext cx="928890" cy="724344"/>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46" idx="2"/>
            <a:endCxn id="64" idx="0"/>
          </p:cNvCxnSpPr>
          <p:nvPr/>
        </p:nvCxnSpPr>
        <p:spPr>
          <a:xfrm>
            <a:off x="4810455" y="2826946"/>
            <a:ext cx="388428" cy="723010"/>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037" idx="2"/>
            <a:endCxn id="66" idx="0"/>
          </p:cNvCxnSpPr>
          <p:nvPr/>
        </p:nvCxnSpPr>
        <p:spPr>
          <a:xfrm>
            <a:off x="6724724" y="2826947"/>
            <a:ext cx="66072" cy="723008"/>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67" idx="0"/>
          </p:cNvCxnSpPr>
          <p:nvPr/>
        </p:nvCxnSpPr>
        <p:spPr>
          <a:xfrm>
            <a:off x="8154234" y="2865568"/>
            <a:ext cx="66072" cy="684386"/>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040" idx="2"/>
            <a:endCxn id="68" idx="0"/>
          </p:cNvCxnSpPr>
          <p:nvPr/>
        </p:nvCxnSpPr>
        <p:spPr>
          <a:xfrm flipH="1">
            <a:off x="9710439" y="2973370"/>
            <a:ext cx="795436" cy="576583"/>
          </a:xfrm>
          <a:prstGeom prst="straightConnector1">
            <a:avLst/>
          </a:prstGeom>
          <a:ln w="190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20522" y="4657555"/>
            <a:ext cx="1183337" cy="369332"/>
          </a:xfrm>
          <a:prstGeom prst="rect">
            <a:avLst/>
          </a:prstGeom>
          <a:noFill/>
        </p:spPr>
        <p:txBody>
          <a:bodyPr wrap="none" rtlCol="0" anchor="ctr">
            <a:spAutoFit/>
          </a:bodyPr>
          <a:lstStyle/>
          <a:p>
            <a:pPr>
              <a:lnSpc>
                <a:spcPct val="90000"/>
              </a:lnSpc>
            </a:pPr>
            <a:r>
              <a:rPr lang="en-US" sz="2000" dirty="0" smtClean="0">
                <a:latin typeface="Trebuchet MS" panose="020B0603020202020204" pitchFamily="34" charset="0"/>
              </a:rPr>
              <a:t>Platform</a:t>
            </a:r>
            <a:endParaRPr lang="en-US" sz="2000" dirty="0">
              <a:latin typeface="Trebuchet MS" panose="020B0603020202020204" pitchFamily="34" charset="0"/>
            </a:endParaRPr>
          </a:p>
        </p:txBody>
      </p:sp>
      <p:sp>
        <p:nvSpPr>
          <p:cNvPr id="21" name="Footer Placeholder 20"/>
          <p:cNvSpPr>
            <a:spLocks noGrp="1"/>
          </p:cNvSpPr>
          <p:nvPr>
            <p:ph type="ftr" sz="quarter" idx="11"/>
          </p:nvPr>
        </p:nvSpPr>
        <p:spPr/>
        <p:txBody>
          <a:bodyPr/>
          <a:lstStyle/>
          <a:p>
            <a:r>
              <a:rPr lang="en-US" smtClean="0"/>
              <a:t>Open Problems in Real-Time Rendering, SIGGRAPH 2016</a:t>
            </a:r>
            <a:endParaRPr lang="en-US"/>
          </a:p>
        </p:txBody>
      </p:sp>
      <p:sp>
        <p:nvSpPr>
          <p:cNvPr id="22" name="Slide Number Placeholder 21"/>
          <p:cNvSpPr>
            <a:spLocks noGrp="1"/>
          </p:cNvSpPr>
          <p:nvPr>
            <p:ph type="sldNum" sz="quarter" idx="12"/>
          </p:nvPr>
        </p:nvSpPr>
        <p:spPr/>
        <p:txBody>
          <a:bodyPr/>
          <a:lstStyle/>
          <a:p>
            <a:fld id="{70C3248E-F8FC-4BBC-95AD-60AB24DFF4CA}" type="slidenum">
              <a:rPr lang="en-US" smtClean="0"/>
              <a:t>30</a:t>
            </a:fld>
            <a:endParaRPr lang="en-US"/>
          </a:p>
        </p:txBody>
      </p:sp>
    </p:spTree>
    <p:extLst>
      <p:ext uri="{BB962C8B-B14F-4D97-AF65-F5344CB8AC3E}">
        <p14:creationId xmlns:p14="http://schemas.microsoft.com/office/powerpoint/2010/main" val="12669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414" y="1899666"/>
            <a:ext cx="9091108" cy="2454390"/>
          </a:xfrm>
          <a:prstGeom prst="rect">
            <a:avLst/>
          </a:prstGeom>
          <a:noFill/>
        </p:spPr>
        <p:txBody>
          <a:bodyPr wrap="square" rtlCol="0" anchor="ctr">
            <a:spAutoFit/>
          </a:bodyPr>
          <a:lstStyle/>
          <a:p>
            <a:pPr algn="ctr">
              <a:lnSpc>
                <a:spcPct val="150000"/>
              </a:lnSpc>
            </a:pPr>
            <a:r>
              <a:rPr lang="en-US" sz="3556" dirty="0" smtClean="0"/>
              <a:t>The task of a graphics programmer is</a:t>
            </a:r>
          </a:p>
          <a:p>
            <a:pPr algn="ctr">
              <a:lnSpc>
                <a:spcPct val="150000"/>
              </a:lnSpc>
            </a:pPr>
            <a:r>
              <a:rPr lang="en-US" sz="3556" dirty="0"/>
              <a:t>t</a:t>
            </a:r>
            <a:r>
              <a:rPr lang="en-US" sz="3556" dirty="0" smtClean="0"/>
              <a:t>o define and mediate the interface</a:t>
            </a:r>
          </a:p>
          <a:p>
            <a:pPr algn="ctr">
              <a:lnSpc>
                <a:spcPct val="150000"/>
              </a:lnSpc>
            </a:pPr>
            <a:r>
              <a:rPr lang="en-US" sz="3556" dirty="0"/>
              <a:t>b</a:t>
            </a:r>
            <a:r>
              <a:rPr lang="en-US" sz="3556" dirty="0" smtClean="0"/>
              <a:t>etween content (art) and platform (HW)</a:t>
            </a:r>
            <a:endParaRPr lang="en-US" sz="3556"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31</a:t>
            </a:fld>
            <a:endParaRPr lang="en-US"/>
          </a:p>
        </p:txBody>
      </p:sp>
    </p:spTree>
    <p:extLst>
      <p:ext uri="{BB962C8B-B14F-4D97-AF65-F5344CB8AC3E}">
        <p14:creationId xmlns:p14="http://schemas.microsoft.com/office/powerpoint/2010/main" val="339102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414" y="2310066"/>
            <a:ext cx="9091108" cy="1633589"/>
          </a:xfrm>
          <a:prstGeom prst="rect">
            <a:avLst/>
          </a:prstGeom>
          <a:noFill/>
        </p:spPr>
        <p:txBody>
          <a:bodyPr wrap="square" rtlCol="0" anchor="ctr">
            <a:spAutoFit/>
          </a:bodyPr>
          <a:lstStyle/>
          <a:p>
            <a:pPr algn="ctr">
              <a:lnSpc>
                <a:spcPct val="150000"/>
              </a:lnSpc>
            </a:pPr>
            <a:r>
              <a:rPr lang="en-US" sz="3556" dirty="0" smtClean="0"/>
              <a:t>A modern language for graphics programming should help with that task</a:t>
            </a:r>
            <a:endParaRPr lang="en-US" sz="3556"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32</a:t>
            </a:fld>
            <a:endParaRPr lang="en-US"/>
          </a:p>
        </p:txBody>
      </p:sp>
    </p:spTree>
    <p:extLst>
      <p:ext uri="{BB962C8B-B14F-4D97-AF65-F5344CB8AC3E}">
        <p14:creationId xmlns:p14="http://schemas.microsoft.com/office/powerpoint/2010/main" val="158354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 we all just move to</a:t>
            </a:r>
            <a:br>
              <a:rPr lang="en-US" dirty="0" smtClean="0"/>
            </a:br>
            <a:r>
              <a:rPr lang="en-US" dirty="0" smtClean="0"/>
              <a:t>C/C++ for </a:t>
            </a:r>
            <a:r>
              <a:rPr lang="en-US" dirty="0" err="1" smtClean="0"/>
              <a:t>shaders</a:t>
            </a:r>
            <a:r>
              <a:rPr lang="en-US" dirty="0" smtClean="0"/>
              <a:t> now?</a:t>
            </a:r>
            <a:endParaRPr lang="en-US" dirty="0"/>
          </a:p>
        </p:txBody>
      </p:sp>
      <p:sp>
        <p:nvSpPr>
          <p:cNvPr id="5" name="Text Placeholder 4"/>
          <p:cNvSpPr>
            <a:spLocks noGrp="1"/>
          </p:cNvSpPr>
          <p:nvPr>
            <p:ph type="body" idx="1"/>
          </p:nvPr>
        </p:nvSpPr>
        <p:spPr/>
        <p:txBody>
          <a:bodyPr/>
          <a:lstStyle/>
          <a:p>
            <a:r>
              <a:rPr lang="en-US" dirty="0" smtClean="0"/>
              <a:t>We are so close!</a:t>
            </a:r>
            <a:endParaRPr lang="en-US"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33</a:t>
            </a:fld>
            <a:endParaRPr lang="en-US"/>
          </a:p>
        </p:txBody>
      </p:sp>
    </p:spTree>
    <p:extLst>
      <p:ext uri="{BB962C8B-B14F-4D97-AF65-F5344CB8AC3E}">
        <p14:creationId xmlns:p14="http://schemas.microsoft.com/office/powerpoint/2010/main" val="3887267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Okay, I actually mean “C/C++”</a:t>
            </a:r>
            <a:endParaRPr lang="en-US" dirty="0"/>
          </a:p>
        </p:txBody>
      </p:sp>
      <p:sp>
        <p:nvSpPr>
          <p:cNvPr id="7" name="Content Placeholder 6"/>
          <p:cNvSpPr>
            <a:spLocks noGrp="1"/>
          </p:cNvSpPr>
          <p:nvPr>
            <p:ph idx="1"/>
          </p:nvPr>
        </p:nvSpPr>
        <p:spPr/>
        <p:txBody>
          <a:bodyPr/>
          <a:lstStyle/>
          <a:p>
            <a:r>
              <a:rPr lang="en-US" dirty="0" smtClean="0"/>
              <a:t>Will need to subset the language for at least a while</a:t>
            </a:r>
          </a:p>
          <a:p>
            <a:pPr lvl="1"/>
            <a:r>
              <a:rPr lang="en-US" dirty="0" smtClean="0"/>
              <a:t>Prior efforts to define reasonable “static C++” for </a:t>
            </a:r>
            <a:r>
              <a:rPr lang="en-US" dirty="0" err="1" smtClean="0"/>
              <a:t>OpenCL</a:t>
            </a:r>
            <a:r>
              <a:rPr lang="en-US" dirty="0" smtClean="0"/>
              <a:t>, Metal</a:t>
            </a:r>
          </a:p>
          <a:p>
            <a:pPr lvl="1"/>
            <a:endParaRPr lang="en-US" dirty="0"/>
          </a:p>
          <a:p>
            <a:r>
              <a:rPr lang="en-US" dirty="0" smtClean="0"/>
              <a:t>Stuff that is hard to support for performance</a:t>
            </a:r>
          </a:p>
          <a:p>
            <a:pPr lvl="1"/>
            <a:r>
              <a:rPr lang="en-US" dirty="0" smtClean="0"/>
              <a:t>Full memory model</a:t>
            </a:r>
          </a:p>
          <a:p>
            <a:pPr lvl="1"/>
            <a:r>
              <a:rPr lang="en-US" dirty="0" smtClean="0"/>
              <a:t>Exceptions</a:t>
            </a:r>
          </a:p>
          <a:p>
            <a:pPr lvl="1"/>
            <a:r>
              <a:rPr lang="en-US" dirty="0" smtClean="0"/>
              <a:t>Function pointers, virtual functions</a:t>
            </a:r>
          </a:p>
          <a:p>
            <a:pPr lvl="1"/>
            <a:r>
              <a:rPr lang="en-US" dirty="0" smtClean="0"/>
              <a:t>Recursion</a:t>
            </a:r>
          </a:p>
          <a:p>
            <a:pPr lvl="1"/>
            <a:r>
              <a:rPr lang="en-US" dirty="0" smtClean="0"/>
              <a:t>Dynamic allocation</a:t>
            </a:r>
          </a:p>
          <a:p>
            <a:pPr lvl="1"/>
            <a:r>
              <a:rPr lang="en-US" dirty="0" smtClean="0"/>
              <a:t>Much of the </a:t>
            </a:r>
            <a:r>
              <a:rPr lang="en-US" dirty="0" err="1" smtClean="0"/>
              <a:t>stdlib</a:t>
            </a:r>
            <a:endParaRPr lang="en-US" dirty="0" smtClean="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34</a:t>
            </a:fld>
            <a:endParaRPr lang="en-US"/>
          </a:p>
        </p:txBody>
      </p:sp>
    </p:spTree>
    <p:extLst>
      <p:ext uri="{BB962C8B-B14F-4D97-AF65-F5344CB8AC3E}">
        <p14:creationId xmlns:p14="http://schemas.microsoft.com/office/powerpoint/2010/main" val="1994980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 for </a:t>
            </a:r>
            <a:r>
              <a:rPr lang="en-US" dirty="0" err="1" smtClean="0"/>
              <a:t>shaders</a:t>
            </a:r>
            <a:r>
              <a:rPr lang="en-US" dirty="0" smtClean="0"/>
              <a:t> will improve quality of life</a:t>
            </a:r>
            <a:endParaRPr lang="en-US" dirty="0"/>
          </a:p>
        </p:txBody>
      </p:sp>
      <p:sp>
        <p:nvSpPr>
          <p:cNvPr id="3" name="Content Placeholder 2"/>
          <p:cNvSpPr>
            <a:spLocks noGrp="1"/>
          </p:cNvSpPr>
          <p:nvPr>
            <p:ph idx="1"/>
          </p:nvPr>
        </p:nvSpPr>
        <p:spPr/>
        <p:txBody>
          <a:bodyPr>
            <a:normAutofit/>
          </a:bodyPr>
          <a:lstStyle/>
          <a:p>
            <a:r>
              <a:rPr lang="en-US" dirty="0" smtClean="0"/>
              <a:t>Use mature broadly-deployed compilers</a:t>
            </a:r>
          </a:p>
          <a:p>
            <a:pPr lvl="1"/>
            <a:endParaRPr lang="en-US" dirty="0" smtClean="0"/>
          </a:p>
          <a:p>
            <a:r>
              <a:rPr lang="en-US" dirty="0" smtClean="0"/>
              <a:t>Real pointers</a:t>
            </a:r>
          </a:p>
          <a:p>
            <a:endParaRPr lang="en-US" dirty="0" smtClean="0"/>
          </a:p>
          <a:p>
            <a:r>
              <a:rPr lang="en-US" dirty="0" smtClean="0"/>
              <a:t>Static C++ features (if you’re into that sort of thing)</a:t>
            </a:r>
          </a:p>
          <a:p>
            <a:pPr lvl="1"/>
            <a:r>
              <a:rPr lang="en-US" dirty="0" smtClean="0"/>
              <a:t>Templates</a:t>
            </a:r>
          </a:p>
          <a:p>
            <a:pPr lvl="1"/>
            <a:r>
              <a:rPr lang="en-US" dirty="0" smtClean="0"/>
              <a:t>Auto</a:t>
            </a:r>
          </a:p>
          <a:p>
            <a:pPr lvl="1"/>
            <a:r>
              <a:rPr lang="en-US" dirty="0" smtClean="0"/>
              <a:t>Lambdas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35</a:t>
            </a:fld>
            <a:endParaRPr lang="en-US"/>
          </a:p>
        </p:txBody>
      </p:sp>
    </p:spTree>
    <p:extLst>
      <p:ext uri="{BB962C8B-B14F-4D97-AF65-F5344CB8AC3E}">
        <p14:creationId xmlns:p14="http://schemas.microsoft.com/office/powerpoint/2010/main" val="487367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pieces are falling into place</a:t>
            </a:r>
            <a:endParaRPr lang="en-US" dirty="0"/>
          </a:p>
        </p:txBody>
      </p:sp>
      <p:sp>
        <p:nvSpPr>
          <p:cNvPr id="3" name="Content Placeholder 2"/>
          <p:cNvSpPr>
            <a:spLocks noGrp="1"/>
          </p:cNvSpPr>
          <p:nvPr>
            <p:ph idx="1"/>
          </p:nvPr>
        </p:nvSpPr>
        <p:spPr/>
        <p:txBody>
          <a:bodyPr>
            <a:normAutofit/>
          </a:bodyPr>
          <a:lstStyle/>
          <a:p>
            <a:r>
              <a:rPr lang="en-US" dirty="0" err="1" smtClean="0"/>
              <a:t>Khronos</a:t>
            </a:r>
            <a:r>
              <a:rPr lang="en-US" dirty="0" smtClean="0"/>
              <a:t>: SPIR-V intermediate language</a:t>
            </a:r>
          </a:p>
          <a:p>
            <a:pPr lvl="1"/>
            <a:r>
              <a:rPr lang="en-US" dirty="0" smtClean="0"/>
              <a:t>OSS front-ends and SPIRV ↔ LLVM being developed on </a:t>
            </a:r>
            <a:r>
              <a:rPr lang="en-US" dirty="0" err="1" smtClean="0"/>
              <a:t>GitHub</a:t>
            </a:r>
            <a:endParaRPr lang="en-US" dirty="0" smtClean="0"/>
          </a:p>
          <a:p>
            <a:pPr lvl="1"/>
            <a:r>
              <a:rPr lang="en-US" dirty="0" err="1" smtClean="0"/>
              <a:t>Clang→SPIRV</a:t>
            </a:r>
            <a:r>
              <a:rPr lang="en-US" dirty="0" smtClean="0"/>
              <a:t> currently works for </a:t>
            </a:r>
            <a:r>
              <a:rPr lang="en-US" dirty="0" err="1" smtClean="0"/>
              <a:t>OpenCL</a:t>
            </a:r>
            <a:endParaRPr lang="en-US" dirty="0" smtClean="0"/>
          </a:p>
          <a:p>
            <a:pPr lvl="1"/>
            <a:endParaRPr lang="en-US" dirty="0" smtClean="0"/>
          </a:p>
          <a:p>
            <a:r>
              <a:rPr lang="en-US" dirty="0" smtClean="0"/>
              <a:t>Microsoft: plans for DXIL, clang-based HLSL front-end</a:t>
            </a:r>
          </a:p>
          <a:p>
            <a:pPr lvl="1"/>
            <a:r>
              <a:rPr lang="en-US" dirty="0" smtClean="0"/>
              <a:t>Have promised OSS model</a:t>
            </a:r>
          </a:p>
          <a:p>
            <a:pPr lvl="1"/>
            <a:endParaRPr lang="en-US" dirty="0"/>
          </a:p>
          <a:p>
            <a:r>
              <a:rPr lang="en-US" dirty="0" smtClean="0"/>
              <a:t>Apple: Metal has clang-based front-end</a:t>
            </a:r>
          </a:p>
          <a:p>
            <a:pPr lvl="1"/>
            <a:r>
              <a:rPr lang="en-US" dirty="0" smtClean="0"/>
              <a:t>IL not currently open</a:t>
            </a: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36</a:t>
            </a:fld>
            <a:endParaRPr lang="en-US"/>
          </a:p>
        </p:txBody>
      </p:sp>
    </p:spTree>
    <p:extLst>
      <p:ext uri="{BB962C8B-B14F-4D97-AF65-F5344CB8AC3E}">
        <p14:creationId xmlns:p14="http://schemas.microsoft.com/office/powerpoint/2010/main" val="586971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platforms will be the challenge</a:t>
            </a:r>
            <a:endParaRPr lang="en-US" dirty="0"/>
          </a:p>
        </p:txBody>
      </p:sp>
      <p:sp>
        <p:nvSpPr>
          <p:cNvPr id="3" name="Content Placeholder 2"/>
          <p:cNvSpPr>
            <a:spLocks noGrp="1"/>
          </p:cNvSpPr>
          <p:nvPr>
            <p:ph idx="1"/>
          </p:nvPr>
        </p:nvSpPr>
        <p:spPr/>
        <p:txBody>
          <a:bodyPr>
            <a:normAutofit/>
          </a:bodyPr>
          <a:lstStyle/>
          <a:p>
            <a:r>
              <a:rPr lang="en-US" dirty="0" smtClean="0"/>
              <a:t>How soon can you drop D3D11 and GL ES (</a:t>
            </a:r>
            <a:r>
              <a:rPr lang="en-US" dirty="0" err="1" smtClean="0"/>
              <a:t>WebGL</a:t>
            </a:r>
            <a:r>
              <a:rPr lang="en-US" dirty="0" smtClean="0"/>
              <a:t>)?</a:t>
            </a:r>
          </a:p>
          <a:p>
            <a:endParaRPr lang="en-US" dirty="0"/>
          </a:p>
          <a:p>
            <a:r>
              <a:rPr lang="en-US" dirty="0" smtClean="0"/>
              <a:t>C/C++ → HLSL/GLSL translation is needed</a:t>
            </a:r>
          </a:p>
          <a:p>
            <a:pPr lvl="1"/>
            <a:r>
              <a:rPr lang="en-US" dirty="0" smtClean="0"/>
              <a:t>Some projects tackling parts of this (e.g., SPIRV-Cross)</a:t>
            </a:r>
          </a:p>
          <a:p>
            <a:pPr lvl="1"/>
            <a:endParaRPr lang="en-US" dirty="0"/>
          </a:p>
          <a:p>
            <a:r>
              <a:rPr lang="en-US" dirty="0" smtClean="0"/>
              <a:t>How do we coordinate to get this done?</a:t>
            </a:r>
          </a:p>
          <a:p>
            <a:pPr lvl="1"/>
            <a:endParaRPr lang="en-US" dirty="0" smtClean="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37</a:t>
            </a:fld>
            <a:endParaRPr lang="en-US"/>
          </a:p>
        </p:txBody>
      </p:sp>
    </p:spTree>
    <p:extLst>
      <p:ext uri="{BB962C8B-B14F-4D97-AF65-F5344CB8AC3E}">
        <p14:creationId xmlns:p14="http://schemas.microsoft.com/office/powerpoint/2010/main" val="5923680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once we have C/C++</a:t>
            </a:r>
            <a:br>
              <a:rPr lang="en-US" dirty="0" smtClean="0"/>
            </a:br>
            <a:r>
              <a:rPr lang="en-US" dirty="0" smtClean="0"/>
              <a:t>we are all done, right?</a:t>
            </a:r>
            <a:endParaRPr lang="en-US" dirty="0"/>
          </a:p>
        </p:txBody>
      </p:sp>
      <p:sp>
        <p:nvSpPr>
          <p:cNvPr id="5" name="Text Placeholder 4"/>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38</a:t>
            </a:fld>
            <a:endParaRPr lang="en-US"/>
          </a:p>
        </p:txBody>
      </p:sp>
    </p:spTree>
    <p:extLst>
      <p:ext uri="{BB962C8B-B14F-4D97-AF65-F5344CB8AC3E}">
        <p14:creationId xmlns:p14="http://schemas.microsoft.com/office/powerpoint/2010/main" val="2119470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C/C++ is the (important) first step</a:t>
            </a:r>
            <a:endParaRPr lang="en-US" dirty="0"/>
          </a:p>
        </p:txBody>
      </p:sp>
      <p:sp>
        <p:nvSpPr>
          <p:cNvPr id="3" name="Content Placeholder 2"/>
          <p:cNvSpPr>
            <a:spLocks noGrp="1"/>
          </p:cNvSpPr>
          <p:nvPr>
            <p:ph idx="1"/>
          </p:nvPr>
        </p:nvSpPr>
        <p:spPr/>
        <p:txBody>
          <a:bodyPr>
            <a:normAutofit/>
          </a:bodyPr>
          <a:lstStyle/>
          <a:p>
            <a:r>
              <a:rPr lang="en-US" dirty="0" smtClean="0"/>
              <a:t>However, many of the pain points will remain</a:t>
            </a:r>
          </a:p>
          <a:p>
            <a:pPr lvl="1"/>
            <a:endParaRPr lang="en-US" dirty="0"/>
          </a:p>
          <a:p>
            <a:r>
              <a:rPr lang="en-US" dirty="0" smtClean="0"/>
              <a:t>Rest of this talk: capabilities not present in C/C++</a:t>
            </a:r>
          </a:p>
          <a:p>
            <a:endParaRPr lang="en-US" dirty="0" smtClean="0"/>
          </a:p>
          <a:p>
            <a:r>
              <a:rPr lang="en-US" dirty="0" smtClean="0"/>
              <a:t>Some of these capabilities might come to C/C++ some day</a:t>
            </a:r>
          </a:p>
          <a:p>
            <a:r>
              <a:rPr lang="en-US" dirty="0" smtClean="0"/>
              <a:t>Some might come to new languages</a:t>
            </a: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39</a:t>
            </a:fld>
            <a:endParaRPr lang="en-US"/>
          </a:p>
        </p:txBody>
      </p:sp>
    </p:spTree>
    <p:extLst>
      <p:ext uri="{BB962C8B-B14F-4D97-AF65-F5344CB8AC3E}">
        <p14:creationId xmlns:p14="http://schemas.microsoft.com/office/powerpoint/2010/main" val="3801701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Real-Time Graphics</a:t>
            </a:r>
            <a:br>
              <a:rPr lang="en-US" dirty="0" smtClean="0"/>
            </a:br>
            <a:r>
              <a:rPr lang="en-US" dirty="0" smtClean="0"/>
              <a:t>Programming Today</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4</a:t>
            </a:fld>
            <a:endParaRPr lang="en-US"/>
          </a:p>
        </p:txBody>
      </p:sp>
    </p:spTree>
    <p:extLst>
      <p:ext uri="{BB962C8B-B14F-4D97-AF65-F5344CB8AC3E}">
        <p14:creationId xmlns:p14="http://schemas.microsoft.com/office/powerpoint/2010/main" val="1806341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Heterogeneous Programming</a:t>
            </a:r>
            <a:endParaRPr lang="en-US" dirty="0"/>
          </a:p>
        </p:txBody>
      </p:sp>
      <p:sp>
        <p:nvSpPr>
          <p:cNvPr id="5" name="Text Placeholder 4"/>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40</a:t>
            </a:fld>
            <a:endParaRPr lang="en-US"/>
          </a:p>
        </p:txBody>
      </p:sp>
    </p:spTree>
    <p:extLst>
      <p:ext uri="{BB962C8B-B14F-4D97-AF65-F5344CB8AC3E}">
        <p14:creationId xmlns:p14="http://schemas.microsoft.com/office/powerpoint/2010/main" val="3553291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I just wanted to add two arrays!</a:t>
            </a:r>
            <a:endParaRPr lang="en-US" dirty="0"/>
          </a:p>
        </p:txBody>
      </p:sp>
      <p:sp>
        <p:nvSpPr>
          <p:cNvPr id="3" name="Footer Placeholder 2"/>
          <p:cNvSpPr>
            <a:spLocks noGrp="1"/>
          </p:cNvSpPr>
          <p:nvPr>
            <p:ph type="ftr" sz="quarter" idx="11"/>
          </p:nvPr>
        </p:nvSpPr>
        <p:spPr/>
        <p:txBody>
          <a:bodyPr/>
          <a:lstStyle/>
          <a:p>
            <a:r>
              <a:rPr lang="en-US" smtClean="0"/>
              <a:t>Open Problems in Real-Time Rendering, SIGGRAPH 2016</a:t>
            </a:r>
            <a:endParaRPr lang="en-US"/>
          </a:p>
        </p:txBody>
      </p:sp>
      <p:sp>
        <p:nvSpPr>
          <p:cNvPr id="4" name="Slide Number Placeholder 3"/>
          <p:cNvSpPr>
            <a:spLocks noGrp="1"/>
          </p:cNvSpPr>
          <p:nvPr>
            <p:ph type="sldNum" sz="quarter" idx="12"/>
          </p:nvPr>
        </p:nvSpPr>
        <p:spPr/>
        <p:txBody>
          <a:bodyPr/>
          <a:lstStyle/>
          <a:p>
            <a:fld id="{70C3248E-F8FC-4BBC-95AD-60AB24DFF4CA}" type="slidenum">
              <a:rPr lang="en-US" smtClean="0"/>
              <a:t>41</a:t>
            </a:fld>
            <a:endParaRPr lang="en-US"/>
          </a:p>
        </p:txBody>
      </p:sp>
      <p:sp>
        <p:nvSpPr>
          <p:cNvPr id="5" name="TextBox 4"/>
          <p:cNvSpPr txBox="1"/>
          <p:nvPr/>
        </p:nvSpPr>
        <p:spPr>
          <a:xfrm>
            <a:off x="679616" y="1832283"/>
            <a:ext cx="2443974" cy="2315435"/>
          </a:xfrm>
          <a:prstGeom prst="rect">
            <a:avLst/>
          </a:prstGeom>
          <a:noFill/>
        </p:spPr>
        <p:txBody>
          <a:bodyPr wrap="none" rtlCol="0">
            <a:noAutofit/>
          </a:bodyPr>
          <a:lstStyle/>
          <a:p>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add.hlsl</a:t>
            </a:r>
            <a:endParaRPr lang="en-US" sz="1000" dirty="0" smtClean="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a:p>
            <a:r>
              <a:rPr lang="en-US" sz="1000" dirty="0" err="1" smtClean="0">
                <a:latin typeface="Consolas" panose="020B0609020204030204" pitchFamily="49" charset="0"/>
                <a:cs typeface="Consolas" panose="020B0609020204030204" pitchFamily="49" charset="0"/>
              </a:rPr>
              <a:t>cbuffer</a:t>
            </a:r>
            <a:r>
              <a:rPr lang="en-US" sz="1000" dirty="0" smtClean="0">
                <a:latin typeface="Consolas" panose="020B0609020204030204" pitchFamily="49" charset="0"/>
                <a:cs typeface="Consolas" panose="020B0609020204030204" pitchFamily="49" charset="0"/>
              </a:rPr>
              <a:t> U : register(b0) {</a:t>
            </a: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uint</a:t>
            </a:r>
            <a:r>
              <a:rPr lang="en-US" sz="1000" dirty="0" smtClean="0">
                <a:latin typeface="Consolas" panose="020B0609020204030204" pitchFamily="49" charset="0"/>
                <a:cs typeface="Consolas" panose="020B0609020204030204" pitchFamily="49" charset="0"/>
              </a:rPr>
              <a:t> n;</a:t>
            </a:r>
            <a:br>
              <a:rPr lang="en-US" sz="1000" dirty="0" smtClean="0">
                <a:latin typeface="Consolas" panose="020B0609020204030204" pitchFamily="49" charset="0"/>
                <a:cs typeface="Consolas" panose="020B0609020204030204" pitchFamily="49" charset="0"/>
              </a:rPr>
            </a:br>
            <a:r>
              <a:rPr lang="en-US" sz="1000" dirty="0" smtClean="0">
                <a:latin typeface="Consolas" panose="020B0609020204030204" pitchFamily="49" charset="0"/>
                <a:cs typeface="Consolas" panose="020B0609020204030204" pitchFamily="49" charset="0"/>
              </a:rPr>
              <a:t>}</a:t>
            </a:r>
          </a:p>
          <a:p>
            <a:endParaRPr lang="en-US" sz="1000" dirty="0" smtClean="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RWStructuredBuffer</a:t>
            </a:r>
            <a:r>
              <a:rPr lang="en-US" sz="1000" dirty="0">
                <a:latin typeface="Consolas" panose="020B0609020204030204" pitchFamily="49" charset="0"/>
                <a:cs typeface="Consolas" panose="020B0609020204030204" pitchFamily="49" charset="0"/>
              </a:rPr>
              <a:t>&lt;float&gt; </a:t>
            </a:r>
            <a:r>
              <a:rPr lang="en-US" sz="1000" dirty="0" smtClean="0">
                <a:latin typeface="Consolas" panose="020B0609020204030204" pitchFamily="49" charset="0"/>
                <a:cs typeface="Consolas" panose="020B0609020204030204" pitchFamily="49" charset="0"/>
              </a:rPr>
              <a:t>a : register(u0);</a:t>
            </a:r>
          </a:p>
          <a:p>
            <a:r>
              <a:rPr lang="en-US" sz="1000" dirty="0" err="1" smtClean="0">
                <a:latin typeface="Consolas" panose="020B0609020204030204" pitchFamily="49" charset="0"/>
                <a:cs typeface="Consolas" panose="020B0609020204030204" pitchFamily="49" charset="0"/>
              </a:rPr>
              <a:t>RWStructuredBuffer</a:t>
            </a:r>
            <a:r>
              <a:rPr lang="en-US" sz="1000" dirty="0" smtClean="0">
                <a:latin typeface="Consolas" panose="020B0609020204030204" pitchFamily="49" charset="0"/>
                <a:cs typeface="Consolas" panose="020B0609020204030204" pitchFamily="49" charset="0"/>
              </a:rPr>
              <a:t>&lt;float&gt; b : register(u1);</a:t>
            </a:r>
          </a:p>
          <a:p>
            <a:endParaRPr lang="en-US" sz="1000" dirty="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numthreads</a:t>
            </a:r>
            <a:r>
              <a:rPr lang="en-US" sz="1000" dirty="0" smtClean="0">
                <a:latin typeface="Consolas" panose="020B0609020204030204" pitchFamily="49" charset="0"/>
                <a:cs typeface="Consolas" panose="020B0609020204030204" pitchFamily="49" charset="0"/>
              </a:rPr>
              <a:t>(32,1,1)]</a:t>
            </a:r>
          </a:p>
          <a:p>
            <a:r>
              <a:rPr lang="en-US" sz="1000" dirty="0" smtClean="0">
                <a:latin typeface="Consolas" panose="020B0609020204030204" pitchFamily="49" charset="0"/>
                <a:cs typeface="Consolas" panose="020B0609020204030204" pitchFamily="49" charset="0"/>
              </a:rPr>
              <a:t>void add( </a:t>
            </a:r>
            <a:r>
              <a:rPr lang="en-US" sz="1000" dirty="0" err="1" smtClean="0">
                <a:latin typeface="Consolas" panose="020B0609020204030204" pitchFamily="49" charset="0"/>
                <a:cs typeface="Consolas" panose="020B0609020204030204" pitchFamily="49" charset="0"/>
              </a:rPr>
              <a:t>uint</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i</a:t>
            </a:r>
            <a:r>
              <a:rPr lang="en-US" sz="1000" dirty="0" smtClean="0">
                <a:latin typeface="Consolas" panose="020B0609020204030204" pitchFamily="49" charset="0"/>
                <a:cs typeface="Consolas" panose="020B0609020204030204" pitchFamily="49" charset="0"/>
              </a:rPr>
              <a:t> : </a:t>
            </a:r>
            <a:r>
              <a:rPr lang="en-US" sz="1000" dirty="0" err="1" smtClean="0">
                <a:latin typeface="Consolas" panose="020B0609020204030204" pitchFamily="49" charset="0"/>
                <a:cs typeface="Consolas" panose="020B0609020204030204" pitchFamily="49" charset="0"/>
              </a:rPr>
              <a:t>SV_DispatchThreadID</a:t>
            </a:r>
            <a:r>
              <a:rPr lang="en-US" sz="1000" dirty="0" smtClean="0">
                <a:latin typeface="Consolas" panose="020B0609020204030204" pitchFamily="49" charset="0"/>
                <a:cs typeface="Consolas" panose="020B0609020204030204" pitchFamily="49" charset="0"/>
              </a:rPr>
              <a:t> ) {</a:t>
            </a:r>
          </a:p>
          <a:p>
            <a:r>
              <a:rPr lang="en-US" sz="1000" dirty="0" smtClean="0">
                <a:latin typeface="Consolas" panose="020B0609020204030204" pitchFamily="49" charset="0"/>
                <a:cs typeface="Consolas" panose="020B0609020204030204" pitchFamily="49" charset="0"/>
              </a:rPr>
              <a:t>    a[</a:t>
            </a:r>
            <a:r>
              <a:rPr lang="en-US" sz="1000" dirty="0" err="1" smtClean="0">
                <a:latin typeface="Consolas" panose="020B0609020204030204" pitchFamily="49" charset="0"/>
                <a:cs typeface="Consolas" panose="020B0609020204030204" pitchFamily="49" charset="0"/>
              </a:rPr>
              <a:t>i</a:t>
            </a:r>
            <a:r>
              <a:rPr lang="en-US" sz="1000" dirty="0" smtClean="0">
                <a:latin typeface="Consolas" panose="020B0609020204030204" pitchFamily="49" charset="0"/>
                <a:cs typeface="Consolas" panose="020B0609020204030204" pitchFamily="49" charset="0"/>
              </a:rPr>
              <a:t>] += b[</a:t>
            </a:r>
            <a:r>
              <a:rPr lang="en-US" sz="1000" dirty="0" err="1" smtClean="0">
                <a:latin typeface="Consolas" panose="020B0609020204030204" pitchFamily="49" charset="0"/>
                <a:cs typeface="Consolas" panose="020B0609020204030204" pitchFamily="49" charset="0"/>
              </a:rPr>
              <a:t>i</a:t>
            </a:r>
            <a:r>
              <a:rPr lang="en-US" sz="1000" dirty="0" smtClean="0">
                <a:latin typeface="Consolas" panose="020B0609020204030204" pitchFamily="49" charset="0"/>
                <a:cs typeface="Consolas" panose="020B0609020204030204" pitchFamily="49" charset="0"/>
              </a:rPr>
              <a:t>];</a:t>
            </a:r>
          </a:p>
          <a:p>
            <a:r>
              <a:rPr lang="en-US" sz="1000" dirty="0" smtClean="0">
                <a:latin typeface="Consolas" panose="020B0609020204030204" pitchFamily="49" charset="0"/>
                <a:cs typeface="Consolas" panose="020B0609020204030204" pitchFamily="49" charset="0"/>
              </a:rPr>
              <a:t>}</a:t>
            </a:r>
          </a:p>
        </p:txBody>
      </p:sp>
      <p:sp>
        <p:nvSpPr>
          <p:cNvPr id="6" name="TextBox 5"/>
          <p:cNvSpPr txBox="1"/>
          <p:nvPr/>
        </p:nvSpPr>
        <p:spPr>
          <a:xfrm>
            <a:off x="5740208" y="3646452"/>
            <a:ext cx="998991" cy="646331"/>
          </a:xfrm>
          <a:prstGeom prst="rect">
            <a:avLst/>
          </a:prstGeom>
          <a:noFill/>
        </p:spPr>
        <p:txBody>
          <a:bodyPr wrap="none" rtlCol="0">
            <a:noAutofit/>
          </a:bodyPr>
          <a:lstStyle/>
          <a:p>
            <a:r>
              <a:rPr lang="en-US" sz="1000" dirty="0" smtClean="0">
                <a:latin typeface="Consolas" panose="020B0609020204030204" pitchFamily="49" charset="0"/>
                <a:cs typeface="Consolas" panose="020B0609020204030204" pitchFamily="49" charset="0"/>
              </a:rPr>
              <a:t>// main.cpp</a:t>
            </a:r>
          </a:p>
          <a:p>
            <a:endParaRPr lang="en-US" sz="1000" dirty="0">
              <a:latin typeface="Consolas" panose="020B0609020204030204" pitchFamily="49" charset="0"/>
              <a:cs typeface="Consolas" panose="020B0609020204030204" pitchFamily="49" charset="0"/>
            </a:endParaRPr>
          </a:p>
          <a:p>
            <a:r>
              <a:rPr lang="en-US" sz="1000" dirty="0" err="1" smtClean="0">
                <a:latin typeface="Consolas" panose="020B0609020204030204" pitchFamily="49" charset="0"/>
                <a:cs typeface="Consolas" panose="020B0609020204030204" pitchFamily="49" charset="0"/>
              </a:rPr>
              <a:t>int</a:t>
            </a:r>
            <a:r>
              <a:rPr lang="en-US" sz="1000" dirty="0" smtClean="0">
                <a:latin typeface="Consolas" panose="020B0609020204030204" pitchFamily="49" charset="0"/>
                <a:cs typeface="Consolas" panose="020B0609020204030204" pitchFamily="49" charset="0"/>
              </a:rPr>
              <a:t> </a:t>
            </a:r>
            <a:r>
              <a:rPr lang="en-US" sz="1000" dirty="0">
                <a:latin typeface="Consolas" panose="020B0609020204030204" pitchFamily="49" charset="0"/>
                <a:cs typeface="Consolas" panose="020B0609020204030204" pitchFamily="49" charset="0"/>
              </a:rPr>
              <a:t>main() </a:t>
            </a:r>
            <a:r>
              <a:rPr lang="en-US" sz="1000" dirty="0" smtClean="0">
                <a:latin typeface="Consolas" panose="020B0609020204030204" pitchFamily="49" charset="0"/>
                <a:cs typeface="Consolas" panose="020B0609020204030204" pitchFamily="49" charset="0"/>
              </a:rPr>
              <a:t>{</a:t>
            </a:r>
          </a:p>
          <a:p>
            <a:r>
              <a:rPr lang="en-US" sz="1000" dirty="0" smtClean="0">
                <a:latin typeface="Consolas" panose="020B0609020204030204" pitchFamily="49" charset="0"/>
                <a:cs typeface="Consolas" panose="020B0609020204030204" pitchFamily="49" charset="0"/>
              </a:rPr>
              <a:t>    // ...</a:t>
            </a:r>
          </a:p>
          <a:p>
            <a:endParaRPr lang="en-US" sz="1000" dirty="0" smtClean="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    context-&gt;</a:t>
            </a:r>
            <a:r>
              <a:rPr lang="en-US" sz="1000" dirty="0" err="1" smtClean="0">
                <a:latin typeface="Consolas" panose="020B0609020204030204" pitchFamily="49" charset="0"/>
                <a:cs typeface="Consolas" panose="020B0609020204030204" pitchFamily="49" charset="0"/>
              </a:rPr>
              <a:t>CSSetShader</a:t>
            </a:r>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addShader</a:t>
            </a:r>
            <a:r>
              <a:rPr lang="en-US" sz="1000" dirty="0" smtClean="0">
                <a:latin typeface="Consolas" panose="020B0609020204030204" pitchFamily="49" charset="0"/>
                <a:cs typeface="Consolas" panose="020B0609020204030204" pitchFamily="49" charset="0"/>
              </a:rPr>
              <a:t>, 0, 0);</a:t>
            </a: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context-&gt;</a:t>
            </a:r>
            <a:r>
              <a:rPr lang="en-US" sz="1000" dirty="0" err="1" smtClean="0">
                <a:latin typeface="Consolas" panose="020B0609020204030204" pitchFamily="49" charset="0"/>
                <a:cs typeface="Consolas" panose="020B0609020204030204" pitchFamily="49" charset="0"/>
              </a:rPr>
              <a:t>CSSetConstantBuffers</a:t>
            </a:r>
            <a:r>
              <a:rPr lang="en-US" sz="1000" dirty="0" smtClean="0">
                <a:latin typeface="Consolas" panose="020B0609020204030204" pitchFamily="49" charset="0"/>
                <a:cs typeface="Consolas" panose="020B0609020204030204" pitchFamily="49" charset="0"/>
              </a:rPr>
              <a:t>(0, 1, &amp;</a:t>
            </a:r>
            <a:r>
              <a:rPr lang="en-US" sz="1000" dirty="0" err="1" smtClean="0">
                <a:latin typeface="Consolas" panose="020B0609020204030204" pitchFamily="49" charset="0"/>
                <a:cs typeface="Consolas" panose="020B0609020204030204" pitchFamily="49" charset="0"/>
              </a:rPr>
              <a:t>cb</a:t>
            </a:r>
            <a:r>
              <a:rPr lang="en-US" sz="1000" dirty="0" smtClean="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ID3D11UnorderedAccessView* </a:t>
            </a:r>
            <a:r>
              <a:rPr lang="en-US" sz="1000" dirty="0" err="1" smtClean="0">
                <a:latin typeface="Consolas" panose="020B0609020204030204" pitchFamily="49" charset="0"/>
                <a:cs typeface="Consolas" panose="020B0609020204030204" pitchFamily="49" charset="0"/>
              </a:rPr>
              <a:t>uavs</a:t>
            </a:r>
            <a:r>
              <a:rPr lang="en-US" sz="1000" dirty="0" smtClean="0">
                <a:latin typeface="Consolas" panose="020B0609020204030204" pitchFamily="49" charset="0"/>
                <a:cs typeface="Consolas" panose="020B0609020204030204" pitchFamily="49" charset="0"/>
              </a:rPr>
              <a:t>[] = { a, b };</a:t>
            </a: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context-&gt;</a:t>
            </a:r>
            <a:r>
              <a:rPr lang="en-US" sz="1000" dirty="0" err="1" smtClean="0">
                <a:latin typeface="Consolas" panose="020B0609020204030204" pitchFamily="49" charset="0"/>
                <a:cs typeface="Consolas" panose="020B0609020204030204" pitchFamily="49" charset="0"/>
              </a:rPr>
              <a:t>CSSetUnorderedAcccessViews</a:t>
            </a:r>
            <a:r>
              <a:rPr lang="en-US" sz="1000" dirty="0" smtClean="0">
                <a:latin typeface="Consolas" panose="020B0609020204030204" pitchFamily="49" charset="0"/>
                <a:cs typeface="Consolas" panose="020B0609020204030204" pitchFamily="49" charset="0"/>
              </a:rPr>
              <a:t>(0, 2, &amp;</a:t>
            </a:r>
            <a:r>
              <a:rPr lang="en-US" sz="1000" dirty="0" err="1" smtClean="0">
                <a:latin typeface="Consolas" panose="020B0609020204030204" pitchFamily="49" charset="0"/>
                <a:cs typeface="Consolas" panose="020B0609020204030204" pitchFamily="49" charset="0"/>
              </a:rPr>
              <a:t>uavs</a:t>
            </a:r>
            <a:r>
              <a:rPr lang="en-US" sz="1000" dirty="0" smtClean="0">
                <a:latin typeface="Consolas" panose="020B0609020204030204" pitchFamily="49" charset="0"/>
                <a:cs typeface="Consolas" panose="020B0609020204030204" pitchFamily="49" charset="0"/>
              </a:rPr>
              <a:t>, 0);</a:t>
            </a:r>
          </a:p>
          <a:p>
            <a:endParaRPr lang="en-US" sz="1000" dirty="0" smtClean="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 </a:t>
            </a:r>
            <a:r>
              <a:rPr lang="en-US" sz="1000" dirty="0" smtClean="0">
                <a:latin typeface="Consolas" panose="020B0609020204030204" pitchFamily="49" charset="0"/>
                <a:cs typeface="Consolas" panose="020B0609020204030204" pitchFamily="49" charset="0"/>
              </a:rPr>
              <a:t>   context-&gt;Dispatch((n + 31) &amp; ~31, 1, 1);</a:t>
            </a:r>
            <a:endParaRPr lang="en-US" sz="1000" dirty="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a:t>
            </a:r>
            <a:endParaRPr lang="en-US" sz="1000" dirty="0">
              <a:latin typeface="Consolas" panose="020B0609020204030204" pitchFamily="49" charset="0"/>
              <a:cs typeface="Consolas" panose="020B0609020204030204" pitchFamily="49" charset="0"/>
            </a:endParaRPr>
          </a:p>
        </p:txBody>
      </p:sp>
      <p:sp>
        <p:nvSpPr>
          <p:cNvPr id="7" name="TextBox 6"/>
          <p:cNvSpPr txBox="1"/>
          <p:nvPr/>
        </p:nvSpPr>
        <p:spPr>
          <a:xfrm>
            <a:off x="5740208" y="2022238"/>
            <a:ext cx="998991" cy="646331"/>
          </a:xfrm>
          <a:prstGeom prst="rect">
            <a:avLst/>
          </a:prstGeom>
          <a:noFill/>
        </p:spPr>
        <p:txBody>
          <a:bodyPr wrap="none" rtlCol="0">
            <a:noAutofit/>
          </a:bodyPr>
          <a:lstStyle/>
          <a:p>
            <a:r>
              <a:rPr lang="en-US" sz="1000" dirty="0" smtClean="0">
                <a:latin typeface="Consolas" panose="020B0609020204030204" pitchFamily="49" charset="0"/>
                <a:cs typeface="Consolas" panose="020B0609020204030204" pitchFamily="49" charset="0"/>
              </a:rPr>
              <a:t>FILE* </a:t>
            </a:r>
            <a:r>
              <a:rPr lang="en-US" sz="1000" dirty="0" err="1" smtClean="0">
                <a:latin typeface="Consolas" panose="020B0609020204030204" pitchFamily="49" charset="0"/>
                <a:cs typeface="Consolas" panose="020B0609020204030204" pitchFamily="49" charset="0"/>
              </a:rPr>
              <a:t>bytecodeFile</a:t>
            </a:r>
            <a:r>
              <a:rPr lang="en-US" sz="1000" dirty="0" smtClean="0">
                <a:latin typeface="Consolas" panose="020B0609020204030204" pitchFamily="49" charset="0"/>
                <a:cs typeface="Consolas" panose="020B0609020204030204" pitchFamily="49" charset="0"/>
              </a:rPr>
              <a:t> = </a:t>
            </a:r>
            <a:r>
              <a:rPr lang="en-US" sz="1000" dirty="0" err="1" smtClean="0">
                <a:latin typeface="Consolas" panose="020B0609020204030204" pitchFamily="49" charset="0"/>
                <a:cs typeface="Consolas" panose="020B0609020204030204" pitchFamily="49" charset="0"/>
              </a:rPr>
              <a:t>fopen</a:t>
            </a:r>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add.dxbc</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rb</a:t>
            </a:r>
            <a:r>
              <a:rPr lang="en-US" sz="1000" dirty="0" smtClean="0">
                <a:latin typeface="Consolas" panose="020B0609020204030204" pitchFamily="49" charset="0"/>
                <a:cs typeface="Consolas" panose="020B0609020204030204" pitchFamily="49" charset="0"/>
              </a:rPr>
              <a:t>");</a:t>
            </a:r>
          </a:p>
          <a:p>
            <a:endParaRPr lang="en-US" sz="1000" dirty="0" smtClean="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 load file to memory</a:t>
            </a:r>
          </a:p>
          <a:p>
            <a:endParaRPr lang="en-US" sz="1000" dirty="0">
              <a:latin typeface="Consolas" panose="020B0609020204030204" pitchFamily="49" charset="0"/>
              <a:cs typeface="Consolas" panose="020B0609020204030204" pitchFamily="49" charset="0"/>
            </a:endParaRPr>
          </a:p>
          <a:p>
            <a:r>
              <a:rPr lang="en-US" sz="1000" dirty="0" smtClean="0">
                <a:latin typeface="Consolas" panose="020B0609020204030204" pitchFamily="49" charset="0"/>
                <a:cs typeface="Consolas" panose="020B0609020204030204" pitchFamily="49" charset="0"/>
              </a:rPr>
              <a:t>d3dDevice-&gt;</a:t>
            </a:r>
            <a:r>
              <a:rPr lang="en-US" sz="1000" dirty="0" err="1" smtClean="0">
                <a:latin typeface="Consolas" panose="020B0609020204030204" pitchFamily="49" charset="0"/>
                <a:cs typeface="Consolas" panose="020B0609020204030204" pitchFamily="49" charset="0"/>
              </a:rPr>
              <a:t>CreateComputeShader</a:t>
            </a:r>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bytecode</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bytecodeSize</a:t>
            </a:r>
            <a:r>
              <a:rPr lang="en-US" sz="1000" dirty="0" smtClean="0">
                <a:latin typeface="Consolas" panose="020B0609020204030204" pitchFamily="49" charset="0"/>
                <a:cs typeface="Consolas" panose="020B0609020204030204" pitchFamily="49" charset="0"/>
              </a:rPr>
              <a:t>, NULL, &amp;</a:t>
            </a:r>
            <a:r>
              <a:rPr lang="en-US" sz="1000" dirty="0" err="1" smtClean="0">
                <a:latin typeface="Consolas" panose="020B0609020204030204" pitchFamily="49" charset="0"/>
                <a:cs typeface="Consolas" panose="020B0609020204030204" pitchFamily="49" charset="0"/>
              </a:rPr>
              <a:t>addShader</a:t>
            </a:r>
            <a:r>
              <a:rPr lang="en-US" sz="1000" dirty="0" smtClean="0">
                <a:latin typeface="Consolas" panose="020B0609020204030204" pitchFamily="49" charset="0"/>
                <a:cs typeface="Consolas" panose="020B0609020204030204" pitchFamily="49" charset="0"/>
              </a:rPr>
              <a:t>);</a:t>
            </a:r>
          </a:p>
          <a:p>
            <a:endParaRPr lang="en-US" sz="1000" dirty="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a:p>
            <a:endParaRPr lang="en-US" sz="1000" dirty="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p:txBody>
      </p:sp>
      <p:sp>
        <p:nvSpPr>
          <p:cNvPr id="8" name="TextBox 7"/>
          <p:cNvSpPr txBox="1"/>
          <p:nvPr/>
        </p:nvSpPr>
        <p:spPr>
          <a:xfrm>
            <a:off x="679616" y="4568167"/>
            <a:ext cx="998991" cy="646331"/>
          </a:xfrm>
          <a:prstGeom prst="rect">
            <a:avLst/>
          </a:prstGeom>
          <a:noFill/>
        </p:spPr>
        <p:txBody>
          <a:bodyPr wrap="none" rtlCol="0">
            <a:noAutofit/>
          </a:bodyPr>
          <a:lstStyle/>
          <a:p>
            <a:r>
              <a:rPr lang="en-US" sz="1000" dirty="0" smtClean="0">
                <a:latin typeface="Consolas" panose="020B0609020204030204" pitchFamily="49" charset="0"/>
                <a:cs typeface="Consolas" panose="020B0609020204030204" pitchFamily="49" charset="0"/>
              </a:rPr>
              <a:t>FILE* </a:t>
            </a:r>
            <a:r>
              <a:rPr lang="en-US" sz="1000" dirty="0" err="1" smtClean="0">
                <a:latin typeface="Consolas" panose="020B0609020204030204" pitchFamily="49" charset="0"/>
                <a:cs typeface="Consolas" panose="020B0609020204030204" pitchFamily="49" charset="0"/>
              </a:rPr>
              <a:t>sourceFile</a:t>
            </a:r>
            <a:r>
              <a:rPr lang="en-US" sz="1000" dirty="0" smtClean="0">
                <a:latin typeface="Consolas" panose="020B0609020204030204" pitchFamily="49" charset="0"/>
                <a:cs typeface="Consolas" panose="020B0609020204030204" pitchFamily="49" charset="0"/>
              </a:rPr>
              <a:t> = </a:t>
            </a:r>
            <a:r>
              <a:rPr lang="en-US" sz="1000" dirty="0" err="1" smtClean="0">
                <a:latin typeface="Consolas" panose="020B0609020204030204" pitchFamily="49" charset="0"/>
                <a:cs typeface="Consolas" panose="020B0609020204030204" pitchFamily="49" charset="0"/>
              </a:rPr>
              <a:t>fopen</a:t>
            </a:r>
            <a:r>
              <a:rPr lang="en-US" sz="1000" dirty="0" smtClean="0">
                <a:latin typeface="Consolas" panose="020B0609020204030204" pitchFamily="49" charset="0"/>
                <a:cs typeface="Consolas" panose="020B0609020204030204" pitchFamily="49" charset="0"/>
              </a:rPr>
              <a:t>("</a:t>
            </a:r>
            <a:r>
              <a:rPr lang="en-US" sz="1000" dirty="0" err="1" smtClean="0">
                <a:latin typeface="Consolas" panose="020B0609020204030204" pitchFamily="49" charset="0"/>
                <a:cs typeface="Consolas" panose="020B0609020204030204" pitchFamily="49" charset="0"/>
              </a:rPr>
              <a:t>add.hlsl</a:t>
            </a:r>
            <a:r>
              <a:rPr lang="en-US" sz="1000" dirty="0" smtClean="0">
                <a:latin typeface="Consolas" panose="020B0609020204030204" pitchFamily="49" charset="0"/>
                <a:cs typeface="Consolas" panose="020B0609020204030204" pitchFamily="49" charset="0"/>
              </a:rPr>
              <a:t>", "</a:t>
            </a:r>
            <a:r>
              <a:rPr lang="en-US" sz="1000" dirty="0" err="1" smtClean="0">
                <a:latin typeface="Consolas" panose="020B0609020204030204" pitchFamily="49" charset="0"/>
                <a:cs typeface="Consolas" panose="020B0609020204030204" pitchFamily="49" charset="0"/>
              </a:rPr>
              <a:t>rb</a:t>
            </a:r>
            <a:r>
              <a:rPr lang="en-US" sz="1000" dirty="0" smtClean="0">
                <a:latin typeface="Consolas" panose="020B0609020204030204" pitchFamily="49" charset="0"/>
                <a:cs typeface="Consolas" panose="020B0609020204030204" pitchFamily="49" charset="0"/>
              </a:rPr>
              <a:t>");</a:t>
            </a:r>
          </a:p>
          <a:p>
            <a:r>
              <a:rPr lang="en-US" sz="1000" dirty="0" smtClean="0">
                <a:latin typeface="Consolas" panose="020B0609020204030204" pitchFamily="49" charset="0"/>
                <a:cs typeface="Consolas" panose="020B0609020204030204" pitchFamily="49" charset="0"/>
              </a:rPr>
              <a:t>// load file to memory</a:t>
            </a:r>
          </a:p>
          <a:p>
            <a:r>
              <a:rPr lang="en-US" sz="1000" dirty="0" smtClean="0">
                <a:latin typeface="Consolas" panose="020B0609020204030204" pitchFamily="49" charset="0"/>
                <a:cs typeface="Consolas" panose="020B0609020204030204" pitchFamily="49" charset="0"/>
              </a:rPr>
              <a:t>D3DCompile(source, </a:t>
            </a:r>
            <a:r>
              <a:rPr lang="en-US" sz="1000" dirty="0" err="1" smtClean="0">
                <a:latin typeface="Consolas" panose="020B0609020204030204" pitchFamily="49" charset="0"/>
                <a:cs typeface="Consolas" panose="020B0609020204030204" pitchFamily="49" charset="0"/>
              </a:rPr>
              <a:t>strlen</a:t>
            </a:r>
            <a:r>
              <a:rPr lang="en-US" sz="1000" dirty="0" smtClean="0">
                <a:latin typeface="Consolas" panose="020B0609020204030204" pitchFamily="49" charset="0"/>
                <a:cs typeface="Consolas" panose="020B0609020204030204" pitchFamily="49" charset="0"/>
              </a:rPr>
              <a:t>(source), path, NULL, NULL, "main", ...);</a:t>
            </a:r>
          </a:p>
          <a:p>
            <a:endParaRPr lang="en-US" sz="1000" dirty="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a:p>
            <a:endParaRPr lang="en-US" sz="1000" dirty="0">
              <a:latin typeface="Consolas" panose="020B0609020204030204" pitchFamily="49" charset="0"/>
              <a:cs typeface="Consolas" panose="020B0609020204030204" pitchFamily="49" charset="0"/>
            </a:endParaRPr>
          </a:p>
          <a:p>
            <a:endParaRPr lang="en-US" sz="10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16274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this really so bad?</a:t>
            </a:r>
            <a:endParaRPr lang="en-US" dirty="0"/>
          </a:p>
        </p:txBody>
      </p:sp>
      <p:sp>
        <p:nvSpPr>
          <p:cNvPr id="5" name="Text Placeholder 4"/>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42</a:t>
            </a:fld>
            <a:endParaRPr lang="en-US"/>
          </a:p>
        </p:txBody>
      </p:sp>
    </p:spTree>
    <p:extLst>
      <p:ext uri="{BB962C8B-B14F-4D97-AF65-F5344CB8AC3E}">
        <p14:creationId xmlns:p14="http://schemas.microsoft.com/office/powerpoint/2010/main" val="3815815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the same thing with CUDA</a:t>
            </a:r>
            <a:endParaRPr lang="en-US" dirty="0"/>
          </a:p>
        </p:txBody>
      </p:sp>
      <p:sp>
        <p:nvSpPr>
          <p:cNvPr id="3" name="TextBox 2"/>
          <p:cNvSpPr txBox="1"/>
          <p:nvPr/>
        </p:nvSpPr>
        <p:spPr>
          <a:xfrm>
            <a:off x="3196045" y="1942011"/>
            <a:ext cx="998991" cy="646331"/>
          </a:xfrm>
          <a:prstGeom prst="rect">
            <a:avLst/>
          </a:prstGeom>
          <a:noFill/>
        </p:spPr>
        <p:txBody>
          <a:bodyPr wrap="none" rtlCol="0">
            <a:noAutofit/>
          </a:bodyPr>
          <a:lstStyle/>
          <a:p>
            <a:endParaRPr lang="en-US" dirty="0" smtClean="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void add(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float* a, float* b ) {</a:t>
            </a:r>
          </a:p>
          <a:p>
            <a:r>
              <a:rPr lang="en-US" dirty="0" smtClean="0">
                <a:latin typeface="Consolas" panose="020B0609020204030204" pitchFamily="49" charset="0"/>
                <a:cs typeface="Consolas" panose="020B0609020204030204" pitchFamily="49" charset="0"/>
              </a:rPr>
              <a:t>    for(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0;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&lt; n;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b[</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 100;</a:t>
            </a:r>
          </a:p>
          <a:p>
            <a:r>
              <a:rPr lang="en-US" dirty="0" smtClean="0">
                <a:latin typeface="Consolas" panose="020B0609020204030204" pitchFamily="49" charset="0"/>
                <a:cs typeface="Consolas" panose="020B0609020204030204" pitchFamily="49" charset="0"/>
              </a:rPr>
              <a:t>    float* a = (float*) </a:t>
            </a:r>
            <a:r>
              <a:rPr lang="en-US" dirty="0" err="1" smtClean="0">
                <a:latin typeface="Consolas" panose="020B0609020204030204" pitchFamily="49" charset="0"/>
                <a:cs typeface="Consolas" panose="020B0609020204030204" pitchFamily="49" charset="0"/>
              </a:rPr>
              <a:t>malloc</a:t>
            </a:r>
            <a:r>
              <a:rPr lang="en-US" dirty="0" smtClean="0">
                <a:latin typeface="Consolas" panose="020B0609020204030204" pitchFamily="49" charset="0"/>
                <a:cs typeface="Consolas" panose="020B0609020204030204" pitchFamily="49" charset="0"/>
              </a:rPr>
              <a:t>(n * </a:t>
            </a:r>
            <a:r>
              <a:rPr lang="en-US" dirty="0" err="1" smtClean="0">
                <a:latin typeface="Consolas" panose="020B0609020204030204" pitchFamily="49" charset="0"/>
                <a:cs typeface="Consolas" panose="020B0609020204030204" pitchFamily="49" charset="0"/>
              </a:rPr>
              <a:t>sizeof</a:t>
            </a:r>
            <a:r>
              <a:rPr lang="en-US" dirty="0" smtClean="0">
                <a:latin typeface="Consolas" panose="020B0609020204030204" pitchFamily="49" charset="0"/>
                <a:cs typeface="Consolas" panose="020B0609020204030204" pitchFamily="49" charset="0"/>
              </a:rPr>
              <a:t>(float));</a:t>
            </a:r>
          </a:p>
          <a:p>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float* </a:t>
            </a:r>
            <a:r>
              <a:rPr lang="en-US" dirty="0" smtClean="0">
                <a:latin typeface="Consolas" panose="020B0609020204030204" pitchFamily="49" charset="0"/>
                <a:cs typeface="Consolas" panose="020B0609020204030204" pitchFamily="49" charset="0"/>
              </a:rPr>
              <a:t>b </a:t>
            </a:r>
            <a:r>
              <a:rPr lang="en-US" dirty="0">
                <a:latin typeface="Consolas" panose="020B0609020204030204" pitchFamily="49" charset="0"/>
                <a:cs typeface="Consolas" panose="020B0609020204030204" pitchFamily="49" charset="0"/>
              </a:rPr>
              <a:t>= (float*) </a:t>
            </a:r>
            <a:r>
              <a:rPr lang="en-US" dirty="0" err="1">
                <a:latin typeface="Consolas" panose="020B0609020204030204" pitchFamily="49" charset="0"/>
                <a:cs typeface="Consolas" panose="020B0609020204030204" pitchFamily="49" charset="0"/>
              </a:rPr>
              <a:t>malloc</a:t>
            </a:r>
            <a:r>
              <a:rPr lang="en-US" dirty="0">
                <a:latin typeface="Consolas" panose="020B0609020204030204" pitchFamily="49" charset="0"/>
                <a:cs typeface="Consolas" panose="020B0609020204030204" pitchFamily="49" charset="0"/>
              </a:rPr>
              <a:t>(n * </a:t>
            </a:r>
            <a:r>
              <a:rPr lang="en-US" dirty="0" err="1">
                <a:latin typeface="Consolas" panose="020B0609020204030204" pitchFamily="49" charset="0"/>
                <a:cs typeface="Consolas" panose="020B0609020204030204" pitchFamily="49" charset="0"/>
              </a:rPr>
              <a:t>sizeof</a:t>
            </a:r>
            <a:r>
              <a:rPr lang="en-US" dirty="0">
                <a:latin typeface="Consolas" panose="020B0609020204030204" pitchFamily="49" charset="0"/>
                <a:cs typeface="Consolas" panose="020B0609020204030204" pitchFamily="49" charset="0"/>
              </a:rPr>
              <a:t>(float</a:t>
            </a:r>
            <a:r>
              <a:rPr lang="en-US" dirty="0" smtClean="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a:t>
            </a: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    add(n, a, b);</a:t>
            </a:r>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43</a:t>
            </a:fld>
            <a:endParaRPr lang="en-US"/>
          </a:p>
        </p:txBody>
      </p:sp>
    </p:spTree>
    <p:extLst>
      <p:ext uri="{BB962C8B-B14F-4D97-AF65-F5344CB8AC3E}">
        <p14:creationId xmlns:p14="http://schemas.microsoft.com/office/powerpoint/2010/main" val="2304141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that was easy</a:t>
            </a:r>
            <a:endParaRPr lang="en-US" dirty="0"/>
          </a:p>
        </p:txBody>
      </p:sp>
      <p:sp>
        <p:nvSpPr>
          <p:cNvPr id="3" name="TextBox 2"/>
          <p:cNvSpPr txBox="1"/>
          <p:nvPr/>
        </p:nvSpPr>
        <p:spPr>
          <a:xfrm>
            <a:off x="3196045" y="1942011"/>
            <a:ext cx="998991" cy="646331"/>
          </a:xfrm>
          <a:prstGeom prst="rect">
            <a:avLst/>
          </a:prstGeom>
          <a:noFill/>
        </p:spPr>
        <p:txBody>
          <a:bodyPr wrap="none" rtlCol="0">
            <a:noAutofit/>
          </a:bodyPr>
          <a:lstStyle/>
          <a:p>
            <a:r>
              <a:rPr lang="en-US" dirty="0" smtClean="0">
                <a:solidFill>
                  <a:schemeClr val="accent6"/>
                </a:solidFill>
                <a:latin typeface="Consolas" panose="020B0609020204030204" pitchFamily="49" charset="0"/>
                <a:cs typeface="Consolas" panose="020B0609020204030204" pitchFamily="49" charset="0"/>
              </a:rPr>
              <a:t>__device__</a:t>
            </a:r>
          </a:p>
          <a:p>
            <a:r>
              <a:rPr lang="en-US" dirty="0" smtClean="0">
                <a:latin typeface="Consolas" panose="020B0609020204030204" pitchFamily="49" charset="0"/>
                <a:cs typeface="Consolas" panose="020B0609020204030204" pitchFamily="49" charset="0"/>
              </a:rPr>
              <a:t>void add(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float* a, float* b )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solidFill>
                  <a:schemeClr val="accent6"/>
                </a:solidFill>
                <a:latin typeface="Consolas" panose="020B0609020204030204" pitchFamily="49" charset="0"/>
                <a:cs typeface="Consolas" panose="020B0609020204030204" pitchFamily="49" charset="0"/>
              </a:rPr>
              <a:t>int</a:t>
            </a:r>
            <a:r>
              <a:rPr lang="en-US" dirty="0" smtClean="0">
                <a:solidFill>
                  <a:schemeClr val="accent6"/>
                </a:solidFill>
                <a:latin typeface="Consolas" panose="020B0609020204030204" pitchFamily="49" charset="0"/>
                <a:cs typeface="Consolas" panose="020B0609020204030204" pitchFamily="49" charset="0"/>
              </a:rPr>
              <a:t> </a:t>
            </a:r>
            <a:r>
              <a:rPr lang="en-US" dirty="0" err="1" smtClean="0">
                <a:solidFill>
                  <a:schemeClr val="accent6"/>
                </a:solidFill>
                <a:latin typeface="Consolas" panose="020B0609020204030204" pitchFamily="49" charset="0"/>
                <a:cs typeface="Consolas" panose="020B0609020204030204" pitchFamily="49" charset="0"/>
              </a:rPr>
              <a:t>i</a:t>
            </a:r>
            <a:r>
              <a:rPr lang="en-US" dirty="0" smtClean="0">
                <a:solidFill>
                  <a:schemeClr val="accent6"/>
                </a:solidFill>
                <a:latin typeface="Consolas" panose="020B0609020204030204" pitchFamily="49" charset="0"/>
                <a:cs typeface="Consolas" panose="020B0609020204030204" pitchFamily="49" charset="0"/>
              </a:rPr>
              <a:t> = </a:t>
            </a:r>
            <a:r>
              <a:rPr lang="en-US" dirty="0" err="1" smtClean="0">
                <a:solidFill>
                  <a:schemeClr val="accent6"/>
                </a:solidFill>
                <a:latin typeface="Consolas" panose="020B0609020204030204" pitchFamily="49" charset="0"/>
                <a:cs typeface="Consolas" panose="020B0609020204030204" pitchFamily="49" charset="0"/>
              </a:rPr>
              <a:t>tid.x</a:t>
            </a:r>
            <a:r>
              <a:rPr lang="en-US" dirty="0" smtClean="0">
                <a:solidFill>
                  <a:schemeClr val="accent6"/>
                </a:solidFill>
                <a:latin typeface="Consolas" panose="020B0609020204030204" pitchFamily="49" charset="0"/>
                <a:cs typeface="Consolas" panose="020B0609020204030204" pitchFamily="49" charset="0"/>
              </a:rPr>
              <a:t>;</a:t>
            </a:r>
          </a:p>
          <a:p>
            <a:r>
              <a:rPr lang="en-US" dirty="0">
                <a:solidFill>
                  <a:schemeClr val="accent6"/>
                </a:solidFill>
                <a:latin typeface="Consolas" panose="020B0609020204030204" pitchFamily="49" charset="0"/>
                <a:cs typeface="Consolas" panose="020B0609020204030204" pitchFamily="49" charset="0"/>
              </a:rPr>
              <a:t> </a:t>
            </a:r>
            <a:r>
              <a:rPr lang="en-US" dirty="0" smtClean="0">
                <a:solidFill>
                  <a:schemeClr val="accent6"/>
                </a:solidFill>
                <a:latin typeface="Consolas" panose="020B0609020204030204" pitchFamily="49" charset="0"/>
                <a:cs typeface="Consolas" panose="020B0609020204030204" pitchFamily="49" charset="0"/>
              </a:rPr>
              <a:t>   if( </a:t>
            </a:r>
            <a:r>
              <a:rPr lang="en-US" dirty="0" err="1" smtClean="0">
                <a:solidFill>
                  <a:schemeClr val="accent6"/>
                </a:solidFill>
                <a:latin typeface="Consolas" panose="020B0609020204030204" pitchFamily="49" charset="0"/>
                <a:cs typeface="Consolas" panose="020B0609020204030204" pitchFamily="49" charset="0"/>
              </a:rPr>
              <a:t>i</a:t>
            </a:r>
            <a:r>
              <a:rPr lang="en-US" dirty="0" smtClean="0">
                <a:solidFill>
                  <a:schemeClr val="accent6"/>
                </a:solidFill>
                <a:latin typeface="Consolas" panose="020B0609020204030204" pitchFamily="49" charset="0"/>
                <a:cs typeface="Consolas" panose="020B0609020204030204" pitchFamily="49" charset="0"/>
              </a:rPr>
              <a:t> &lt; n ) </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 b[</a:t>
            </a:r>
            <a:r>
              <a:rPr lang="en-US" dirty="0" err="1">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    }</a:t>
            </a:r>
          </a:p>
          <a:p>
            <a:r>
              <a:rPr lang="en-US"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 100;</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float* a; </a:t>
            </a:r>
            <a:r>
              <a:rPr lang="en-US" dirty="0" err="1" smtClean="0">
                <a:solidFill>
                  <a:schemeClr val="accent6"/>
                </a:solidFill>
                <a:latin typeface="Consolas" panose="020B0609020204030204" pitchFamily="49" charset="0"/>
                <a:cs typeface="Consolas" panose="020B0609020204030204" pitchFamily="49" charset="0"/>
              </a:rPr>
              <a:t>cudaMalloc</a:t>
            </a:r>
            <a:r>
              <a:rPr lang="en-US" dirty="0" smtClean="0">
                <a:latin typeface="Consolas" panose="020B0609020204030204" pitchFamily="49" charset="0"/>
                <a:cs typeface="Consolas" panose="020B0609020204030204" pitchFamily="49" charset="0"/>
              </a:rPr>
              <a:t>(&amp;a, n * </a:t>
            </a:r>
            <a:r>
              <a:rPr lang="en-US" dirty="0" err="1" smtClean="0">
                <a:latin typeface="Consolas" panose="020B0609020204030204" pitchFamily="49" charset="0"/>
                <a:cs typeface="Consolas" panose="020B0609020204030204" pitchFamily="49" charset="0"/>
              </a:rPr>
              <a:t>sizeof</a:t>
            </a:r>
            <a:r>
              <a:rPr lang="en-US" dirty="0" smtClean="0">
                <a:latin typeface="Consolas" panose="020B0609020204030204" pitchFamily="49" charset="0"/>
                <a:cs typeface="Consolas" panose="020B0609020204030204" pitchFamily="49" charset="0"/>
              </a:rPr>
              <a:t>(float));</a:t>
            </a:r>
          </a:p>
          <a:p>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float* </a:t>
            </a:r>
            <a:r>
              <a:rPr lang="en-US" dirty="0" smtClean="0">
                <a:latin typeface="Consolas" panose="020B0609020204030204" pitchFamily="49" charset="0"/>
                <a:cs typeface="Consolas" panose="020B0609020204030204" pitchFamily="49" charset="0"/>
              </a:rPr>
              <a:t>b; </a:t>
            </a:r>
            <a:r>
              <a:rPr lang="en-US" dirty="0" err="1" smtClean="0">
                <a:solidFill>
                  <a:schemeClr val="accent6"/>
                </a:solidFill>
                <a:latin typeface="Consolas" panose="020B0609020204030204" pitchFamily="49" charset="0"/>
                <a:cs typeface="Consolas" panose="020B0609020204030204" pitchFamily="49" charset="0"/>
              </a:rPr>
              <a:t>cudaMalloc</a:t>
            </a:r>
            <a:r>
              <a:rPr lang="en-US" dirty="0" smtClean="0">
                <a:latin typeface="Consolas" panose="020B0609020204030204" pitchFamily="49" charset="0"/>
                <a:cs typeface="Consolas" panose="020B0609020204030204" pitchFamily="49" charset="0"/>
              </a:rPr>
              <a:t>(&amp;b, n * </a:t>
            </a:r>
            <a:r>
              <a:rPr lang="en-US" dirty="0" err="1">
                <a:latin typeface="Consolas" panose="020B0609020204030204" pitchFamily="49" charset="0"/>
                <a:cs typeface="Consolas" panose="020B0609020204030204" pitchFamily="49" charset="0"/>
              </a:rPr>
              <a:t>sizeof</a:t>
            </a:r>
            <a:r>
              <a:rPr lang="en-US" dirty="0">
                <a:latin typeface="Consolas" panose="020B0609020204030204" pitchFamily="49" charset="0"/>
                <a:cs typeface="Consolas" panose="020B0609020204030204" pitchFamily="49" charset="0"/>
              </a:rPr>
              <a:t>(float</a:t>
            </a:r>
            <a:r>
              <a:rPr lang="en-US" dirty="0" smtClean="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a:t>
            </a: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    add</a:t>
            </a:r>
            <a:r>
              <a:rPr lang="en-US" dirty="0" smtClean="0">
                <a:solidFill>
                  <a:schemeClr val="accent6"/>
                </a:solidFill>
                <a:latin typeface="Consolas" panose="020B0609020204030204" pitchFamily="49" charset="0"/>
                <a:cs typeface="Consolas" panose="020B0609020204030204" pitchFamily="49" charset="0"/>
              </a:rPr>
              <a:t>&lt;&lt;&lt;(n + 31) &amp; ~31, 32&gt;&gt;&gt;</a:t>
            </a:r>
            <a:r>
              <a:rPr lang="en-US" dirty="0" smtClean="0">
                <a:latin typeface="Consolas" panose="020B0609020204030204" pitchFamily="49" charset="0"/>
                <a:cs typeface="Consolas" panose="020B0609020204030204" pitchFamily="49" charset="0"/>
              </a:rPr>
              <a:t>(n, a, b);</a:t>
            </a:r>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44</a:t>
            </a:fld>
            <a:endParaRPr lang="en-US"/>
          </a:p>
        </p:txBody>
      </p:sp>
    </p:spTree>
    <p:extLst>
      <p:ext uri="{BB962C8B-B14F-4D97-AF65-F5344CB8AC3E}">
        <p14:creationId xmlns:p14="http://schemas.microsoft.com/office/powerpoint/2010/main" val="2225782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concepts in C++ AMP</a:t>
            </a:r>
            <a:endParaRPr lang="en-US" dirty="0"/>
          </a:p>
        </p:txBody>
      </p:sp>
      <p:sp>
        <p:nvSpPr>
          <p:cNvPr id="3" name="TextBox 2"/>
          <p:cNvSpPr txBox="1"/>
          <p:nvPr/>
        </p:nvSpPr>
        <p:spPr>
          <a:xfrm>
            <a:off x="3196045" y="2856411"/>
            <a:ext cx="998991" cy="646331"/>
          </a:xfrm>
          <a:prstGeom prst="rect">
            <a:avLst/>
          </a:prstGeom>
          <a:noFill/>
        </p:spPr>
        <p:txBody>
          <a:bodyPr wrap="none" rtlCol="0">
            <a:noAutofit/>
          </a:bodyPr>
          <a:lstStyle/>
          <a:p>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 {</a:t>
            </a:r>
          </a:p>
          <a:p>
            <a:r>
              <a:rPr lang="en-US" dirty="0" smtClean="0">
                <a:latin typeface="Consolas" panose="020B0609020204030204" pitchFamily="49" charset="0"/>
                <a:cs typeface="Consolas" panose="020B0609020204030204" pitchFamily="49" charset="0"/>
              </a:rPr>
              <a:t>    </a:t>
            </a:r>
            <a:r>
              <a:rPr lang="en-US" dirty="0" smtClean="0">
                <a:solidFill>
                  <a:schemeClr val="accent6"/>
                </a:solidFill>
                <a:latin typeface="Consolas" panose="020B0609020204030204" pitchFamily="49" charset="0"/>
                <a:cs typeface="Consolas" panose="020B0609020204030204" pitchFamily="49" charset="0"/>
              </a:rPr>
              <a:t>extent&lt;1&gt;</a:t>
            </a:r>
            <a:r>
              <a:rPr lang="en-US" dirty="0" smtClean="0">
                <a:latin typeface="Consolas" panose="020B0609020204030204" pitchFamily="49" charset="0"/>
                <a:cs typeface="Consolas" panose="020B0609020204030204" pitchFamily="49" charset="0"/>
              </a:rPr>
              <a:t> n(100);</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solidFill>
                  <a:schemeClr val="accent6"/>
                </a:solidFill>
                <a:latin typeface="Consolas" panose="020B0609020204030204" pitchFamily="49" charset="0"/>
                <a:cs typeface="Consolas" panose="020B0609020204030204" pitchFamily="49" charset="0"/>
              </a:rPr>
              <a:t>array_view</a:t>
            </a:r>
            <a:r>
              <a:rPr lang="en-US" dirty="0" smtClean="0">
                <a:solidFill>
                  <a:schemeClr val="accent6"/>
                </a:solidFill>
                <a:latin typeface="Consolas" panose="020B0609020204030204" pitchFamily="49" charset="0"/>
                <a:cs typeface="Consolas" panose="020B0609020204030204" pitchFamily="49" charset="0"/>
              </a:rPr>
              <a:t>&lt;float,1&gt;</a:t>
            </a:r>
            <a:r>
              <a:rPr lang="en-US" dirty="0" smtClean="0">
                <a:latin typeface="Consolas" panose="020B0609020204030204" pitchFamily="49" charset="0"/>
                <a:cs typeface="Consolas" panose="020B0609020204030204" pitchFamily="49" charset="0"/>
              </a:rPr>
              <a:t> a(n);</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solidFill>
                  <a:schemeClr val="accent6"/>
                </a:solidFill>
                <a:latin typeface="Consolas" panose="020B0609020204030204" pitchFamily="49" charset="0"/>
                <a:cs typeface="Consolas" panose="020B0609020204030204" pitchFamily="49" charset="0"/>
              </a:rPr>
              <a:t>array_view</a:t>
            </a:r>
            <a:r>
              <a:rPr lang="en-US" dirty="0" smtClean="0">
                <a:solidFill>
                  <a:schemeClr val="accent6"/>
                </a:solidFill>
                <a:latin typeface="Consolas" panose="020B0609020204030204" pitchFamily="49" charset="0"/>
                <a:cs typeface="Consolas" panose="020B0609020204030204" pitchFamily="49" charset="0"/>
              </a:rPr>
              <a:t>&lt;float,1&gt;</a:t>
            </a:r>
            <a:r>
              <a:rPr lang="en-US" dirty="0" smtClean="0">
                <a:latin typeface="Consolas" panose="020B0609020204030204" pitchFamily="49" charset="0"/>
                <a:cs typeface="Consolas" panose="020B0609020204030204" pitchFamily="49" charset="0"/>
              </a:rPr>
              <a:t> b(n);</a:t>
            </a:r>
          </a:p>
          <a:p>
            <a:endParaRPr lang="en-US" dirty="0" smtClean="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solidFill>
                  <a:schemeClr val="accent6"/>
                </a:solidFill>
                <a:latin typeface="Consolas" panose="020B0609020204030204" pitchFamily="49" charset="0"/>
                <a:cs typeface="Consolas" panose="020B0609020204030204" pitchFamily="49" charset="0"/>
              </a:rPr>
              <a:t>parallel_for_each</a:t>
            </a:r>
            <a:r>
              <a:rPr lang="en-US" dirty="0" smtClean="0">
                <a:latin typeface="Consolas" panose="020B0609020204030204" pitchFamily="49" charset="0"/>
                <a:cs typeface="Consolas" panose="020B0609020204030204" pitchFamily="49" charset="0"/>
              </a:rPr>
              <a:t>(n, [=](index&lt;1&gt;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a:t>
            </a:r>
            <a:r>
              <a:rPr lang="en-US" dirty="0" smtClean="0">
                <a:solidFill>
                  <a:schemeClr val="accent6"/>
                </a:solidFill>
                <a:latin typeface="Consolas" panose="020B0609020204030204" pitchFamily="49" charset="0"/>
                <a:cs typeface="Consolas" panose="020B0609020204030204" pitchFamily="49" charset="0"/>
              </a:rPr>
              <a:t>restrict(amp)</a:t>
            </a:r>
            <a:r>
              <a:rPr lang="en-US" dirty="0" smtClean="0">
                <a:latin typeface="Consolas" panose="020B0609020204030204" pitchFamily="49" charset="0"/>
                <a:cs typeface="Consolas" panose="020B0609020204030204" pitchFamily="49" charset="0"/>
              </a:rPr>
              <a:t>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b[</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    });</a:t>
            </a:r>
          </a:p>
          <a:p>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45</a:t>
            </a:fld>
            <a:endParaRPr lang="en-US"/>
          </a:p>
        </p:txBody>
      </p:sp>
    </p:spTree>
    <p:extLst>
      <p:ext uri="{BB962C8B-B14F-4D97-AF65-F5344CB8AC3E}">
        <p14:creationId xmlns:p14="http://schemas.microsoft.com/office/powerpoint/2010/main" val="2115707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a:t>
            </a:r>
            <a:endParaRPr lang="en-US" dirty="0"/>
          </a:p>
        </p:txBody>
      </p:sp>
      <p:sp>
        <p:nvSpPr>
          <p:cNvPr id="4" name="TextBox 3"/>
          <p:cNvSpPr txBox="1"/>
          <p:nvPr/>
        </p:nvSpPr>
        <p:spPr>
          <a:xfrm>
            <a:off x="540627" y="1942011"/>
            <a:ext cx="4301555" cy="2600009"/>
          </a:xfrm>
          <a:prstGeom prst="rect">
            <a:avLst/>
          </a:prstGeom>
          <a:noFill/>
        </p:spPr>
        <p:txBody>
          <a:bodyPr wrap="none" rtlCol="0">
            <a:noAutofit/>
          </a:bodyPr>
          <a:lstStyle/>
          <a:p>
            <a:r>
              <a:rPr lang="en-US" sz="1400" dirty="0" smtClean="0">
                <a:latin typeface="Consolas" panose="020B0609020204030204" pitchFamily="49" charset="0"/>
                <a:cs typeface="Consolas" panose="020B0609020204030204" pitchFamily="49" charset="0"/>
              </a:rPr>
              <a:t>// CUDA</a:t>
            </a:r>
          </a:p>
          <a:p>
            <a:endParaRPr lang="en-US" sz="1400" dirty="0" smtClean="0">
              <a:latin typeface="Consolas" panose="020B0609020204030204" pitchFamily="49" charset="0"/>
              <a:cs typeface="Consolas" panose="020B0609020204030204" pitchFamily="49" charset="0"/>
            </a:endParaRPr>
          </a:p>
          <a:p>
            <a:r>
              <a:rPr lang="en-US" sz="1400" dirty="0" smtClean="0">
                <a:latin typeface="Consolas" panose="020B0609020204030204" pitchFamily="49" charset="0"/>
                <a:cs typeface="Consolas" panose="020B0609020204030204" pitchFamily="49" charset="0"/>
              </a:rPr>
              <a:t>__device__</a:t>
            </a:r>
          </a:p>
          <a:p>
            <a:r>
              <a:rPr lang="en-US" sz="1400" dirty="0" smtClean="0">
                <a:latin typeface="Consolas" panose="020B0609020204030204" pitchFamily="49" charset="0"/>
                <a:cs typeface="Consolas" panose="020B0609020204030204" pitchFamily="49" charset="0"/>
              </a:rPr>
              <a:t>void add(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n, float* a, float* b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 = </a:t>
            </a:r>
            <a:r>
              <a:rPr lang="en-US" sz="1400" dirty="0" err="1" smtClean="0">
                <a:latin typeface="Consolas" panose="020B0609020204030204" pitchFamily="49" charset="0"/>
                <a:cs typeface="Consolas" panose="020B0609020204030204" pitchFamily="49" charset="0"/>
              </a:rPr>
              <a:t>tid.x</a:t>
            </a:r>
            <a:r>
              <a:rPr lang="en-US" sz="1400" dirty="0" smtClean="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if( </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 &lt; n ) {</a:t>
            </a:r>
          </a:p>
          <a:p>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a[</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 b[</a:t>
            </a:r>
            <a:r>
              <a:rPr lang="en-US" sz="1400" dirty="0" err="1">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a:t>
            </a:r>
          </a:p>
          <a:p>
            <a:r>
              <a:rPr lang="en-US" sz="1400" dirty="0" smtClean="0">
                <a:latin typeface="Consolas" panose="020B0609020204030204" pitchFamily="49" charset="0"/>
                <a:cs typeface="Consolas" panose="020B0609020204030204" pitchFamily="49" charset="0"/>
              </a:rPr>
              <a:t>    }</a:t>
            </a:r>
          </a:p>
          <a:p>
            <a:r>
              <a:rPr lang="en-US" sz="1400" dirty="0" smtClean="0">
                <a:latin typeface="Consolas" panose="020B0609020204030204" pitchFamily="49" charset="0"/>
                <a:cs typeface="Consolas" panose="020B0609020204030204" pitchFamily="49" charset="0"/>
              </a:rPr>
              <a:t>}</a:t>
            </a:r>
          </a:p>
          <a:p>
            <a:endParaRPr lang="en-US" sz="1400" dirty="0">
              <a:latin typeface="Consolas" panose="020B0609020204030204" pitchFamily="49" charset="0"/>
              <a:cs typeface="Consolas" panose="020B0609020204030204" pitchFamily="49" charset="0"/>
            </a:endParaRPr>
          </a:p>
          <a:p>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n = 100;</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float* a; </a:t>
            </a:r>
            <a:r>
              <a:rPr lang="en-US" sz="1400" dirty="0" err="1" smtClean="0">
                <a:latin typeface="Consolas" panose="020B0609020204030204" pitchFamily="49" charset="0"/>
                <a:cs typeface="Consolas" panose="020B0609020204030204" pitchFamily="49" charset="0"/>
              </a:rPr>
              <a:t>cudaMalloc</a:t>
            </a:r>
            <a:r>
              <a:rPr lang="en-US" sz="1400" dirty="0" smtClean="0">
                <a:latin typeface="Consolas" panose="020B0609020204030204" pitchFamily="49" charset="0"/>
                <a:cs typeface="Consolas" panose="020B0609020204030204" pitchFamily="49" charset="0"/>
              </a:rPr>
              <a:t>(&amp;a, n * </a:t>
            </a:r>
            <a:r>
              <a:rPr lang="en-US" sz="1400" dirty="0" err="1" smtClean="0">
                <a:latin typeface="Consolas" panose="020B0609020204030204" pitchFamily="49" charset="0"/>
                <a:cs typeface="Consolas" panose="020B0609020204030204" pitchFamily="49" charset="0"/>
              </a:rPr>
              <a:t>sizeof</a:t>
            </a:r>
            <a:r>
              <a:rPr lang="en-US" sz="1400" dirty="0" smtClean="0">
                <a:latin typeface="Consolas" panose="020B0609020204030204" pitchFamily="49" charset="0"/>
                <a:cs typeface="Consolas" panose="020B0609020204030204" pitchFamily="49" charset="0"/>
              </a:rPr>
              <a:t>(float));</a:t>
            </a:r>
          </a:p>
          <a:p>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float* </a:t>
            </a:r>
            <a:r>
              <a:rPr lang="en-US" sz="1400" dirty="0" smtClean="0">
                <a:latin typeface="Consolas" panose="020B0609020204030204" pitchFamily="49" charset="0"/>
                <a:cs typeface="Consolas" panose="020B0609020204030204" pitchFamily="49" charset="0"/>
              </a:rPr>
              <a:t>b; </a:t>
            </a:r>
            <a:r>
              <a:rPr lang="en-US" sz="1400" dirty="0" err="1" smtClean="0">
                <a:latin typeface="Consolas" panose="020B0609020204030204" pitchFamily="49" charset="0"/>
                <a:cs typeface="Consolas" panose="020B0609020204030204" pitchFamily="49" charset="0"/>
              </a:rPr>
              <a:t>cudaMalloc</a:t>
            </a:r>
            <a:r>
              <a:rPr lang="en-US" sz="1400" dirty="0" smtClean="0">
                <a:latin typeface="Consolas" panose="020B0609020204030204" pitchFamily="49" charset="0"/>
                <a:cs typeface="Consolas" panose="020B0609020204030204" pitchFamily="49" charset="0"/>
              </a:rPr>
              <a:t>(&amp;b, n * </a:t>
            </a:r>
            <a:r>
              <a:rPr lang="en-US" sz="1400" dirty="0" err="1">
                <a:latin typeface="Consolas" panose="020B0609020204030204" pitchFamily="49" charset="0"/>
                <a:cs typeface="Consolas" panose="020B0609020204030204" pitchFamily="49" charset="0"/>
              </a:rPr>
              <a:t>sizeof</a:t>
            </a:r>
            <a:r>
              <a:rPr lang="en-US" sz="1400" dirty="0">
                <a:latin typeface="Consolas" panose="020B0609020204030204" pitchFamily="49" charset="0"/>
                <a:cs typeface="Consolas" panose="020B0609020204030204" pitchFamily="49" charset="0"/>
              </a:rPr>
              <a:t>(float</a:t>
            </a:r>
            <a:r>
              <a:rPr lang="en-US" sz="1400" dirty="0" smtClean="0">
                <a:latin typeface="Consolas" panose="020B0609020204030204" pitchFamily="49" charset="0"/>
                <a:cs typeface="Consolas" panose="020B0609020204030204" pitchFamily="49" charset="0"/>
              </a:rPr>
              <a:t>));</a:t>
            </a:r>
          </a:p>
          <a:p>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a:t>
            </a:r>
          </a:p>
          <a:p>
            <a:endParaRPr lang="en-US" sz="1400" dirty="0">
              <a:latin typeface="Consolas" panose="020B0609020204030204" pitchFamily="49" charset="0"/>
              <a:cs typeface="Consolas" panose="020B0609020204030204" pitchFamily="49" charset="0"/>
            </a:endParaRPr>
          </a:p>
          <a:p>
            <a:r>
              <a:rPr lang="en-US" sz="1400" dirty="0" smtClean="0">
                <a:latin typeface="Consolas" panose="020B0609020204030204" pitchFamily="49" charset="0"/>
                <a:cs typeface="Consolas" panose="020B0609020204030204" pitchFamily="49" charset="0"/>
              </a:rPr>
              <a:t>    add&lt;&lt;&lt;(n + 31) &amp; ~31, 32&gt;&gt;&gt;(n, a, b);</a:t>
            </a:r>
            <a:endParaRPr lang="en-US" sz="1400" dirty="0">
              <a:latin typeface="Consolas" panose="020B0609020204030204" pitchFamily="49" charset="0"/>
              <a:cs typeface="Consolas" panose="020B0609020204030204" pitchFamily="49" charset="0"/>
            </a:endParaRPr>
          </a:p>
          <a:p>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 name="TextBox 4"/>
          <p:cNvSpPr txBox="1"/>
          <p:nvPr/>
        </p:nvSpPr>
        <p:spPr>
          <a:xfrm>
            <a:off x="6288996" y="1942011"/>
            <a:ext cx="4301555" cy="2600009"/>
          </a:xfrm>
          <a:prstGeom prst="rect">
            <a:avLst/>
          </a:prstGeom>
          <a:noFill/>
        </p:spPr>
        <p:txBody>
          <a:bodyPr wrap="none" rtlCol="0">
            <a:noAutofit/>
          </a:bodyPr>
          <a:lstStyle/>
          <a:p>
            <a:r>
              <a:rPr lang="en-US" sz="1400" dirty="0" smtClean="0">
                <a:latin typeface="Consolas" panose="020B0609020204030204" pitchFamily="49" charset="0"/>
                <a:cs typeface="Consolas" panose="020B0609020204030204" pitchFamily="49" charset="0"/>
              </a:rPr>
              <a:t>// C++ AMP</a:t>
            </a:r>
          </a:p>
          <a:p>
            <a:endParaRPr lang="en-US" sz="1400" dirty="0">
              <a:latin typeface="Consolas" panose="020B0609020204030204" pitchFamily="49" charset="0"/>
              <a:cs typeface="Consolas" panose="020B0609020204030204" pitchFamily="49" charset="0"/>
            </a:endParaRPr>
          </a:p>
          <a:p>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r>
              <a:rPr lang="en-US" sz="1400" dirty="0" smtClean="0">
                <a:latin typeface="Consolas" panose="020B0609020204030204" pitchFamily="49" charset="0"/>
                <a:cs typeface="Consolas" panose="020B0609020204030204" pitchFamily="49" charset="0"/>
              </a:rPr>
              <a:t>    extent&lt;1&gt; n(100);</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array_view</a:t>
            </a:r>
            <a:r>
              <a:rPr lang="en-US" sz="1400" dirty="0" smtClean="0">
                <a:latin typeface="Consolas" panose="020B0609020204030204" pitchFamily="49" charset="0"/>
                <a:cs typeface="Consolas" panose="020B0609020204030204" pitchFamily="49" charset="0"/>
              </a:rPr>
              <a:t>&lt;float,1&gt; a(n);</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array_view</a:t>
            </a:r>
            <a:r>
              <a:rPr lang="en-US" sz="1400" dirty="0" smtClean="0">
                <a:latin typeface="Consolas" panose="020B0609020204030204" pitchFamily="49" charset="0"/>
                <a:cs typeface="Consolas" panose="020B0609020204030204" pitchFamily="49" charset="0"/>
              </a:rPr>
              <a:t>&lt;float,1&gt; b(n);</a:t>
            </a:r>
          </a:p>
          <a:p>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parallel_for_each</a:t>
            </a:r>
            <a:r>
              <a:rPr lang="en-US" sz="1400" dirty="0" smtClean="0">
                <a:latin typeface="Consolas" panose="020B0609020204030204" pitchFamily="49" charset="0"/>
                <a:cs typeface="Consolas" panose="020B0609020204030204" pitchFamily="49" charset="0"/>
              </a:rPr>
              <a:t>(n, [=](index&lt;1&gt; </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 restrict(amp) {</a:t>
            </a:r>
          </a:p>
          <a:p>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 += b[</a:t>
            </a:r>
            <a:r>
              <a:rPr lang="en-US" sz="1400" dirty="0" err="1" smtClean="0">
                <a:latin typeface="Consolas" panose="020B0609020204030204" pitchFamily="49" charset="0"/>
                <a:cs typeface="Consolas" panose="020B0609020204030204" pitchFamily="49" charset="0"/>
              </a:rPr>
              <a:t>i</a:t>
            </a:r>
            <a:r>
              <a:rPr lang="en-US" sz="1400" dirty="0" smtClean="0">
                <a:latin typeface="Consolas" panose="020B0609020204030204" pitchFamily="49" charset="0"/>
                <a:cs typeface="Consolas" panose="020B0609020204030204" pitchFamily="49" charset="0"/>
              </a:rPr>
              <a:t>];</a:t>
            </a:r>
          </a:p>
          <a:p>
            <a:r>
              <a:rPr lang="en-US" sz="1400" dirty="0" smtClean="0">
                <a:latin typeface="Consolas" panose="020B0609020204030204" pitchFamily="49" charset="0"/>
                <a:cs typeface="Consolas" panose="020B0609020204030204" pitchFamily="49" charset="0"/>
              </a:rPr>
              <a:t>    });</a:t>
            </a:r>
          </a:p>
          <a:p>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3" name="Footer Placeholder 2"/>
          <p:cNvSpPr>
            <a:spLocks noGrp="1"/>
          </p:cNvSpPr>
          <p:nvPr>
            <p:ph type="ftr" sz="quarter" idx="11"/>
          </p:nvPr>
        </p:nvSpPr>
        <p:spPr/>
        <p:txBody>
          <a:body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p>
            <a:fld id="{70C3248E-F8FC-4BBC-95AD-60AB24DFF4CA}" type="slidenum">
              <a:rPr lang="en-US" smtClean="0"/>
              <a:t>46</a:t>
            </a:fld>
            <a:endParaRPr lang="en-US"/>
          </a:p>
        </p:txBody>
      </p:sp>
    </p:spTree>
    <p:extLst>
      <p:ext uri="{BB962C8B-B14F-4D97-AF65-F5344CB8AC3E}">
        <p14:creationId xmlns:p14="http://schemas.microsoft.com/office/powerpoint/2010/main" val="12654529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way to mark code for particular processors</a:t>
            </a:r>
            <a:endParaRPr lang="en-US" dirty="0"/>
          </a:p>
        </p:txBody>
      </p:sp>
      <p:sp>
        <p:nvSpPr>
          <p:cNvPr id="4" name="TextBox 3"/>
          <p:cNvSpPr txBox="1"/>
          <p:nvPr/>
        </p:nvSpPr>
        <p:spPr>
          <a:xfrm>
            <a:off x="540627" y="1942011"/>
            <a:ext cx="4301555" cy="2600009"/>
          </a:xfrm>
          <a:prstGeom prst="rect">
            <a:avLst/>
          </a:prstGeom>
          <a:noFill/>
        </p:spPr>
        <p:txBody>
          <a:bodyPr wrap="none" rtlCol="0">
            <a:noAutofit/>
          </a:bodyPr>
          <a:lstStyle/>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CUDA</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b="1" dirty="0" smtClean="0">
                <a:solidFill>
                  <a:schemeClr val="accent6"/>
                </a:solidFill>
                <a:latin typeface="Consolas" panose="020B0609020204030204" pitchFamily="49" charset="0"/>
                <a:cs typeface="Consolas" panose="020B0609020204030204" pitchFamily="49" charset="0"/>
              </a:rPr>
              <a:t>__device__</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void add(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n, float* a, float* b )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tid.x</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if(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&lt; n )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a:solidFill>
                  <a:schemeClr val="bg2">
                    <a:lumMod val="75000"/>
                    <a:lumOff val="25000"/>
                  </a:schemeClr>
                </a:solidFill>
                <a:latin typeface="Consolas" panose="020B0609020204030204" pitchFamily="49" charset="0"/>
                <a:cs typeface="Consolas" panose="020B0609020204030204" pitchFamily="49" charset="0"/>
              </a:rPr>
              <a:t>a[</a:t>
            </a:r>
            <a:r>
              <a:rPr lang="en-US" sz="1400" dirty="0" err="1">
                <a:solidFill>
                  <a:schemeClr val="bg2">
                    <a:lumMod val="75000"/>
                    <a:lumOff val="25000"/>
                  </a:schemeClr>
                </a:solidFill>
                <a:latin typeface="Consolas" panose="020B0609020204030204" pitchFamily="49" charset="0"/>
                <a:cs typeface="Consolas" panose="020B0609020204030204" pitchFamily="49" charset="0"/>
              </a:rPr>
              <a:t>i</a:t>
            </a:r>
            <a:r>
              <a:rPr lang="en-US" sz="1400" dirty="0">
                <a:solidFill>
                  <a:schemeClr val="bg2">
                    <a:lumMod val="75000"/>
                    <a:lumOff val="25000"/>
                  </a:schemeClr>
                </a:solidFill>
                <a:latin typeface="Consolas" panose="020B0609020204030204" pitchFamily="49" charset="0"/>
                <a:cs typeface="Consolas" panose="020B0609020204030204" pitchFamily="49" charset="0"/>
              </a:rPr>
              <a:t>] += b[</a:t>
            </a:r>
            <a:r>
              <a:rPr lang="en-US" sz="1400" dirty="0" err="1">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main()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n = 100;</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float* a;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cudaMalloc</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(&amp;a, n *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sizeof</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(float));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a:solidFill>
                  <a:schemeClr val="bg2">
                    <a:lumMod val="75000"/>
                    <a:lumOff val="25000"/>
                  </a:schemeClr>
                </a:solidFill>
                <a:latin typeface="Consolas" panose="020B0609020204030204" pitchFamily="49" charset="0"/>
                <a:cs typeface="Consolas" panose="020B0609020204030204" pitchFamily="49" charset="0"/>
              </a:rPr>
              <a:t>float*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b;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cudaMalloc</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(&amp;b, n * </a:t>
            </a:r>
            <a:r>
              <a:rPr lang="en-US" sz="1400" dirty="0" err="1">
                <a:solidFill>
                  <a:schemeClr val="bg2">
                    <a:lumMod val="75000"/>
                    <a:lumOff val="25000"/>
                  </a:schemeClr>
                </a:solidFill>
                <a:latin typeface="Consolas" panose="020B0609020204030204" pitchFamily="49" charset="0"/>
                <a:cs typeface="Consolas" panose="020B0609020204030204" pitchFamily="49" charset="0"/>
              </a:rPr>
              <a:t>sizeof</a:t>
            </a:r>
            <a:r>
              <a:rPr lang="en-US" sz="1400" dirty="0">
                <a:solidFill>
                  <a:schemeClr val="bg2">
                    <a:lumMod val="75000"/>
                    <a:lumOff val="25000"/>
                  </a:schemeClr>
                </a:solidFill>
                <a:latin typeface="Consolas" panose="020B0609020204030204" pitchFamily="49" charset="0"/>
                <a:cs typeface="Consolas" panose="020B0609020204030204" pitchFamily="49" charset="0"/>
              </a:rPr>
              <a:t>(float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add&lt;&lt;&lt;(n + 31) &amp; ~31, 32&gt;&gt;&gt;(n, a, b);</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p:txBody>
      </p:sp>
      <p:sp>
        <p:nvSpPr>
          <p:cNvPr id="5" name="TextBox 4"/>
          <p:cNvSpPr txBox="1"/>
          <p:nvPr/>
        </p:nvSpPr>
        <p:spPr>
          <a:xfrm>
            <a:off x="6288996" y="1942011"/>
            <a:ext cx="4301555" cy="2600009"/>
          </a:xfrm>
          <a:prstGeom prst="rect">
            <a:avLst/>
          </a:prstGeom>
          <a:noFill/>
        </p:spPr>
        <p:txBody>
          <a:bodyPr wrap="none" rtlCol="0">
            <a:noAutofit/>
          </a:bodyPr>
          <a:lstStyle/>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C++ AMP</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main()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extent&lt;1&gt; n(100);</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array_view</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&lt;float,1&gt; a(n);</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array_view</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&lt;float,1&gt; b(n);</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parallel_for_each</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(n, [=](index&lt;1&gt;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b="1" dirty="0" smtClean="0">
                <a:solidFill>
                  <a:schemeClr val="accent6"/>
                </a:solidFill>
                <a:latin typeface="Consolas" panose="020B0609020204030204" pitchFamily="49" charset="0"/>
                <a:cs typeface="Consolas" panose="020B0609020204030204" pitchFamily="49" charset="0"/>
              </a:rPr>
              <a:t>restrict(amp)</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b[</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p:txBody>
      </p:sp>
      <p:sp>
        <p:nvSpPr>
          <p:cNvPr id="3" name="Footer Placeholder 2"/>
          <p:cNvSpPr>
            <a:spLocks noGrp="1"/>
          </p:cNvSpPr>
          <p:nvPr>
            <p:ph type="ftr" sz="quarter" idx="11"/>
          </p:nvPr>
        </p:nvSpPr>
        <p:spPr/>
        <p:txBody>
          <a:body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p>
            <a:fld id="{70C3248E-F8FC-4BBC-95AD-60AB24DFF4CA}" type="slidenum">
              <a:rPr lang="en-US" smtClean="0"/>
              <a:t>47</a:t>
            </a:fld>
            <a:endParaRPr lang="en-US"/>
          </a:p>
        </p:txBody>
      </p:sp>
    </p:spTree>
    <p:extLst>
      <p:ext uri="{BB962C8B-B14F-4D97-AF65-F5344CB8AC3E}">
        <p14:creationId xmlns:p14="http://schemas.microsoft.com/office/powerpoint/2010/main" val="156812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from one processor to another</a:t>
            </a:r>
            <a:endParaRPr lang="en-US" dirty="0"/>
          </a:p>
        </p:txBody>
      </p:sp>
      <p:sp>
        <p:nvSpPr>
          <p:cNvPr id="4" name="TextBox 3"/>
          <p:cNvSpPr txBox="1"/>
          <p:nvPr/>
        </p:nvSpPr>
        <p:spPr>
          <a:xfrm>
            <a:off x="540627" y="1942011"/>
            <a:ext cx="4301555" cy="2600009"/>
          </a:xfrm>
          <a:prstGeom prst="rect">
            <a:avLst/>
          </a:prstGeom>
          <a:noFill/>
        </p:spPr>
        <p:txBody>
          <a:bodyPr wrap="none" rtlCol="0">
            <a:noAutofit/>
          </a:bodyPr>
          <a:lstStyle/>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CUDA</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__device__</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void add(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n, float* a, float* b )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tid.x</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if(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&lt; n )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a:solidFill>
                  <a:schemeClr val="bg2">
                    <a:lumMod val="75000"/>
                    <a:lumOff val="25000"/>
                  </a:schemeClr>
                </a:solidFill>
                <a:latin typeface="Consolas" panose="020B0609020204030204" pitchFamily="49" charset="0"/>
                <a:cs typeface="Consolas" panose="020B0609020204030204" pitchFamily="49" charset="0"/>
              </a:rPr>
              <a:t>a[</a:t>
            </a:r>
            <a:r>
              <a:rPr lang="en-US" sz="1400" dirty="0" err="1">
                <a:solidFill>
                  <a:schemeClr val="bg2">
                    <a:lumMod val="75000"/>
                    <a:lumOff val="25000"/>
                  </a:schemeClr>
                </a:solidFill>
                <a:latin typeface="Consolas" panose="020B0609020204030204" pitchFamily="49" charset="0"/>
                <a:cs typeface="Consolas" panose="020B0609020204030204" pitchFamily="49" charset="0"/>
              </a:rPr>
              <a:t>i</a:t>
            </a:r>
            <a:r>
              <a:rPr lang="en-US" sz="1400" dirty="0">
                <a:solidFill>
                  <a:schemeClr val="bg2">
                    <a:lumMod val="75000"/>
                    <a:lumOff val="25000"/>
                  </a:schemeClr>
                </a:solidFill>
                <a:latin typeface="Consolas" panose="020B0609020204030204" pitchFamily="49" charset="0"/>
                <a:cs typeface="Consolas" panose="020B0609020204030204" pitchFamily="49" charset="0"/>
              </a:rPr>
              <a:t>] += b[</a:t>
            </a:r>
            <a:r>
              <a:rPr lang="en-US" sz="1400" dirty="0" err="1">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main()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n = 100;</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float* a;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cudaMalloc</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(&amp;a, n *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sizeof</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(float));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a:solidFill>
                  <a:schemeClr val="bg2">
                    <a:lumMod val="75000"/>
                    <a:lumOff val="25000"/>
                  </a:schemeClr>
                </a:solidFill>
                <a:latin typeface="Consolas" panose="020B0609020204030204" pitchFamily="49" charset="0"/>
                <a:cs typeface="Consolas" panose="020B0609020204030204" pitchFamily="49" charset="0"/>
              </a:rPr>
              <a:t>float*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b;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cudaMalloc</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(&amp;b, n * </a:t>
            </a:r>
            <a:r>
              <a:rPr lang="en-US" sz="1400" dirty="0" err="1">
                <a:solidFill>
                  <a:schemeClr val="bg2">
                    <a:lumMod val="75000"/>
                    <a:lumOff val="25000"/>
                  </a:schemeClr>
                </a:solidFill>
                <a:latin typeface="Consolas" panose="020B0609020204030204" pitchFamily="49" charset="0"/>
                <a:cs typeface="Consolas" panose="020B0609020204030204" pitchFamily="49" charset="0"/>
              </a:rPr>
              <a:t>sizeof</a:t>
            </a:r>
            <a:r>
              <a:rPr lang="en-US" sz="1400" dirty="0">
                <a:solidFill>
                  <a:schemeClr val="bg2">
                    <a:lumMod val="75000"/>
                    <a:lumOff val="25000"/>
                  </a:schemeClr>
                </a:solidFill>
                <a:latin typeface="Consolas" panose="020B0609020204030204" pitchFamily="49" charset="0"/>
                <a:cs typeface="Consolas" panose="020B0609020204030204" pitchFamily="49" charset="0"/>
              </a:rPr>
              <a:t>(float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add</a:t>
            </a:r>
            <a:r>
              <a:rPr lang="en-US" sz="1400" b="1" dirty="0" smtClean="0">
                <a:solidFill>
                  <a:schemeClr val="accent6"/>
                </a:solidFill>
                <a:latin typeface="Consolas" panose="020B0609020204030204" pitchFamily="49" charset="0"/>
                <a:cs typeface="Consolas" panose="020B0609020204030204" pitchFamily="49" charset="0"/>
              </a:rPr>
              <a:t>&lt;&lt;&lt;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(n + 31) &amp; ~31, 32</a:t>
            </a:r>
            <a:r>
              <a:rPr lang="en-US" sz="1400" b="1" dirty="0" smtClean="0">
                <a:solidFill>
                  <a:schemeClr val="accent6"/>
                </a:solidFill>
                <a:latin typeface="Consolas" panose="020B0609020204030204" pitchFamily="49" charset="0"/>
                <a:cs typeface="Consolas" panose="020B0609020204030204" pitchFamily="49" charset="0"/>
              </a:rPr>
              <a:t>&gt;&gt;&gt;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(n, a, b);</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p:txBody>
      </p:sp>
      <p:sp>
        <p:nvSpPr>
          <p:cNvPr id="5" name="TextBox 4"/>
          <p:cNvSpPr txBox="1"/>
          <p:nvPr/>
        </p:nvSpPr>
        <p:spPr>
          <a:xfrm>
            <a:off x="6288996" y="1942011"/>
            <a:ext cx="4301555" cy="2600009"/>
          </a:xfrm>
          <a:prstGeom prst="rect">
            <a:avLst/>
          </a:prstGeom>
          <a:noFill/>
        </p:spPr>
        <p:txBody>
          <a:bodyPr wrap="none" rtlCol="0">
            <a:noAutofit/>
          </a:bodyPr>
          <a:lstStyle/>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C++ AMP</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main()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extent&lt;1&gt; n(100);</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array_view</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&lt;float,1&gt; a(n);</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array_view</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&lt;float,1&gt; b(n);</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b="1" dirty="0" err="1" smtClean="0">
                <a:solidFill>
                  <a:schemeClr val="accent6"/>
                </a:solidFill>
                <a:latin typeface="Consolas" panose="020B0609020204030204" pitchFamily="49" charset="0"/>
                <a:cs typeface="Consolas" panose="020B0609020204030204" pitchFamily="49" charset="0"/>
              </a:rPr>
              <a:t>parallel_for_each</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(n, [=](index&lt;1&gt;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restrict(amp)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b[</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p:txBody>
      </p:sp>
      <p:sp>
        <p:nvSpPr>
          <p:cNvPr id="3" name="Footer Placeholder 2"/>
          <p:cNvSpPr>
            <a:spLocks noGrp="1"/>
          </p:cNvSpPr>
          <p:nvPr>
            <p:ph type="ftr" sz="quarter" idx="11"/>
          </p:nvPr>
        </p:nvSpPr>
        <p:spPr/>
        <p:txBody>
          <a:body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p>
            <a:fld id="{70C3248E-F8FC-4BBC-95AD-60AB24DFF4CA}" type="slidenum">
              <a:rPr lang="en-US" smtClean="0"/>
              <a:t>48</a:t>
            </a:fld>
            <a:endParaRPr lang="en-US"/>
          </a:p>
        </p:txBody>
      </p:sp>
    </p:spTree>
    <p:extLst>
      <p:ext uri="{BB962C8B-B14F-4D97-AF65-F5344CB8AC3E}">
        <p14:creationId xmlns:p14="http://schemas.microsoft.com/office/powerpoint/2010/main" val="19181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Primitives to control placement of resources</a:t>
            </a:r>
            <a:endParaRPr lang="en-US" dirty="0"/>
          </a:p>
        </p:txBody>
      </p:sp>
      <p:sp>
        <p:nvSpPr>
          <p:cNvPr id="4" name="TextBox 3"/>
          <p:cNvSpPr txBox="1"/>
          <p:nvPr/>
        </p:nvSpPr>
        <p:spPr>
          <a:xfrm>
            <a:off x="540627" y="1942011"/>
            <a:ext cx="4301555" cy="2600009"/>
          </a:xfrm>
          <a:prstGeom prst="rect">
            <a:avLst/>
          </a:prstGeom>
          <a:noFill/>
        </p:spPr>
        <p:txBody>
          <a:bodyPr wrap="none" rtlCol="0">
            <a:noAutofit/>
          </a:bodyPr>
          <a:lstStyle/>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CUDA</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__device__</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void add(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n, float* a, float* b )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tid.x</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if(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&lt; n )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a:solidFill>
                  <a:schemeClr val="bg2">
                    <a:lumMod val="75000"/>
                    <a:lumOff val="25000"/>
                  </a:schemeClr>
                </a:solidFill>
                <a:latin typeface="Consolas" panose="020B0609020204030204" pitchFamily="49" charset="0"/>
                <a:cs typeface="Consolas" panose="020B0609020204030204" pitchFamily="49" charset="0"/>
              </a:rPr>
              <a:t>a[</a:t>
            </a:r>
            <a:r>
              <a:rPr lang="en-US" sz="1400" dirty="0" err="1">
                <a:solidFill>
                  <a:schemeClr val="bg2">
                    <a:lumMod val="75000"/>
                    <a:lumOff val="25000"/>
                  </a:schemeClr>
                </a:solidFill>
                <a:latin typeface="Consolas" panose="020B0609020204030204" pitchFamily="49" charset="0"/>
                <a:cs typeface="Consolas" panose="020B0609020204030204" pitchFamily="49" charset="0"/>
              </a:rPr>
              <a:t>i</a:t>
            </a:r>
            <a:r>
              <a:rPr lang="en-US" sz="1400" dirty="0">
                <a:solidFill>
                  <a:schemeClr val="bg2">
                    <a:lumMod val="75000"/>
                    <a:lumOff val="25000"/>
                  </a:schemeClr>
                </a:solidFill>
                <a:latin typeface="Consolas" panose="020B0609020204030204" pitchFamily="49" charset="0"/>
                <a:cs typeface="Consolas" panose="020B0609020204030204" pitchFamily="49" charset="0"/>
              </a:rPr>
              <a:t>] += b[</a:t>
            </a:r>
            <a:r>
              <a:rPr lang="en-US" sz="1400" dirty="0" err="1">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main()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n = 100;</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float* a; </a:t>
            </a:r>
            <a:r>
              <a:rPr lang="en-US" sz="1400" b="1" dirty="0" err="1" smtClean="0">
                <a:solidFill>
                  <a:schemeClr val="accent6"/>
                </a:solidFill>
                <a:latin typeface="Consolas" panose="020B0609020204030204" pitchFamily="49" charset="0"/>
                <a:cs typeface="Consolas" panose="020B0609020204030204" pitchFamily="49" charset="0"/>
              </a:rPr>
              <a:t>cudaMalloc</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(&amp;a, n *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sizeof</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(float));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a:solidFill>
                  <a:schemeClr val="bg2">
                    <a:lumMod val="75000"/>
                    <a:lumOff val="25000"/>
                  </a:schemeClr>
                </a:solidFill>
                <a:latin typeface="Consolas" panose="020B0609020204030204" pitchFamily="49" charset="0"/>
                <a:cs typeface="Consolas" panose="020B0609020204030204" pitchFamily="49" charset="0"/>
              </a:rPr>
              <a:t>float*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b; </a:t>
            </a:r>
            <a:r>
              <a:rPr lang="en-US" sz="1400" b="1" dirty="0" err="1" smtClean="0">
                <a:solidFill>
                  <a:schemeClr val="accent6"/>
                </a:solidFill>
                <a:latin typeface="Consolas" panose="020B0609020204030204" pitchFamily="49" charset="0"/>
                <a:cs typeface="Consolas" panose="020B0609020204030204" pitchFamily="49" charset="0"/>
              </a:rPr>
              <a:t>cudaMalloc</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(&amp;b, n * </a:t>
            </a:r>
            <a:r>
              <a:rPr lang="en-US" sz="1400" dirty="0" err="1">
                <a:solidFill>
                  <a:schemeClr val="bg2">
                    <a:lumMod val="75000"/>
                    <a:lumOff val="25000"/>
                  </a:schemeClr>
                </a:solidFill>
                <a:latin typeface="Consolas" panose="020B0609020204030204" pitchFamily="49" charset="0"/>
                <a:cs typeface="Consolas" panose="020B0609020204030204" pitchFamily="49" charset="0"/>
              </a:rPr>
              <a:t>sizeof</a:t>
            </a:r>
            <a:r>
              <a:rPr lang="en-US" sz="1400" dirty="0">
                <a:solidFill>
                  <a:schemeClr val="bg2">
                    <a:lumMod val="75000"/>
                    <a:lumOff val="25000"/>
                  </a:schemeClr>
                </a:solidFill>
                <a:latin typeface="Consolas" panose="020B0609020204030204" pitchFamily="49" charset="0"/>
                <a:cs typeface="Consolas" panose="020B0609020204030204" pitchFamily="49" charset="0"/>
              </a:rPr>
              <a:t>(float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add&lt;&lt;&lt;(n + 31) &amp; ~31, 32&gt;&gt;&gt;(n, a, b);</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p:txBody>
      </p:sp>
      <p:sp>
        <p:nvSpPr>
          <p:cNvPr id="5" name="TextBox 4"/>
          <p:cNvSpPr txBox="1"/>
          <p:nvPr/>
        </p:nvSpPr>
        <p:spPr>
          <a:xfrm>
            <a:off x="6288996" y="1942011"/>
            <a:ext cx="4301555" cy="2600009"/>
          </a:xfrm>
          <a:prstGeom prst="rect">
            <a:avLst/>
          </a:prstGeom>
          <a:noFill/>
        </p:spPr>
        <p:txBody>
          <a:bodyPr wrap="none" rtlCol="0">
            <a:noAutofit/>
          </a:bodyPr>
          <a:lstStyle/>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C++ AMP</a:t>
            </a:r>
          </a:p>
          <a:p>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int</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main()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extent&lt;1&gt; n(100);</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b="1" dirty="0" err="1" smtClean="0">
                <a:solidFill>
                  <a:schemeClr val="accent6"/>
                </a:solidFill>
                <a:latin typeface="Consolas" panose="020B0609020204030204" pitchFamily="49" charset="0"/>
                <a:cs typeface="Consolas" panose="020B0609020204030204" pitchFamily="49" charset="0"/>
              </a:rPr>
              <a:t>array_view</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&lt;float,1&gt; a(n);</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b="1" dirty="0" err="1" smtClean="0">
                <a:solidFill>
                  <a:schemeClr val="accent6"/>
                </a:solidFill>
                <a:latin typeface="Consolas" panose="020B0609020204030204" pitchFamily="49" charset="0"/>
                <a:cs typeface="Consolas" panose="020B0609020204030204" pitchFamily="49" charset="0"/>
              </a:rPr>
              <a:t>array_view</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&lt;float,1&gt; b(n);</a:t>
            </a:r>
          </a:p>
          <a:p>
            <a:endParaRPr lang="en-US" sz="1400" dirty="0" smtClean="0">
              <a:solidFill>
                <a:schemeClr val="bg2">
                  <a:lumMod val="75000"/>
                  <a:lumOff val="25000"/>
                </a:schemeClr>
              </a:solidFill>
              <a:latin typeface="Consolas" panose="020B0609020204030204" pitchFamily="49" charset="0"/>
              <a:cs typeface="Consolas" panose="020B0609020204030204" pitchFamily="49" charset="0"/>
            </a:endParaRP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parallel_for_each</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(n, [=](index&lt;1&gt; </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restrict(amp) {</a:t>
            </a:r>
          </a:p>
          <a:p>
            <a:r>
              <a:rPr lang="en-US" sz="1400" dirty="0">
                <a:solidFill>
                  <a:schemeClr val="bg2">
                    <a:lumMod val="75000"/>
                    <a:lumOff val="25000"/>
                  </a:schemeClr>
                </a:solidFill>
                <a:latin typeface="Consolas" panose="020B0609020204030204" pitchFamily="49" charset="0"/>
                <a:cs typeface="Consolas" panose="020B0609020204030204" pitchFamily="49" charset="0"/>
              </a:rPr>
              <a:t> </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 b[</a:t>
            </a:r>
            <a:r>
              <a:rPr lang="en-US" sz="1400" dirty="0" err="1" smtClean="0">
                <a:solidFill>
                  <a:schemeClr val="bg2">
                    <a:lumMod val="75000"/>
                    <a:lumOff val="25000"/>
                  </a:schemeClr>
                </a:solidFill>
                <a:latin typeface="Consolas" panose="020B0609020204030204" pitchFamily="49" charset="0"/>
                <a:cs typeface="Consolas" panose="020B0609020204030204" pitchFamily="49" charset="0"/>
              </a:rPr>
              <a:t>i</a:t>
            </a:r>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    });</a:t>
            </a:r>
          </a:p>
          <a:p>
            <a:r>
              <a:rPr lang="en-US" sz="1400" dirty="0" smtClean="0">
                <a:solidFill>
                  <a:schemeClr val="bg2">
                    <a:lumMod val="75000"/>
                    <a:lumOff val="25000"/>
                  </a:schemeClr>
                </a:solidFill>
                <a:latin typeface="Consolas" panose="020B0609020204030204" pitchFamily="49" charset="0"/>
                <a:cs typeface="Consolas" panose="020B0609020204030204" pitchFamily="49" charset="0"/>
              </a:rPr>
              <a:t>}</a:t>
            </a: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p:txBody>
      </p:sp>
      <p:sp>
        <p:nvSpPr>
          <p:cNvPr id="3" name="Footer Placeholder 2"/>
          <p:cNvSpPr>
            <a:spLocks noGrp="1"/>
          </p:cNvSpPr>
          <p:nvPr>
            <p:ph type="ftr" sz="quarter" idx="11"/>
          </p:nvPr>
        </p:nvSpPr>
        <p:spPr/>
        <p:txBody>
          <a:bodyPr/>
          <a:lstStyle/>
          <a:p>
            <a:r>
              <a:rPr lang="en-US" smtClean="0"/>
              <a:t>Open Problems in Real-Time Rendering, SIGGRAPH 2016</a:t>
            </a:r>
            <a:endParaRPr lang="en-US"/>
          </a:p>
        </p:txBody>
      </p:sp>
      <p:sp>
        <p:nvSpPr>
          <p:cNvPr id="6" name="Slide Number Placeholder 5"/>
          <p:cNvSpPr>
            <a:spLocks noGrp="1"/>
          </p:cNvSpPr>
          <p:nvPr>
            <p:ph type="sldNum" sz="quarter" idx="12"/>
          </p:nvPr>
        </p:nvSpPr>
        <p:spPr/>
        <p:txBody>
          <a:bodyPr/>
          <a:lstStyle/>
          <a:p>
            <a:fld id="{70C3248E-F8FC-4BBC-95AD-60AB24DFF4CA}" type="slidenum">
              <a:rPr lang="en-US" smtClean="0"/>
              <a:t>49</a:t>
            </a:fld>
            <a:endParaRPr lang="en-US"/>
          </a:p>
        </p:txBody>
      </p:sp>
    </p:spTree>
    <p:extLst>
      <p:ext uri="{BB962C8B-B14F-4D97-AF65-F5344CB8AC3E}">
        <p14:creationId xmlns:p14="http://schemas.microsoft.com/office/powerpoint/2010/main" val="153712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we write the CPU part of an application</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5</a:t>
            </a:fld>
            <a:endParaRPr lang="en-US"/>
          </a:p>
        </p:txBody>
      </p:sp>
      <p:sp>
        <p:nvSpPr>
          <p:cNvPr id="7" name="Rectangle 6"/>
          <p:cNvSpPr/>
          <p:nvPr/>
        </p:nvSpPr>
        <p:spPr>
          <a:xfrm>
            <a:off x="5159655" y="2468228"/>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C/C++</a:t>
            </a:r>
            <a:endParaRPr lang="en-US" dirty="0">
              <a:solidFill>
                <a:schemeClr val="bg1"/>
              </a:solidFill>
            </a:endParaRPr>
          </a:p>
        </p:txBody>
      </p:sp>
      <p:sp>
        <p:nvSpPr>
          <p:cNvPr id="9" name="Rectangle 8"/>
          <p:cNvSpPr/>
          <p:nvPr/>
        </p:nvSpPr>
        <p:spPr>
          <a:xfrm>
            <a:off x="5159655" y="4582985"/>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lldb</a:t>
            </a:r>
            <a:endParaRPr lang="en-US" dirty="0">
              <a:solidFill>
                <a:schemeClr val="bg1"/>
              </a:solidFill>
            </a:endParaRPr>
          </a:p>
        </p:txBody>
      </p:sp>
      <p:sp>
        <p:nvSpPr>
          <p:cNvPr id="18" name="Rectangle 17"/>
          <p:cNvSpPr/>
          <p:nvPr/>
        </p:nvSpPr>
        <p:spPr>
          <a:xfrm>
            <a:off x="5159656" y="3506707"/>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clang</a:t>
            </a:r>
            <a:endParaRPr lang="en-US" dirty="0">
              <a:solidFill>
                <a:schemeClr val="bg1"/>
              </a:solidFill>
            </a:endParaRPr>
          </a:p>
        </p:txBody>
      </p:sp>
    </p:spTree>
    <p:extLst>
      <p:ext uri="{BB962C8B-B14F-4D97-AF65-F5344CB8AC3E}">
        <p14:creationId xmlns:p14="http://schemas.microsoft.com/office/powerpoint/2010/main" val="3995817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heterogeneous compiler improves ease-of-use</a:t>
            </a:r>
            <a:endParaRPr lang="en-US" dirty="0"/>
          </a:p>
        </p:txBody>
      </p:sp>
      <p:sp>
        <p:nvSpPr>
          <p:cNvPr id="4" name="Content Placeholder 3"/>
          <p:cNvSpPr>
            <a:spLocks noGrp="1"/>
          </p:cNvSpPr>
          <p:nvPr>
            <p:ph idx="1"/>
          </p:nvPr>
        </p:nvSpPr>
        <p:spPr/>
        <p:txBody>
          <a:bodyPr/>
          <a:lstStyle/>
          <a:p>
            <a:r>
              <a:rPr lang="en-US" dirty="0" smtClean="0"/>
              <a:t>Invoking GPU code can be as simple as a function call</a:t>
            </a:r>
          </a:p>
          <a:p>
            <a:endParaRPr lang="en-US" dirty="0"/>
          </a:p>
          <a:p>
            <a:r>
              <a:rPr lang="en-US" dirty="0" smtClean="0"/>
              <a:t>Can share type/constant/function declarations</a:t>
            </a:r>
          </a:p>
          <a:p>
            <a:pPr lvl="1"/>
            <a:r>
              <a:rPr lang="en-US" dirty="0" smtClean="0"/>
              <a:t>With guarantees about layouts matching</a:t>
            </a:r>
          </a:p>
          <a:p>
            <a:pPr lvl="1"/>
            <a:endParaRPr lang="en-US" dirty="0"/>
          </a:p>
          <a:p>
            <a:r>
              <a:rPr lang="en-US" dirty="0" smtClean="0"/>
              <a:t>Integrate into existing build process</a:t>
            </a:r>
            <a:endParaRPr lang="en-US"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50</a:t>
            </a:fld>
            <a:endParaRPr lang="en-US"/>
          </a:p>
        </p:txBody>
      </p:sp>
    </p:spTree>
    <p:extLst>
      <p:ext uri="{BB962C8B-B14F-4D97-AF65-F5344CB8AC3E}">
        <p14:creationId xmlns:p14="http://schemas.microsoft.com/office/powerpoint/2010/main" val="1602645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Problems</a:t>
            </a:r>
            <a:endParaRPr lang="en-US" dirty="0"/>
          </a:p>
        </p:txBody>
      </p:sp>
      <p:sp>
        <p:nvSpPr>
          <p:cNvPr id="3" name="Content Placeholder 2"/>
          <p:cNvSpPr>
            <a:spLocks noGrp="1"/>
          </p:cNvSpPr>
          <p:nvPr>
            <p:ph idx="1"/>
          </p:nvPr>
        </p:nvSpPr>
        <p:spPr/>
        <p:txBody>
          <a:bodyPr>
            <a:normAutofit/>
          </a:bodyPr>
          <a:lstStyle/>
          <a:p>
            <a:r>
              <a:rPr lang="en-US" dirty="0" smtClean="0"/>
              <a:t>Can this be implemented as a layered tool?</a:t>
            </a:r>
          </a:p>
          <a:p>
            <a:pPr lvl="1"/>
            <a:r>
              <a:rPr lang="en-US" dirty="0" smtClean="0"/>
              <a:t>Minimize dependency on C++ standards process</a:t>
            </a:r>
          </a:p>
          <a:p>
            <a:pPr lvl="1"/>
            <a:endParaRPr lang="en-US" dirty="0" smtClean="0"/>
          </a:p>
          <a:p>
            <a:r>
              <a:rPr lang="en-US" dirty="0" smtClean="0"/>
              <a:t>Challenge: how does this apply to vertex/fragment </a:t>
            </a:r>
            <a:r>
              <a:rPr lang="en-US" dirty="0" err="1" smtClean="0"/>
              <a:t>shaders</a:t>
            </a:r>
            <a:r>
              <a:rPr lang="en-US" dirty="0" smtClean="0"/>
              <a:t>?</a:t>
            </a:r>
          </a:p>
          <a:p>
            <a:pPr lvl="1"/>
            <a:r>
              <a:rPr lang="en-US" dirty="0" smtClean="0"/>
              <a:t>Harder to express as “just a function call”</a:t>
            </a:r>
          </a:p>
          <a:p>
            <a:pPr lvl="1"/>
            <a:endParaRPr lang="en-US" dirty="0" smtClean="0"/>
          </a:p>
          <a:p>
            <a:r>
              <a:rPr lang="en-US" dirty="0" smtClean="0"/>
              <a:t>Extra credit: how similar are heterogeneous and distributed?</a:t>
            </a: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51</a:t>
            </a:fld>
            <a:endParaRPr lang="en-US"/>
          </a:p>
        </p:txBody>
      </p:sp>
    </p:spTree>
    <p:extLst>
      <p:ext uri="{BB962C8B-B14F-4D97-AF65-F5344CB8AC3E}">
        <p14:creationId xmlns:p14="http://schemas.microsoft.com/office/powerpoint/2010/main" val="156280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524" y="923156"/>
            <a:ext cx="11668252" cy="2852737"/>
          </a:xfrm>
        </p:spPr>
        <p:txBody>
          <a:bodyPr/>
          <a:lstStyle/>
          <a:p>
            <a:r>
              <a:rPr lang="en-US" dirty="0" smtClean="0"/>
              <a:t>First-Class Support for</a:t>
            </a:r>
            <a:br>
              <a:rPr lang="en-US" dirty="0" smtClean="0"/>
            </a:br>
            <a:r>
              <a:rPr lang="en-US" dirty="0" smtClean="0"/>
              <a:t>Specialization and Composition</a:t>
            </a:r>
            <a:endParaRPr lang="en-US" dirty="0"/>
          </a:p>
        </p:txBody>
      </p:sp>
      <p:sp>
        <p:nvSpPr>
          <p:cNvPr id="5" name="Text Placeholder 4"/>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52</a:t>
            </a:fld>
            <a:endParaRPr lang="en-US"/>
          </a:p>
        </p:txBody>
      </p:sp>
    </p:spTree>
    <p:extLst>
      <p:ext uri="{BB962C8B-B14F-4D97-AF65-F5344CB8AC3E}">
        <p14:creationId xmlns:p14="http://schemas.microsoft.com/office/powerpoint/2010/main" val="1443719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Current practice is ad hoc</a:t>
            </a:r>
            <a:endParaRPr lang="en-US" dirty="0"/>
          </a:p>
        </p:txBody>
      </p:sp>
      <p:sp>
        <p:nvSpPr>
          <p:cNvPr id="7" name="Content Placeholder 6"/>
          <p:cNvSpPr>
            <a:spLocks noGrp="1"/>
          </p:cNvSpPr>
          <p:nvPr>
            <p:ph idx="1"/>
          </p:nvPr>
        </p:nvSpPr>
        <p:spPr/>
        <p:txBody>
          <a:bodyPr>
            <a:normAutofit/>
          </a:bodyPr>
          <a:lstStyle/>
          <a:p>
            <a:r>
              <a:rPr lang="en-US" dirty="0" smtClean="0"/>
              <a:t>Textual preprocessing, macros, and splicing</a:t>
            </a:r>
          </a:p>
          <a:p>
            <a:pPr lvl="1"/>
            <a:r>
              <a:rPr lang="en-US" dirty="0" smtClean="0"/>
              <a:t>Prone to typos/errors in generated code, variable capture</a:t>
            </a:r>
          </a:p>
          <a:p>
            <a:pPr lvl="1"/>
            <a:endParaRPr lang="en-US" dirty="0"/>
          </a:p>
          <a:p>
            <a:r>
              <a:rPr lang="en-US" dirty="0" smtClean="0"/>
              <a:t>If we switch to C++: could use templates</a:t>
            </a:r>
          </a:p>
          <a:p>
            <a:pPr lvl="1"/>
            <a:r>
              <a:rPr lang="en-US" dirty="0" smtClean="0"/>
              <a:t>Replacing one ad hoc kludge with another</a:t>
            </a:r>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53</a:t>
            </a:fld>
            <a:endParaRPr lang="en-US"/>
          </a:p>
        </p:txBody>
      </p:sp>
    </p:spTree>
    <p:extLst>
      <p:ext uri="{BB962C8B-B14F-4D97-AF65-F5344CB8AC3E}">
        <p14:creationId xmlns:p14="http://schemas.microsoft.com/office/powerpoint/2010/main" val="2727814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other domains and languages</a:t>
            </a:r>
            <a:endParaRPr lang="en-US" dirty="0"/>
          </a:p>
        </p:txBody>
      </p:sp>
      <p:sp>
        <p:nvSpPr>
          <p:cNvPr id="3" name="Content Placeholder 2"/>
          <p:cNvSpPr>
            <a:spLocks noGrp="1"/>
          </p:cNvSpPr>
          <p:nvPr>
            <p:ph idx="1"/>
          </p:nvPr>
        </p:nvSpPr>
        <p:spPr/>
        <p:txBody>
          <a:bodyPr/>
          <a:lstStyle/>
          <a:p>
            <a:r>
              <a:rPr lang="en-US" dirty="0" smtClean="0"/>
              <a:t>Run arbitrary code at compile time</a:t>
            </a:r>
          </a:p>
          <a:p>
            <a:pPr lvl="1"/>
            <a:r>
              <a:rPr lang="en-US" dirty="0" smtClean="0"/>
              <a:t>Varying levels of support in Rust, Scala, D, Haskell, Racket, Jai, …</a:t>
            </a:r>
          </a:p>
          <a:p>
            <a:pPr lvl="1"/>
            <a:endParaRPr lang="en-US" dirty="0"/>
          </a:p>
          <a:p>
            <a:r>
              <a:rPr lang="en-US" dirty="0" err="1" smtClean="0"/>
              <a:t>Quasiquotation</a:t>
            </a:r>
            <a:r>
              <a:rPr lang="en-US" dirty="0" smtClean="0"/>
              <a:t> to easily construct/manipulate code</a:t>
            </a:r>
          </a:p>
          <a:p>
            <a:pPr lvl="1"/>
            <a:r>
              <a:rPr lang="en-US" dirty="0" smtClean="0"/>
              <a:t>Lisp/Racket, Scala, Template Haskell, Rust, …</a:t>
            </a:r>
          </a:p>
          <a:p>
            <a:pPr lvl="1"/>
            <a:endParaRPr lang="en-US" dirty="0" smtClean="0"/>
          </a:p>
          <a:p>
            <a:r>
              <a:rPr lang="en-US" dirty="0" smtClean="0"/>
              <a:t>Extensible syntax for simple DSL construction</a:t>
            </a:r>
          </a:p>
          <a:p>
            <a:pPr lvl="1"/>
            <a:r>
              <a:rPr lang="en-US" dirty="0" smtClean="0"/>
              <a:t>Research trend in performance-oriented DSLs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54</a:t>
            </a:fld>
            <a:endParaRPr lang="en-US"/>
          </a:p>
        </p:txBody>
      </p:sp>
    </p:spTree>
    <p:extLst>
      <p:ext uri="{BB962C8B-B14F-4D97-AF65-F5344CB8AC3E}">
        <p14:creationId xmlns:p14="http://schemas.microsoft.com/office/powerpoint/2010/main" val="3426769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Performance-oriented DSLs</a:t>
            </a:r>
            <a:br>
              <a:rPr lang="en-US" dirty="0" smtClean="0"/>
            </a:br>
            <a:r>
              <a:rPr lang="en-US" dirty="0" smtClean="0"/>
              <a:t>for</a:t>
            </a:r>
            <a:br>
              <a:rPr lang="en-US" dirty="0" smtClean="0"/>
            </a:br>
            <a:r>
              <a:rPr lang="en-US" dirty="0" smtClean="0"/>
              <a:t>rapid design space exploration</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pPr/>
              <a:t>55</a:t>
            </a:fld>
            <a:endParaRPr lang="en-US"/>
          </a:p>
        </p:txBody>
      </p:sp>
    </p:spTree>
    <p:extLst>
      <p:ext uri="{BB962C8B-B14F-4D97-AF65-F5344CB8AC3E}">
        <p14:creationId xmlns:p14="http://schemas.microsoft.com/office/powerpoint/2010/main" val="26972071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Design-space exploration</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56</a:t>
            </a:fld>
            <a:endParaRPr lang="en-US"/>
          </a:p>
        </p:txBody>
      </p:sp>
      <p:sp>
        <p:nvSpPr>
          <p:cNvPr id="6" name="TextBox 5"/>
          <p:cNvSpPr txBox="1"/>
          <p:nvPr/>
        </p:nvSpPr>
        <p:spPr>
          <a:xfrm>
            <a:off x="299923" y="3004691"/>
            <a:ext cx="2979405" cy="369332"/>
          </a:xfrm>
          <a:prstGeom prst="rect">
            <a:avLst/>
          </a:prstGeom>
          <a:noFill/>
        </p:spPr>
        <p:txBody>
          <a:bodyPr wrap="none" rtlCol="0">
            <a:spAutoFit/>
          </a:bodyPr>
          <a:lstStyle/>
          <a:p>
            <a:r>
              <a:rPr lang="en-US" dirty="0"/>
              <a:t>T</a:t>
            </a:r>
            <a:r>
              <a:rPr lang="en-US" dirty="0" smtClean="0"/>
              <a:t>iled deferred or forward+ ?</a:t>
            </a:r>
            <a:endParaRPr lang="en-US" dirty="0"/>
          </a:p>
        </p:txBody>
      </p:sp>
      <p:sp>
        <p:nvSpPr>
          <p:cNvPr id="7" name="TextBox 6"/>
          <p:cNvSpPr txBox="1"/>
          <p:nvPr/>
        </p:nvSpPr>
        <p:spPr>
          <a:xfrm>
            <a:off x="8610600" y="3156685"/>
            <a:ext cx="2747868" cy="369332"/>
          </a:xfrm>
          <a:prstGeom prst="rect">
            <a:avLst/>
          </a:prstGeom>
          <a:noFill/>
        </p:spPr>
        <p:txBody>
          <a:bodyPr wrap="none" rtlCol="0">
            <a:spAutoFit/>
          </a:bodyPr>
          <a:lstStyle/>
          <a:p>
            <a:r>
              <a:rPr lang="en-US" dirty="0" smtClean="0"/>
              <a:t>Skinning on CPU or GPU?</a:t>
            </a:r>
            <a:endParaRPr lang="en-US" dirty="0"/>
          </a:p>
        </p:txBody>
      </p:sp>
      <p:sp>
        <p:nvSpPr>
          <p:cNvPr id="8" name="TextBox 7"/>
          <p:cNvSpPr txBox="1"/>
          <p:nvPr/>
        </p:nvSpPr>
        <p:spPr>
          <a:xfrm>
            <a:off x="6834955" y="1974737"/>
            <a:ext cx="4460324" cy="369332"/>
          </a:xfrm>
          <a:prstGeom prst="rect">
            <a:avLst/>
          </a:prstGeom>
          <a:noFill/>
        </p:spPr>
        <p:txBody>
          <a:bodyPr wrap="none" rtlCol="0">
            <a:spAutoFit/>
          </a:bodyPr>
          <a:lstStyle/>
          <a:p>
            <a:r>
              <a:rPr lang="en-US" dirty="0" smtClean="0"/>
              <a:t>Use GPU compute for culling/submission?</a:t>
            </a:r>
            <a:endParaRPr lang="en-US" dirty="0"/>
          </a:p>
        </p:txBody>
      </p:sp>
      <p:sp>
        <p:nvSpPr>
          <p:cNvPr id="9" name="TextBox 8"/>
          <p:cNvSpPr txBox="1"/>
          <p:nvPr/>
        </p:nvSpPr>
        <p:spPr>
          <a:xfrm>
            <a:off x="702366" y="2047677"/>
            <a:ext cx="4257897" cy="369332"/>
          </a:xfrm>
          <a:prstGeom prst="rect">
            <a:avLst/>
          </a:prstGeom>
          <a:noFill/>
        </p:spPr>
        <p:txBody>
          <a:bodyPr wrap="none" rtlCol="0">
            <a:spAutoFit/>
          </a:bodyPr>
          <a:lstStyle/>
          <a:p>
            <a:r>
              <a:rPr lang="en-US" dirty="0" smtClean="0"/>
              <a:t>GI: baked, voxels, probes, screen-space?</a:t>
            </a:r>
            <a:endParaRPr lang="en-US" dirty="0"/>
          </a:p>
        </p:txBody>
      </p:sp>
      <p:sp>
        <p:nvSpPr>
          <p:cNvPr id="10" name="TextBox 9"/>
          <p:cNvSpPr txBox="1"/>
          <p:nvPr/>
        </p:nvSpPr>
        <p:spPr>
          <a:xfrm>
            <a:off x="702366" y="4234555"/>
            <a:ext cx="3336234" cy="369332"/>
          </a:xfrm>
          <a:prstGeom prst="rect">
            <a:avLst/>
          </a:prstGeom>
          <a:noFill/>
        </p:spPr>
        <p:txBody>
          <a:bodyPr wrap="none" rtlCol="0">
            <a:spAutoFit/>
          </a:bodyPr>
          <a:lstStyle/>
          <a:p>
            <a:r>
              <a:rPr lang="en-US" dirty="0" smtClean="0"/>
              <a:t>How to partition for multi-GPU?</a:t>
            </a:r>
            <a:endParaRPr lang="en-US" dirty="0"/>
          </a:p>
        </p:txBody>
      </p:sp>
      <p:sp>
        <p:nvSpPr>
          <p:cNvPr id="11" name="TextBox 10"/>
          <p:cNvSpPr txBox="1"/>
          <p:nvPr/>
        </p:nvSpPr>
        <p:spPr>
          <a:xfrm>
            <a:off x="7398226" y="4200345"/>
            <a:ext cx="3741922" cy="369332"/>
          </a:xfrm>
          <a:prstGeom prst="rect">
            <a:avLst/>
          </a:prstGeom>
          <a:noFill/>
        </p:spPr>
        <p:txBody>
          <a:bodyPr wrap="none" rtlCol="0">
            <a:spAutoFit/>
          </a:bodyPr>
          <a:lstStyle/>
          <a:p>
            <a:r>
              <a:rPr lang="en-US" dirty="0" smtClean="0"/>
              <a:t>Decoupled/texture-space shading?</a:t>
            </a:r>
            <a:endParaRPr lang="en-US" dirty="0"/>
          </a:p>
        </p:txBody>
      </p:sp>
      <p:sp>
        <p:nvSpPr>
          <p:cNvPr id="12" name="TextBox 11"/>
          <p:cNvSpPr txBox="1"/>
          <p:nvPr/>
        </p:nvSpPr>
        <p:spPr>
          <a:xfrm>
            <a:off x="2179587" y="4941820"/>
            <a:ext cx="6300314" cy="369332"/>
          </a:xfrm>
          <a:prstGeom prst="rect">
            <a:avLst/>
          </a:prstGeom>
          <a:noFill/>
        </p:spPr>
        <p:txBody>
          <a:bodyPr wrap="none" rtlCol="0">
            <a:spAutoFit/>
          </a:bodyPr>
          <a:lstStyle/>
          <a:p>
            <a:r>
              <a:rPr lang="en-US" dirty="0" smtClean="0"/>
              <a:t>Move some simulation/GI to servers, amortize across users?</a:t>
            </a:r>
            <a:endParaRPr lang="en-US" dirty="0"/>
          </a:p>
        </p:txBody>
      </p:sp>
      <p:sp>
        <p:nvSpPr>
          <p:cNvPr id="13" name="Rounded Rectangular Callout 12"/>
          <p:cNvSpPr/>
          <p:nvPr/>
        </p:nvSpPr>
        <p:spPr>
          <a:xfrm>
            <a:off x="3473486" y="3084554"/>
            <a:ext cx="4767392" cy="558390"/>
          </a:xfrm>
          <a:prstGeom prst="wedgeRoundRectCallout">
            <a:avLst>
              <a:gd name="adj1" fmla="val -31355"/>
              <a:gd name="adj2" fmla="val 33487"/>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Manually code as many options as you can</a:t>
            </a:r>
            <a:endParaRPr lang="en-US" dirty="0">
              <a:solidFill>
                <a:schemeClr val="bg1"/>
              </a:solidFill>
            </a:endParaRPr>
          </a:p>
        </p:txBody>
      </p:sp>
    </p:spTree>
    <p:extLst>
      <p:ext uri="{BB962C8B-B14F-4D97-AF65-F5344CB8AC3E}">
        <p14:creationId xmlns:p14="http://schemas.microsoft.com/office/powerpoint/2010/main" val="31432250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DSL can allow for rapid iteration</a:t>
            </a:r>
            <a:endParaRPr lang="en-US" dirty="0"/>
          </a:p>
        </p:txBody>
      </p:sp>
      <p:sp>
        <p:nvSpPr>
          <p:cNvPr id="3" name="Content Placeholder 2"/>
          <p:cNvSpPr>
            <a:spLocks noGrp="1"/>
          </p:cNvSpPr>
          <p:nvPr>
            <p:ph idx="1"/>
          </p:nvPr>
        </p:nvSpPr>
        <p:spPr/>
        <p:txBody>
          <a:bodyPr>
            <a:normAutofit/>
          </a:bodyPr>
          <a:lstStyle/>
          <a:p>
            <a:r>
              <a:rPr lang="en-US" dirty="0" smtClean="0"/>
              <a:t>A more compact notation (often declarative)</a:t>
            </a:r>
          </a:p>
          <a:p>
            <a:pPr lvl="1"/>
            <a:r>
              <a:rPr lang="en-US" dirty="0" smtClean="0"/>
              <a:t>For a class of workloads</a:t>
            </a:r>
          </a:p>
          <a:p>
            <a:pPr lvl="1"/>
            <a:endParaRPr lang="en-US" dirty="0"/>
          </a:p>
          <a:p>
            <a:r>
              <a:rPr lang="en-US" dirty="0" smtClean="0"/>
              <a:t>Separate target-specific scheduling information</a:t>
            </a:r>
          </a:p>
          <a:p>
            <a:pPr lvl="1"/>
            <a:r>
              <a:rPr lang="en-US" dirty="0" smtClean="0"/>
              <a:t>Automated tools can synthesize or explore space of schedules</a:t>
            </a:r>
          </a:p>
          <a:p>
            <a:pPr lvl="1"/>
            <a:endParaRPr lang="en-US" dirty="0"/>
          </a:p>
          <a:p>
            <a:r>
              <a:rPr lang="en-US" dirty="0" smtClean="0"/>
              <a:t>Generate final code from the compact description</a:t>
            </a:r>
          </a:p>
          <a:p>
            <a:pPr lvl="1"/>
            <a:r>
              <a:rPr lang="en-US" dirty="0" smtClean="0"/>
              <a:t>Leverage: small change in input can lead to large changes in output</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57</a:t>
            </a:fld>
            <a:endParaRPr lang="en-US"/>
          </a:p>
        </p:txBody>
      </p:sp>
    </p:spTree>
    <p:extLst>
      <p:ext uri="{BB962C8B-B14F-4D97-AF65-F5344CB8AC3E}">
        <p14:creationId xmlns:p14="http://schemas.microsoft.com/office/powerpoint/2010/main" val="2864432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 approach paying off in other domains</a:t>
            </a:r>
            <a:endParaRPr lang="en-US" dirty="0"/>
          </a:p>
        </p:txBody>
      </p:sp>
      <p:sp>
        <p:nvSpPr>
          <p:cNvPr id="3" name="Content Placeholder 2"/>
          <p:cNvSpPr>
            <a:spLocks noGrp="1"/>
          </p:cNvSpPr>
          <p:nvPr>
            <p:ph idx="1"/>
          </p:nvPr>
        </p:nvSpPr>
        <p:spPr/>
        <p:txBody>
          <a:bodyPr>
            <a:normAutofit/>
          </a:bodyPr>
          <a:lstStyle/>
          <a:p>
            <a:r>
              <a:rPr lang="en-US" dirty="0" smtClean="0"/>
              <a:t>Halide: generate high-performance image processing kernels</a:t>
            </a:r>
          </a:p>
          <a:p>
            <a:pPr lvl="1"/>
            <a:r>
              <a:rPr lang="en-US" dirty="0" smtClean="0"/>
              <a:t>Automatically schedule composition of many filters (SIGGRAPH 2016 paper)</a:t>
            </a:r>
          </a:p>
          <a:p>
            <a:pPr lvl="1"/>
            <a:endParaRPr lang="en-US" dirty="0" smtClean="0"/>
          </a:p>
          <a:p>
            <a:pPr lvl="1"/>
            <a:endParaRPr lang="en-US" dirty="0"/>
          </a:p>
          <a:p>
            <a:r>
              <a:rPr lang="en-US" dirty="0" err="1" smtClean="0"/>
              <a:t>TensorFlow</a:t>
            </a:r>
            <a:r>
              <a:rPr lang="en-US" dirty="0" smtClean="0"/>
              <a:t>: machine learning pipelines</a:t>
            </a:r>
          </a:p>
          <a:p>
            <a:pPr lvl="1"/>
            <a:r>
              <a:rPr lang="en-US" dirty="0" smtClean="0"/>
              <a:t>Automatically distribute and scale across multiple machines</a:t>
            </a:r>
          </a:p>
          <a:p>
            <a:pPr lvl="1"/>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58</a:t>
            </a:fld>
            <a:endParaRPr lang="en-US"/>
          </a:p>
        </p:txBody>
      </p:sp>
    </p:spTree>
    <p:extLst>
      <p:ext uri="{BB962C8B-B14F-4D97-AF65-F5344CB8AC3E}">
        <p14:creationId xmlns:p14="http://schemas.microsoft.com/office/powerpoint/2010/main" val="4105855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can speed up DSL creation</a:t>
            </a:r>
            <a:endParaRPr lang="en-US" dirty="0"/>
          </a:p>
        </p:txBody>
      </p:sp>
      <p:sp>
        <p:nvSpPr>
          <p:cNvPr id="3" name="Content Placeholder 2"/>
          <p:cNvSpPr>
            <a:spLocks noGrp="1"/>
          </p:cNvSpPr>
          <p:nvPr>
            <p:ph idx="1"/>
          </p:nvPr>
        </p:nvSpPr>
        <p:spPr/>
        <p:txBody>
          <a:bodyPr/>
          <a:lstStyle/>
          <a:p>
            <a:r>
              <a:rPr lang="en-US" dirty="0" smtClean="0"/>
              <a:t>Terra: use </a:t>
            </a:r>
            <a:r>
              <a:rPr lang="en-US" dirty="0" err="1" smtClean="0"/>
              <a:t>Lua</a:t>
            </a:r>
            <a:r>
              <a:rPr lang="en-US" dirty="0" smtClean="0"/>
              <a:t> to </a:t>
            </a:r>
            <a:r>
              <a:rPr lang="en-US" dirty="0" err="1" smtClean="0"/>
              <a:t>metaprogram</a:t>
            </a:r>
            <a:r>
              <a:rPr lang="en-US" dirty="0" smtClean="0"/>
              <a:t> a C-like language</a:t>
            </a:r>
          </a:p>
          <a:p>
            <a:pPr lvl="1"/>
            <a:r>
              <a:rPr lang="en-US" dirty="0" smtClean="0"/>
              <a:t>Image processing (Darkroom), simulation (Ebb), optimization (</a:t>
            </a:r>
            <a:r>
              <a:rPr lang="en-US" dirty="0" smtClean="0"/>
              <a:t>opt)…</a:t>
            </a:r>
            <a:endParaRPr lang="en-US" dirty="0" smtClean="0"/>
          </a:p>
          <a:p>
            <a:pPr lvl="1"/>
            <a:r>
              <a:rPr lang="en-US" dirty="0" smtClean="0"/>
              <a:t>Effort to extend Terra to support graphics </a:t>
            </a:r>
            <a:r>
              <a:rPr lang="en-US" dirty="0" err="1" smtClean="0"/>
              <a:t>shaders</a:t>
            </a:r>
            <a:r>
              <a:rPr lang="en-US" dirty="0" smtClean="0"/>
              <a:t> (Kerry Seitz @ UC Davis)</a:t>
            </a:r>
          </a:p>
          <a:p>
            <a:pPr lvl="1"/>
            <a:endParaRPr lang="en-US" dirty="0"/>
          </a:p>
          <a:p>
            <a:r>
              <a:rPr lang="en-US" dirty="0" err="1" smtClean="0"/>
              <a:t>AnyDSL</a:t>
            </a:r>
            <a:r>
              <a:rPr lang="en-US" dirty="0" smtClean="0"/>
              <a:t>/Impala: compile DSLs with partial specialization</a:t>
            </a:r>
          </a:p>
          <a:p>
            <a:pPr lvl="1"/>
            <a:r>
              <a:rPr lang="en-US" dirty="0" smtClean="0"/>
              <a:t>Image processing, </a:t>
            </a:r>
            <a:r>
              <a:rPr lang="en-US" dirty="0" err="1" smtClean="0"/>
              <a:t>multigrid</a:t>
            </a:r>
            <a:r>
              <a:rPr lang="en-US" dirty="0" smtClean="0"/>
              <a:t> solver, ray-tracing …</a:t>
            </a:r>
          </a:p>
          <a:p>
            <a:pPr lvl="1"/>
            <a:endParaRPr lang="en-US" dirty="0"/>
          </a:p>
          <a:p>
            <a:r>
              <a:rPr lang="en-US" dirty="0" smtClean="0"/>
              <a:t>C-</a:t>
            </a:r>
            <a:r>
              <a:rPr lang="en-US" dirty="0" err="1" smtClean="0"/>
              <a:t>Mera</a:t>
            </a:r>
            <a:r>
              <a:rPr lang="en-US" dirty="0" smtClean="0"/>
              <a:t>: use Lisp macros to </a:t>
            </a:r>
            <a:r>
              <a:rPr lang="en-US" dirty="0" err="1" smtClean="0"/>
              <a:t>metaprogram</a:t>
            </a:r>
            <a:r>
              <a:rPr lang="en-US" dirty="0" smtClean="0"/>
              <a:t> C/C++/GLSL/…</a:t>
            </a:r>
          </a:p>
          <a:p>
            <a:pPr lvl="1"/>
            <a:r>
              <a:rPr lang="en-US" dirty="0" smtClean="0"/>
              <a:t>Ray tracing, …</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59</a:t>
            </a:fld>
            <a:endParaRPr lang="en-US"/>
          </a:p>
        </p:txBody>
      </p:sp>
    </p:spTree>
    <p:extLst>
      <p:ext uri="{BB962C8B-B14F-4D97-AF65-F5344CB8AC3E}">
        <p14:creationId xmlns:p14="http://schemas.microsoft.com/office/powerpoint/2010/main" val="3633141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Maybe a few different compilers/debuggers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6</a:t>
            </a:fld>
            <a:endParaRPr lang="en-US"/>
          </a:p>
        </p:txBody>
      </p:sp>
      <p:sp>
        <p:nvSpPr>
          <p:cNvPr id="7" name="Rectangle 6"/>
          <p:cNvSpPr/>
          <p:nvPr/>
        </p:nvSpPr>
        <p:spPr>
          <a:xfrm>
            <a:off x="5159655" y="2468228"/>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C/C++</a:t>
            </a:r>
            <a:endParaRPr lang="en-US" dirty="0">
              <a:solidFill>
                <a:schemeClr val="bg1"/>
              </a:solidFill>
            </a:endParaRPr>
          </a:p>
        </p:txBody>
      </p:sp>
      <p:sp>
        <p:nvSpPr>
          <p:cNvPr id="8" name="Rectangle 7"/>
          <p:cNvSpPr/>
          <p:nvPr/>
        </p:nvSpPr>
        <p:spPr>
          <a:xfrm>
            <a:off x="6183783" y="3506707"/>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cl.exe</a:t>
            </a:r>
            <a:endParaRPr lang="en-US" dirty="0">
              <a:solidFill>
                <a:schemeClr val="bg1"/>
              </a:solidFill>
            </a:endParaRPr>
          </a:p>
        </p:txBody>
      </p:sp>
      <p:sp>
        <p:nvSpPr>
          <p:cNvPr id="9" name="Rectangle 8"/>
          <p:cNvSpPr/>
          <p:nvPr/>
        </p:nvSpPr>
        <p:spPr>
          <a:xfrm>
            <a:off x="4223308" y="4582985"/>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lldb</a:t>
            </a:r>
            <a:endParaRPr lang="en-US" dirty="0">
              <a:solidFill>
                <a:schemeClr val="bg1"/>
              </a:solidFill>
            </a:endParaRPr>
          </a:p>
        </p:txBody>
      </p:sp>
      <p:sp>
        <p:nvSpPr>
          <p:cNvPr id="18" name="Rectangle 17"/>
          <p:cNvSpPr/>
          <p:nvPr/>
        </p:nvSpPr>
        <p:spPr>
          <a:xfrm>
            <a:off x="4223309" y="3506707"/>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clang</a:t>
            </a:r>
            <a:endParaRPr lang="en-US" dirty="0">
              <a:solidFill>
                <a:schemeClr val="bg1"/>
              </a:solidFill>
            </a:endParaRPr>
          </a:p>
        </p:txBody>
      </p:sp>
      <p:sp>
        <p:nvSpPr>
          <p:cNvPr id="19" name="Rectangle 18"/>
          <p:cNvSpPr/>
          <p:nvPr/>
        </p:nvSpPr>
        <p:spPr>
          <a:xfrm>
            <a:off x="6183783" y="4582985"/>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VS</a:t>
            </a:r>
            <a:endParaRPr lang="en-US" dirty="0">
              <a:solidFill>
                <a:schemeClr val="bg1"/>
              </a:solidFill>
            </a:endParaRPr>
          </a:p>
        </p:txBody>
      </p:sp>
    </p:spTree>
    <p:extLst>
      <p:ext uri="{BB962C8B-B14F-4D97-AF65-F5344CB8AC3E}">
        <p14:creationId xmlns:p14="http://schemas.microsoft.com/office/powerpoint/2010/main" val="11090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apply the DSL approach to graphics?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60</a:t>
            </a:fld>
            <a:endParaRPr lang="en-US"/>
          </a:p>
        </p:txBody>
      </p:sp>
      <p:sp>
        <p:nvSpPr>
          <p:cNvPr id="6" name="TextBox 5"/>
          <p:cNvSpPr txBox="1"/>
          <p:nvPr/>
        </p:nvSpPr>
        <p:spPr>
          <a:xfrm>
            <a:off x="299923" y="3004691"/>
            <a:ext cx="2979405" cy="369332"/>
          </a:xfrm>
          <a:prstGeom prst="rect">
            <a:avLst/>
          </a:prstGeom>
          <a:noFill/>
        </p:spPr>
        <p:txBody>
          <a:bodyPr wrap="none" rtlCol="0">
            <a:spAutoFit/>
          </a:bodyPr>
          <a:lstStyle/>
          <a:p>
            <a:r>
              <a:rPr lang="en-US" dirty="0"/>
              <a:t>T</a:t>
            </a:r>
            <a:r>
              <a:rPr lang="en-US" dirty="0" smtClean="0"/>
              <a:t>iled deferred or forward+ ?</a:t>
            </a:r>
            <a:endParaRPr lang="en-US" dirty="0"/>
          </a:p>
        </p:txBody>
      </p:sp>
      <p:sp>
        <p:nvSpPr>
          <p:cNvPr id="7" name="TextBox 6"/>
          <p:cNvSpPr txBox="1"/>
          <p:nvPr/>
        </p:nvSpPr>
        <p:spPr>
          <a:xfrm>
            <a:off x="8610600" y="3156685"/>
            <a:ext cx="2747868" cy="369332"/>
          </a:xfrm>
          <a:prstGeom prst="rect">
            <a:avLst/>
          </a:prstGeom>
          <a:noFill/>
        </p:spPr>
        <p:txBody>
          <a:bodyPr wrap="none" rtlCol="0">
            <a:spAutoFit/>
          </a:bodyPr>
          <a:lstStyle/>
          <a:p>
            <a:r>
              <a:rPr lang="en-US" dirty="0" smtClean="0"/>
              <a:t>Skinning on CPU or GPU?</a:t>
            </a:r>
            <a:endParaRPr lang="en-US" dirty="0"/>
          </a:p>
        </p:txBody>
      </p:sp>
      <p:sp>
        <p:nvSpPr>
          <p:cNvPr id="8" name="TextBox 7"/>
          <p:cNvSpPr txBox="1"/>
          <p:nvPr/>
        </p:nvSpPr>
        <p:spPr>
          <a:xfrm>
            <a:off x="6834955" y="1974737"/>
            <a:ext cx="4460324" cy="369332"/>
          </a:xfrm>
          <a:prstGeom prst="rect">
            <a:avLst/>
          </a:prstGeom>
          <a:noFill/>
        </p:spPr>
        <p:txBody>
          <a:bodyPr wrap="none" rtlCol="0">
            <a:spAutoFit/>
          </a:bodyPr>
          <a:lstStyle/>
          <a:p>
            <a:r>
              <a:rPr lang="en-US" dirty="0" smtClean="0"/>
              <a:t>Use GPU compute for culling/submission?</a:t>
            </a:r>
            <a:endParaRPr lang="en-US" dirty="0"/>
          </a:p>
        </p:txBody>
      </p:sp>
      <p:sp>
        <p:nvSpPr>
          <p:cNvPr id="9" name="TextBox 8"/>
          <p:cNvSpPr txBox="1"/>
          <p:nvPr/>
        </p:nvSpPr>
        <p:spPr>
          <a:xfrm>
            <a:off x="702366" y="2047677"/>
            <a:ext cx="4257897" cy="369332"/>
          </a:xfrm>
          <a:prstGeom prst="rect">
            <a:avLst/>
          </a:prstGeom>
          <a:noFill/>
        </p:spPr>
        <p:txBody>
          <a:bodyPr wrap="none" rtlCol="0">
            <a:spAutoFit/>
          </a:bodyPr>
          <a:lstStyle/>
          <a:p>
            <a:r>
              <a:rPr lang="en-US" dirty="0" smtClean="0"/>
              <a:t>GI: baked, voxels, probes, screen-space?</a:t>
            </a:r>
            <a:endParaRPr lang="en-US" dirty="0"/>
          </a:p>
        </p:txBody>
      </p:sp>
      <p:sp>
        <p:nvSpPr>
          <p:cNvPr id="10" name="TextBox 9"/>
          <p:cNvSpPr txBox="1"/>
          <p:nvPr/>
        </p:nvSpPr>
        <p:spPr>
          <a:xfrm>
            <a:off x="702366" y="4234555"/>
            <a:ext cx="3336234" cy="369332"/>
          </a:xfrm>
          <a:prstGeom prst="rect">
            <a:avLst/>
          </a:prstGeom>
          <a:noFill/>
        </p:spPr>
        <p:txBody>
          <a:bodyPr wrap="none" rtlCol="0">
            <a:spAutoFit/>
          </a:bodyPr>
          <a:lstStyle/>
          <a:p>
            <a:r>
              <a:rPr lang="en-US" dirty="0" smtClean="0"/>
              <a:t>How to partition for multi-GPU?</a:t>
            </a:r>
            <a:endParaRPr lang="en-US" dirty="0"/>
          </a:p>
        </p:txBody>
      </p:sp>
      <p:sp>
        <p:nvSpPr>
          <p:cNvPr id="11" name="TextBox 10"/>
          <p:cNvSpPr txBox="1"/>
          <p:nvPr/>
        </p:nvSpPr>
        <p:spPr>
          <a:xfrm>
            <a:off x="7398226" y="4200345"/>
            <a:ext cx="3741922" cy="369332"/>
          </a:xfrm>
          <a:prstGeom prst="rect">
            <a:avLst/>
          </a:prstGeom>
          <a:noFill/>
        </p:spPr>
        <p:txBody>
          <a:bodyPr wrap="none" rtlCol="0">
            <a:spAutoFit/>
          </a:bodyPr>
          <a:lstStyle/>
          <a:p>
            <a:r>
              <a:rPr lang="en-US" dirty="0" smtClean="0"/>
              <a:t>Decoupled/texture-space shading?</a:t>
            </a:r>
            <a:endParaRPr lang="en-US" dirty="0"/>
          </a:p>
        </p:txBody>
      </p:sp>
      <p:sp>
        <p:nvSpPr>
          <p:cNvPr id="12" name="TextBox 11"/>
          <p:cNvSpPr txBox="1"/>
          <p:nvPr/>
        </p:nvSpPr>
        <p:spPr>
          <a:xfrm>
            <a:off x="2179587" y="4941820"/>
            <a:ext cx="6300314" cy="369332"/>
          </a:xfrm>
          <a:prstGeom prst="rect">
            <a:avLst/>
          </a:prstGeom>
          <a:noFill/>
        </p:spPr>
        <p:txBody>
          <a:bodyPr wrap="none" rtlCol="0">
            <a:spAutoFit/>
          </a:bodyPr>
          <a:lstStyle/>
          <a:p>
            <a:r>
              <a:rPr lang="en-US" dirty="0" smtClean="0"/>
              <a:t>Move some simulation/GI to servers, amortize across users?</a:t>
            </a:r>
            <a:endParaRPr lang="en-US" dirty="0"/>
          </a:p>
        </p:txBody>
      </p:sp>
      <p:sp>
        <p:nvSpPr>
          <p:cNvPr id="13" name="Rounded Rectangular Callout 12"/>
          <p:cNvSpPr/>
          <p:nvPr/>
        </p:nvSpPr>
        <p:spPr>
          <a:xfrm>
            <a:off x="3473486" y="3084554"/>
            <a:ext cx="4767392" cy="558390"/>
          </a:xfrm>
          <a:prstGeom prst="wedgeRoundRectCallout">
            <a:avLst>
              <a:gd name="adj1" fmla="val -31355"/>
              <a:gd name="adj2" fmla="val 33487"/>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Rapidly generate and test many options</a:t>
            </a:r>
            <a:endParaRPr lang="en-US" dirty="0">
              <a:solidFill>
                <a:schemeClr val="bg1"/>
              </a:solidFill>
            </a:endParaRPr>
          </a:p>
        </p:txBody>
      </p:sp>
    </p:spTree>
    <p:extLst>
      <p:ext uri="{BB962C8B-B14F-4D97-AF65-F5344CB8AC3E}">
        <p14:creationId xmlns:p14="http://schemas.microsoft.com/office/powerpoint/2010/main" val="806529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Spire project is a first step</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Intermediate representation for surface/material </a:t>
            </a:r>
            <a:r>
              <a:rPr lang="en-US" dirty="0" err="1"/>
              <a:t>shaders</a:t>
            </a:r>
            <a:endParaRPr lang="en-US" dirty="0"/>
          </a:p>
          <a:p>
            <a:r>
              <a:rPr lang="en-US" dirty="0" smtClean="0"/>
              <a:t>Paper at SIGGRAPH this year (Wednesday)</a:t>
            </a:r>
          </a:p>
          <a:p>
            <a:pPr lvl="1"/>
            <a:r>
              <a:rPr lang="en-US" dirty="0" smtClean="0"/>
              <a:t>Yong He (CMU), Kayvon Fatahalian (CMU), Tim Foley (NVIDIA)</a:t>
            </a:r>
          </a:p>
          <a:p>
            <a:endParaRPr lang="en-US" dirty="0" smtClean="0"/>
          </a:p>
          <a:p>
            <a:r>
              <a:rPr lang="en-US" dirty="0" smtClean="0"/>
              <a:t>Explore scheduling choices that span multiple passes</a:t>
            </a:r>
          </a:p>
          <a:p>
            <a:pPr lvl="1"/>
            <a:r>
              <a:rPr lang="en-US" dirty="0" smtClean="0"/>
              <a:t>Compute shading terms at full resolution, or decoupled screen- or object-space</a:t>
            </a:r>
          </a:p>
          <a:p>
            <a:pPr lvl="1"/>
            <a:r>
              <a:rPr lang="en-US" dirty="0" smtClean="0"/>
              <a:t>Composite BRDF layers per-fragment, or bake offline</a:t>
            </a:r>
          </a:p>
          <a:p>
            <a:pPr lvl="1"/>
            <a:r>
              <a:rPr lang="en-US" dirty="0" smtClean="0"/>
              <a:t>Auto-tune for different HW targets, LOD, etc.</a:t>
            </a:r>
          </a:p>
          <a:p>
            <a:pPr marL="0" indent="0">
              <a:buNone/>
            </a:pPr>
            <a:endParaRPr lang="en-US" dirty="0" smtClean="0"/>
          </a:p>
          <a:p>
            <a:r>
              <a:rPr lang="en-US" dirty="0" smtClean="0"/>
              <a:t>Challenge: scaling beyond surface/material shading</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pPr/>
              <a:t>61</a:t>
            </a:fld>
            <a:endParaRPr lang="en-US"/>
          </a:p>
        </p:txBody>
      </p:sp>
    </p:spTree>
    <p:extLst>
      <p:ext uri="{BB962C8B-B14F-4D97-AF65-F5344CB8AC3E}">
        <p14:creationId xmlns:p14="http://schemas.microsoft.com/office/powerpoint/2010/main" val="34183215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62</a:t>
            </a:fld>
            <a:endParaRPr lang="en-US"/>
          </a:p>
        </p:txBody>
      </p:sp>
    </p:spTree>
    <p:extLst>
      <p:ext uri="{BB962C8B-B14F-4D97-AF65-F5344CB8AC3E}">
        <p14:creationId xmlns:p14="http://schemas.microsoft.com/office/powerpoint/2010/main" val="14645405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 great time for language innovation</a:t>
            </a:r>
            <a:endParaRPr lang="en-US" dirty="0"/>
          </a:p>
        </p:txBody>
      </p:sp>
      <p:sp>
        <p:nvSpPr>
          <p:cNvPr id="3" name="Content Placeholder 2"/>
          <p:cNvSpPr>
            <a:spLocks noGrp="1"/>
          </p:cNvSpPr>
          <p:nvPr>
            <p:ph idx="1"/>
          </p:nvPr>
        </p:nvSpPr>
        <p:spPr/>
        <p:txBody>
          <a:bodyPr>
            <a:normAutofit/>
          </a:bodyPr>
          <a:lstStyle/>
          <a:p>
            <a:r>
              <a:rPr lang="en-US" dirty="0" smtClean="0"/>
              <a:t>Lot’s of promising efforts out there</a:t>
            </a:r>
          </a:p>
          <a:p>
            <a:pPr lvl="1"/>
            <a:r>
              <a:rPr lang="en-US" dirty="0" smtClean="0"/>
              <a:t>Rust, Swift, Scala, Terra, Racket, …</a:t>
            </a:r>
          </a:p>
          <a:p>
            <a:pPr lvl="1"/>
            <a:endParaRPr lang="en-US" dirty="0"/>
          </a:p>
          <a:p>
            <a:r>
              <a:rPr lang="en-US" dirty="0" smtClean="0"/>
              <a:t>Very little focus on the needs of game/graphics developers</a:t>
            </a:r>
          </a:p>
          <a:p>
            <a:pPr lvl="1"/>
            <a:r>
              <a:rPr lang="en-US" dirty="0" smtClean="0"/>
              <a:t>Almost no recognition of heterogeneous CPU+GPU reality</a:t>
            </a:r>
          </a:p>
          <a:p>
            <a:pPr lvl="1"/>
            <a:endParaRPr lang="en-US" dirty="0"/>
          </a:p>
          <a:p>
            <a:r>
              <a:rPr lang="en-US" dirty="0" smtClean="0"/>
              <a:t>Time for real-time graphics programmers to be heard</a:t>
            </a:r>
          </a:p>
          <a:p>
            <a:pPr lvl="1"/>
            <a:r>
              <a:rPr lang="en-US" dirty="0" smtClean="0"/>
              <a:t>Or, start coordinating to build the solutions we want</a:t>
            </a:r>
          </a:p>
          <a:p>
            <a:pPr lvl="1"/>
            <a:endParaRPr lang="en-US" dirty="0" smtClean="0"/>
          </a:p>
          <a:p>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63</a:t>
            </a:fld>
            <a:endParaRPr lang="en-US"/>
          </a:p>
        </p:txBody>
      </p:sp>
    </p:spTree>
    <p:extLst>
      <p:ext uri="{BB962C8B-B14F-4D97-AF65-F5344CB8AC3E}">
        <p14:creationId xmlns:p14="http://schemas.microsoft.com/office/powerpoint/2010/main" val="31683980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dirty="0" smtClean="0"/>
              <a:t>Yong He, Kayvon Fatahalian (CMU)</a:t>
            </a:r>
          </a:p>
          <a:p>
            <a:endParaRPr lang="en-US" dirty="0" smtClean="0"/>
          </a:p>
          <a:p>
            <a:r>
              <a:rPr lang="en-US" dirty="0" smtClean="0"/>
              <a:t>Kerry Seitz, John Owens (UC Davis)</a:t>
            </a:r>
          </a:p>
          <a:p>
            <a:endParaRPr lang="en-US" dirty="0" smtClean="0"/>
          </a:p>
          <a:p>
            <a:r>
              <a:rPr lang="en-US" dirty="0" smtClean="0"/>
              <a:t>Adrian Sampson (Cornell)</a:t>
            </a:r>
          </a:p>
          <a:p>
            <a:endParaRPr lang="en-US" dirty="0"/>
          </a:p>
          <a:p>
            <a:r>
              <a:rPr lang="en-US" dirty="0" smtClean="0"/>
              <a:t>Aaron Lefohn and co. @ NVIDIA</a:t>
            </a:r>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64</a:t>
            </a:fld>
            <a:endParaRPr lang="en-US"/>
          </a:p>
        </p:txBody>
      </p:sp>
      <p:sp>
        <p:nvSpPr>
          <p:cNvPr id="6" name="TextBox 5"/>
          <p:cNvSpPr txBox="1"/>
          <p:nvPr/>
        </p:nvSpPr>
        <p:spPr>
          <a:xfrm>
            <a:off x="4243836" y="4606538"/>
            <a:ext cx="6613092" cy="307777"/>
          </a:xfrm>
          <a:prstGeom prst="rect">
            <a:avLst/>
          </a:prstGeom>
          <a:noFill/>
        </p:spPr>
        <p:txBody>
          <a:bodyPr wrap="none" rtlCol="0">
            <a:spAutoFit/>
          </a:bodyPr>
          <a:lstStyle/>
          <a:p>
            <a:r>
              <a:rPr lang="en-US" sz="1400" dirty="0" smtClean="0"/>
              <a:t>“Weep for </a:t>
            </a:r>
            <a:r>
              <a:rPr lang="en-US" sz="1400" dirty="0"/>
              <a:t>Graphics Programming” </a:t>
            </a:r>
            <a:r>
              <a:rPr lang="en-US" sz="1400" dirty="0" smtClean="0"/>
              <a:t>   http</a:t>
            </a:r>
            <a:r>
              <a:rPr lang="en-US" sz="1400" dirty="0"/>
              <a:t>://adriansampson.net/blog/opengl.html</a:t>
            </a:r>
          </a:p>
        </p:txBody>
      </p:sp>
    </p:spTree>
    <p:extLst>
      <p:ext uri="{BB962C8B-B14F-4D97-AF65-F5344CB8AC3E}">
        <p14:creationId xmlns:p14="http://schemas.microsoft.com/office/powerpoint/2010/main" val="1360254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r>
              <a:rPr lang="en-US" dirty="0" smtClean="0"/>
              <a:t>tfoley@nvidia.com</a:t>
            </a:r>
          </a:p>
          <a:p>
            <a:r>
              <a:rPr lang="en-US" dirty="0" smtClean="0"/>
              <a:t>@</a:t>
            </a:r>
            <a:r>
              <a:rPr lang="en-US" dirty="0" err="1" smtClean="0"/>
              <a:t>TangentVector</a:t>
            </a:r>
            <a:endParaRPr lang="en-US" dirty="0"/>
          </a:p>
        </p:txBody>
      </p:sp>
      <p:sp>
        <p:nvSpPr>
          <p:cNvPr id="2" name="Footer Placeholder 1"/>
          <p:cNvSpPr>
            <a:spLocks noGrp="1"/>
          </p:cNvSpPr>
          <p:nvPr>
            <p:ph type="ftr" sz="quarter" idx="11"/>
          </p:nvPr>
        </p:nvSpPr>
        <p:spPr/>
        <p:txBody>
          <a:bodyPr/>
          <a:lstStyle/>
          <a:p>
            <a:r>
              <a:rPr lang="en-US" smtClean="0"/>
              <a:t>Open Problems in Real-Time Rendering, SIGGRAPH 2016</a:t>
            </a:r>
            <a:endParaRPr lang="en-US"/>
          </a:p>
        </p:txBody>
      </p:sp>
      <p:sp>
        <p:nvSpPr>
          <p:cNvPr id="3" name="Slide Number Placeholder 2"/>
          <p:cNvSpPr>
            <a:spLocks noGrp="1"/>
          </p:cNvSpPr>
          <p:nvPr>
            <p:ph type="sldNum" sz="quarter" idx="12"/>
          </p:nvPr>
        </p:nvSpPr>
        <p:spPr/>
        <p:txBody>
          <a:bodyPr/>
          <a:lstStyle/>
          <a:p>
            <a:fld id="{70C3248E-F8FC-4BBC-95AD-60AB24DFF4CA}" type="slidenum">
              <a:rPr lang="en-US" smtClean="0"/>
              <a:t>65</a:t>
            </a:fld>
            <a:endParaRPr lang="en-US"/>
          </a:p>
        </p:txBody>
      </p:sp>
    </p:spTree>
    <p:extLst>
      <p:ext uri="{BB962C8B-B14F-4D97-AF65-F5344CB8AC3E}">
        <p14:creationId xmlns:p14="http://schemas.microsoft.com/office/powerpoint/2010/main" val="37336181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p:txBody>
          <a:bodyPr>
            <a:normAutofit/>
          </a:bodyPr>
          <a:lstStyle/>
          <a:p>
            <a:r>
              <a:rPr lang="en-US" dirty="0" smtClean="0"/>
              <a:t>“Weep for </a:t>
            </a:r>
            <a:r>
              <a:rPr lang="en-US" dirty="0"/>
              <a:t>Graphics Programming”: </a:t>
            </a:r>
            <a:r>
              <a:rPr lang="en-US" sz="1800" dirty="0"/>
              <a:t>http://</a:t>
            </a:r>
            <a:r>
              <a:rPr lang="en-US" sz="1800" dirty="0" smtClean="0"/>
              <a:t>adriansampson.net/blog/opengl.html</a:t>
            </a:r>
          </a:p>
          <a:p>
            <a:pPr lvl="1"/>
            <a:r>
              <a:rPr lang="en-US" dirty="0" smtClean="0"/>
              <a:t>Adrian Sampson</a:t>
            </a:r>
            <a:endParaRPr lang="en-US" dirty="0"/>
          </a:p>
          <a:p>
            <a:r>
              <a:rPr lang="en-US" dirty="0" smtClean="0"/>
              <a:t>Halide: halide-lang.org</a:t>
            </a:r>
          </a:p>
          <a:p>
            <a:r>
              <a:rPr lang="en-US" dirty="0" err="1" smtClean="0"/>
              <a:t>TensorFlow</a:t>
            </a:r>
            <a:r>
              <a:rPr lang="en-US" dirty="0" smtClean="0"/>
              <a:t>: tensorflow.org</a:t>
            </a:r>
          </a:p>
          <a:p>
            <a:r>
              <a:rPr lang="en-US" dirty="0" smtClean="0"/>
              <a:t>Terra: terralang.org</a:t>
            </a:r>
          </a:p>
          <a:p>
            <a:r>
              <a:rPr lang="en-US" dirty="0" err="1" smtClean="0"/>
              <a:t>AnyDSL</a:t>
            </a:r>
            <a:r>
              <a:rPr lang="en-US" dirty="0" smtClean="0"/>
              <a:t>/Impala: anydsl.github.io</a:t>
            </a:r>
          </a:p>
          <a:p>
            <a:r>
              <a:rPr lang="en-US" dirty="0" smtClean="0"/>
              <a:t>C-</a:t>
            </a:r>
            <a:r>
              <a:rPr lang="en-US" dirty="0" err="1" smtClean="0"/>
              <a:t>Mera</a:t>
            </a:r>
            <a:r>
              <a:rPr lang="en-US" dirty="0" smtClean="0"/>
              <a:t>: github.com/</a:t>
            </a:r>
            <a:r>
              <a:rPr lang="en-US" dirty="0" err="1" smtClean="0"/>
              <a:t>kiselgra</a:t>
            </a:r>
            <a:r>
              <a:rPr lang="en-US" dirty="0" smtClean="0"/>
              <a:t>/c-</a:t>
            </a:r>
            <a:r>
              <a:rPr lang="en-US" dirty="0" err="1" smtClean="0"/>
              <a:t>mera</a:t>
            </a:r>
            <a:endParaRPr lang="en-US" dirty="0" smtClean="0"/>
          </a:p>
          <a:p>
            <a:r>
              <a:rPr lang="en-US" dirty="0" smtClean="0"/>
              <a:t>Spire: github.com/</a:t>
            </a:r>
            <a:r>
              <a:rPr lang="en-US" dirty="0" err="1" smtClean="0"/>
              <a:t>csyonghe</a:t>
            </a:r>
            <a:r>
              <a:rPr lang="en-US" dirty="0" smtClean="0"/>
              <a:t>/Spire</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pPr/>
              <a:t>66</a:t>
            </a:fld>
            <a:endParaRPr lang="en-US"/>
          </a:p>
        </p:txBody>
      </p:sp>
    </p:spTree>
    <p:extLst>
      <p:ext uri="{BB962C8B-B14F-4D97-AF65-F5344CB8AC3E}">
        <p14:creationId xmlns:p14="http://schemas.microsoft.com/office/powerpoint/2010/main" val="127869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GPU graphics requires its own languages</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7</a:t>
            </a:fld>
            <a:endParaRPr lang="en-US"/>
          </a:p>
        </p:txBody>
      </p:sp>
      <p:sp>
        <p:nvSpPr>
          <p:cNvPr id="7" name="Rectangle 6"/>
          <p:cNvSpPr/>
          <p:nvPr/>
        </p:nvSpPr>
        <p:spPr>
          <a:xfrm>
            <a:off x="5159655" y="2468228"/>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C/C++</a:t>
            </a:r>
            <a:endParaRPr lang="en-US" dirty="0">
              <a:solidFill>
                <a:schemeClr val="bg1"/>
              </a:solidFill>
            </a:endParaRPr>
          </a:p>
        </p:txBody>
      </p:sp>
      <p:sp>
        <p:nvSpPr>
          <p:cNvPr id="8" name="Rectangle 7"/>
          <p:cNvSpPr/>
          <p:nvPr/>
        </p:nvSpPr>
        <p:spPr>
          <a:xfrm>
            <a:off x="6183783" y="3506707"/>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cl.exe</a:t>
            </a:r>
            <a:endParaRPr lang="en-US" dirty="0">
              <a:solidFill>
                <a:schemeClr val="bg1"/>
              </a:solidFill>
            </a:endParaRPr>
          </a:p>
        </p:txBody>
      </p:sp>
      <p:sp>
        <p:nvSpPr>
          <p:cNvPr id="9" name="Rectangle 8"/>
          <p:cNvSpPr/>
          <p:nvPr/>
        </p:nvSpPr>
        <p:spPr>
          <a:xfrm>
            <a:off x="4223308" y="4582985"/>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lldb</a:t>
            </a:r>
            <a:endParaRPr lang="en-US" dirty="0">
              <a:solidFill>
                <a:schemeClr val="bg1"/>
              </a:solidFill>
            </a:endParaRPr>
          </a:p>
        </p:txBody>
      </p:sp>
      <p:sp>
        <p:nvSpPr>
          <p:cNvPr id="18" name="Rectangle 17"/>
          <p:cNvSpPr/>
          <p:nvPr/>
        </p:nvSpPr>
        <p:spPr>
          <a:xfrm>
            <a:off x="4223309" y="3506707"/>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clang</a:t>
            </a:r>
            <a:endParaRPr lang="en-US" dirty="0">
              <a:solidFill>
                <a:schemeClr val="bg1"/>
              </a:solidFill>
            </a:endParaRPr>
          </a:p>
        </p:txBody>
      </p:sp>
      <p:sp>
        <p:nvSpPr>
          <p:cNvPr id="19" name="Rectangle 18"/>
          <p:cNvSpPr/>
          <p:nvPr/>
        </p:nvSpPr>
        <p:spPr>
          <a:xfrm>
            <a:off x="6183783" y="4582985"/>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VS</a:t>
            </a:r>
            <a:endParaRPr lang="en-US" dirty="0">
              <a:solidFill>
                <a:schemeClr val="bg1"/>
              </a:solidFill>
            </a:endParaRPr>
          </a:p>
        </p:txBody>
      </p:sp>
      <p:sp>
        <p:nvSpPr>
          <p:cNvPr id="10" name="Rectangle 9"/>
          <p:cNvSpPr/>
          <p:nvPr/>
        </p:nvSpPr>
        <p:spPr>
          <a:xfrm>
            <a:off x="7427918" y="2052764"/>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HLSL</a:t>
            </a:r>
            <a:endParaRPr lang="en-US" dirty="0">
              <a:solidFill>
                <a:schemeClr val="bg1"/>
              </a:solidFill>
            </a:endParaRPr>
          </a:p>
        </p:txBody>
      </p:sp>
      <p:sp>
        <p:nvSpPr>
          <p:cNvPr id="12" name="Rectangle 11"/>
          <p:cNvSpPr/>
          <p:nvPr/>
        </p:nvSpPr>
        <p:spPr>
          <a:xfrm>
            <a:off x="3082808" y="1975501"/>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GLSL</a:t>
            </a:r>
            <a:endParaRPr lang="en-US" dirty="0">
              <a:solidFill>
                <a:schemeClr val="bg1"/>
              </a:solidFill>
            </a:endParaRPr>
          </a:p>
        </p:txBody>
      </p:sp>
    </p:spTree>
    <p:extLst>
      <p:ext uri="{BB962C8B-B14F-4D97-AF65-F5344CB8AC3E}">
        <p14:creationId xmlns:p14="http://schemas.microsoft.com/office/powerpoint/2010/main" val="306410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Different compilers and infrastructure</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8</a:t>
            </a:fld>
            <a:endParaRPr lang="en-US"/>
          </a:p>
        </p:txBody>
      </p:sp>
      <p:sp>
        <p:nvSpPr>
          <p:cNvPr id="7" name="Rectangle 6"/>
          <p:cNvSpPr/>
          <p:nvPr/>
        </p:nvSpPr>
        <p:spPr>
          <a:xfrm>
            <a:off x="5159655" y="2468228"/>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C/C++</a:t>
            </a:r>
            <a:endParaRPr lang="en-US" dirty="0">
              <a:solidFill>
                <a:schemeClr val="bg1"/>
              </a:solidFill>
            </a:endParaRPr>
          </a:p>
        </p:txBody>
      </p:sp>
      <p:sp>
        <p:nvSpPr>
          <p:cNvPr id="8" name="Rectangle 7"/>
          <p:cNvSpPr/>
          <p:nvPr/>
        </p:nvSpPr>
        <p:spPr>
          <a:xfrm>
            <a:off x="6183783" y="3506707"/>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cl.exe</a:t>
            </a:r>
            <a:endParaRPr lang="en-US" dirty="0">
              <a:solidFill>
                <a:schemeClr val="bg1"/>
              </a:solidFill>
            </a:endParaRPr>
          </a:p>
        </p:txBody>
      </p:sp>
      <p:sp>
        <p:nvSpPr>
          <p:cNvPr id="9" name="Rectangle 8"/>
          <p:cNvSpPr/>
          <p:nvPr/>
        </p:nvSpPr>
        <p:spPr>
          <a:xfrm>
            <a:off x="4223308" y="4582985"/>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lldb</a:t>
            </a:r>
            <a:endParaRPr lang="en-US" dirty="0">
              <a:solidFill>
                <a:schemeClr val="bg1"/>
              </a:solidFill>
            </a:endParaRPr>
          </a:p>
        </p:txBody>
      </p:sp>
      <p:sp>
        <p:nvSpPr>
          <p:cNvPr id="18" name="Rectangle 17"/>
          <p:cNvSpPr/>
          <p:nvPr/>
        </p:nvSpPr>
        <p:spPr>
          <a:xfrm>
            <a:off x="4223309" y="3506707"/>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clang</a:t>
            </a:r>
            <a:endParaRPr lang="en-US" dirty="0">
              <a:solidFill>
                <a:schemeClr val="bg1"/>
              </a:solidFill>
            </a:endParaRPr>
          </a:p>
        </p:txBody>
      </p:sp>
      <p:sp>
        <p:nvSpPr>
          <p:cNvPr id="19" name="Rectangle 18"/>
          <p:cNvSpPr/>
          <p:nvPr/>
        </p:nvSpPr>
        <p:spPr>
          <a:xfrm>
            <a:off x="6183783" y="4582985"/>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VS</a:t>
            </a:r>
            <a:endParaRPr lang="en-US" dirty="0">
              <a:solidFill>
                <a:schemeClr val="bg1"/>
              </a:solidFill>
            </a:endParaRPr>
          </a:p>
        </p:txBody>
      </p:sp>
      <p:sp>
        <p:nvSpPr>
          <p:cNvPr id="10" name="Rectangle 9"/>
          <p:cNvSpPr/>
          <p:nvPr/>
        </p:nvSpPr>
        <p:spPr>
          <a:xfrm>
            <a:off x="7427918" y="2052764"/>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HLSL</a:t>
            </a:r>
            <a:endParaRPr lang="en-US" dirty="0">
              <a:solidFill>
                <a:schemeClr val="bg1"/>
              </a:solidFill>
            </a:endParaRPr>
          </a:p>
        </p:txBody>
      </p:sp>
      <p:sp>
        <p:nvSpPr>
          <p:cNvPr id="12" name="Rectangle 11"/>
          <p:cNvSpPr/>
          <p:nvPr/>
        </p:nvSpPr>
        <p:spPr>
          <a:xfrm>
            <a:off x="3082808" y="1975501"/>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GLSL</a:t>
            </a:r>
            <a:endParaRPr lang="en-US" dirty="0">
              <a:solidFill>
                <a:schemeClr val="bg1"/>
              </a:solidFill>
            </a:endParaRPr>
          </a:p>
        </p:txBody>
      </p:sp>
      <p:sp>
        <p:nvSpPr>
          <p:cNvPr id="13" name="Rectangle 12"/>
          <p:cNvSpPr/>
          <p:nvPr/>
        </p:nvSpPr>
        <p:spPr>
          <a:xfrm>
            <a:off x="1559278" y="3762794"/>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SPIR-V</a:t>
            </a:r>
            <a:endParaRPr lang="en-US" dirty="0">
              <a:solidFill>
                <a:schemeClr val="bg1"/>
              </a:solidFill>
            </a:endParaRPr>
          </a:p>
        </p:txBody>
      </p:sp>
      <p:sp>
        <p:nvSpPr>
          <p:cNvPr id="14" name="Rectangle 13"/>
          <p:cNvSpPr/>
          <p:nvPr/>
        </p:nvSpPr>
        <p:spPr>
          <a:xfrm>
            <a:off x="8298426" y="2902410"/>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fxc</a:t>
            </a:r>
            <a:endParaRPr lang="en-US" dirty="0">
              <a:solidFill>
                <a:schemeClr val="bg1"/>
              </a:solidFill>
            </a:endParaRPr>
          </a:p>
        </p:txBody>
      </p:sp>
      <p:sp>
        <p:nvSpPr>
          <p:cNvPr id="16" name="Rectangle 15"/>
          <p:cNvSpPr/>
          <p:nvPr/>
        </p:nvSpPr>
        <p:spPr>
          <a:xfrm>
            <a:off x="8730023" y="3762794"/>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DXBC</a:t>
            </a:r>
            <a:endParaRPr lang="en-US" dirty="0">
              <a:solidFill>
                <a:schemeClr val="bg1"/>
              </a:solidFill>
            </a:endParaRPr>
          </a:p>
        </p:txBody>
      </p:sp>
      <p:sp>
        <p:nvSpPr>
          <p:cNvPr id="17" name="Rectangle 16"/>
          <p:cNvSpPr/>
          <p:nvPr/>
        </p:nvSpPr>
        <p:spPr>
          <a:xfrm>
            <a:off x="2146462" y="2863779"/>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glslang</a:t>
            </a:r>
            <a:endParaRPr lang="en-US" dirty="0">
              <a:solidFill>
                <a:schemeClr val="bg1"/>
              </a:solidFill>
            </a:endParaRPr>
          </a:p>
        </p:txBody>
      </p:sp>
    </p:spTree>
    <p:extLst>
      <p:ext uri="{BB962C8B-B14F-4D97-AF65-F5344CB8AC3E}">
        <p14:creationId xmlns:p14="http://schemas.microsoft.com/office/powerpoint/2010/main" val="106117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Debugging tools vary by API/platform/HW</a:t>
            </a:r>
            <a:endParaRPr lang="en-US" dirty="0"/>
          </a:p>
        </p:txBody>
      </p:sp>
      <p:sp>
        <p:nvSpPr>
          <p:cNvPr id="4" name="Footer Placeholder 3"/>
          <p:cNvSpPr>
            <a:spLocks noGrp="1"/>
          </p:cNvSpPr>
          <p:nvPr>
            <p:ph type="ftr" sz="quarter" idx="11"/>
          </p:nvPr>
        </p:nvSpPr>
        <p:spPr/>
        <p:txBody>
          <a:bodyPr/>
          <a:lstStyle/>
          <a:p>
            <a:r>
              <a:rPr lang="en-US" smtClean="0"/>
              <a:t>Open Problems in Real-Time Rendering, SIGGRAPH 2016</a:t>
            </a:r>
            <a:endParaRPr lang="en-US"/>
          </a:p>
        </p:txBody>
      </p:sp>
      <p:sp>
        <p:nvSpPr>
          <p:cNvPr id="5" name="Slide Number Placeholder 4"/>
          <p:cNvSpPr>
            <a:spLocks noGrp="1"/>
          </p:cNvSpPr>
          <p:nvPr>
            <p:ph type="sldNum" sz="quarter" idx="12"/>
          </p:nvPr>
        </p:nvSpPr>
        <p:spPr/>
        <p:txBody>
          <a:bodyPr/>
          <a:lstStyle/>
          <a:p>
            <a:fld id="{70C3248E-F8FC-4BBC-95AD-60AB24DFF4CA}" type="slidenum">
              <a:rPr lang="en-US" smtClean="0"/>
              <a:t>9</a:t>
            </a:fld>
            <a:endParaRPr lang="en-US"/>
          </a:p>
        </p:txBody>
      </p:sp>
      <p:sp>
        <p:nvSpPr>
          <p:cNvPr id="7" name="Rectangle 6"/>
          <p:cNvSpPr/>
          <p:nvPr/>
        </p:nvSpPr>
        <p:spPr>
          <a:xfrm>
            <a:off x="5159655" y="2468228"/>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C/C++</a:t>
            </a:r>
            <a:endParaRPr lang="en-US" dirty="0">
              <a:solidFill>
                <a:schemeClr val="bg1"/>
              </a:solidFill>
            </a:endParaRPr>
          </a:p>
        </p:txBody>
      </p:sp>
      <p:sp>
        <p:nvSpPr>
          <p:cNvPr id="8" name="Rectangle 7"/>
          <p:cNvSpPr/>
          <p:nvPr/>
        </p:nvSpPr>
        <p:spPr>
          <a:xfrm>
            <a:off x="6183783" y="3506707"/>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cl.exe</a:t>
            </a:r>
            <a:endParaRPr lang="en-US" dirty="0">
              <a:solidFill>
                <a:schemeClr val="bg1"/>
              </a:solidFill>
            </a:endParaRPr>
          </a:p>
        </p:txBody>
      </p:sp>
      <p:sp>
        <p:nvSpPr>
          <p:cNvPr id="9" name="Rectangle 8"/>
          <p:cNvSpPr/>
          <p:nvPr/>
        </p:nvSpPr>
        <p:spPr>
          <a:xfrm>
            <a:off x="4223308" y="4582985"/>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lldb</a:t>
            </a:r>
            <a:endParaRPr lang="en-US" dirty="0">
              <a:solidFill>
                <a:schemeClr val="bg1"/>
              </a:solidFill>
            </a:endParaRPr>
          </a:p>
        </p:txBody>
      </p:sp>
      <p:sp>
        <p:nvSpPr>
          <p:cNvPr id="18" name="Rectangle 17"/>
          <p:cNvSpPr/>
          <p:nvPr/>
        </p:nvSpPr>
        <p:spPr>
          <a:xfrm>
            <a:off x="4223309" y="3506707"/>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clang</a:t>
            </a:r>
            <a:endParaRPr lang="en-US" dirty="0">
              <a:solidFill>
                <a:schemeClr val="bg1"/>
              </a:solidFill>
            </a:endParaRPr>
          </a:p>
        </p:txBody>
      </p:sp>
      <p:sp>
        <p:nvSpPr>
          <p:cNvPr id="19" name="Rectangle 18"/>
          <p:cNvSpPr/>
          <p:nvPr/>
        </p:nvSpPr>
        <p:spPr>
          <a:xfrm>
            <a:off x="6183783" y="4582985"/>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VS</a:t>
            </a:r>
            <a:endParaRPr lang="en-US" dirty="0">
              <a:solidFill>
                <a:schemeClr val="bg1"/>
              </a:solidFill>
            </a:endParaRPr>
          </a:p>
        </p:txBody>
      </p:sp>
      <p:sp>
        <p:nvSpPr>
          <p:cNvPr id="10" name="Rectangle 9"/>
          <p:cNvSpPr/>
          <p:nvPr/>
        </p:nvSpPr>
        <p:spPr>
          <a:xfrm>
            <a:off x="7427918" y="2052764"/>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HLSL</a:t>
            </a:r>
            <a:endParaRPr lang="en-US" dirty="0">
              <a:solidFill>
                <a:schemeClr val="bg1"/>
              </a:solidFill>
            </a:endParaRPr>
          </a:p>
        </p:txBody>
      </p:sp>
      <p:sp>
        <p:nvSpPr>
          <p:cNvPr id="12" name="Rectangle 11"/>
          <p:cNvSpPr/>
          <p:nvPr/>
        </p:nvSpPr>
        <p:spPr>
          <a:xfrm>
            <a:off x="3082808" y="1975501"/>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GLSL</a:t>
            </a:r>
            <a:endParaRPr lang="en-US" dirty="0">
              <a:solidFill>
                <a:schemeClr val="bg1"/>
              </a:solidFill>
            </a:endParaRPr>
          </a:p>
        </p:txBody>
      </p:sp>
      <p:sp>
        <p:nvSpPr>
          <p:cNvPr id="13" name="Rectangle 12"/>
          <p:cNvSpPr/>
          <p:nvPr/>
        </p:nvSpPr>
        <p:spPr>
          <a:xfrm>
            <a:off x="1559278" y="3762794"/>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SPIR-V</a:t>
            </a:r>
            <a:endParaRPr lang="en-US" dirty="0">
              <a:solidFill>
                <a:schemeClr val="bg1"/>
              </a:solidFill>
            </a:endParaRPr>
          </a:p>
        </p:txBody>
      </p:sp>
      <p:sp>
        <p:nvSpPr>
          <p:cNvPr id="14" name="Rectangle 13"/>
          <p:cNvSpPr/>
          <p:nvPr/>
        </p:nvSpPr>
        <p:spPr>
          <a:xfrm>
            <a:off x="8298426" y="2902410"/>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fxc</a:t>
            </a:r>
            <a:endParaRPr lang="en-US" dirty="0">
              <a:solidFill>
                <a:schemeClr val="bg1"/>
              </a:solidFill>
            </a:endParaRPr>
          </a:p>
        </p:txBody>
      </p:sp>
      <p:sp>
        <p:nvSpPr>
          <p:cNvPr id="16" name="Rectangle 15"/>
          <p:cNvSpPr/>
          <p:nvPr/>
        </p:nvSpPr>
        <p:spPr>
          <a:xfrm>
            <a:off x="8730023" y="3762794"/>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DXBC</a:t>
            </a:r>
            <a:endParaRPr lang="en-US" dirty="0">
              <a:solidFill>
                <a:schemeClr val="bg1"/>
              </a:solidFill>
            </a:endParaRPr>
          </a:p>
        </p:txBody>
      </p:sp>
      <p:sp>
        <p:nvSpPr>
          <p:cNvPr id="17" name="Rectangle 16"/>
          <p:cNvSpPr/>
          <p:nvPr/>
        </p:nvSpPr>
        <p:spPr>
          <a:xfrm>
            <a:off x="2146462" y="2863779"/>
            <a:ext cx="1872691" cy="8309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glslang</a:t>
            </a:r>
            <a:endParaRPr lang="en-US" dirty="0">
              <a:solidFill>
                <a:schemeClr val="bg1"/>
              </a:solidFill>
            </a:endParaRPr>
          </a:p>
        </p:txBody>
      </p:sp>
      <p:sp>
        <p:nvSpPr>
          <p:cNvPr id="20" name="Rectangle 19"/>
          <p:cNvSpPr/>
          <p:nvPr/>
        </p:nvSpPr>
        <p:spPr>
          <a:xfrm>
            <a:off x="9503055" y="5539350"/>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RenderDoc</a:t>
            </a:r>
            <a:endParaRPr lang="en-US" dirty="0">
              <a:solidFill>
                <a:schemeClr val="bg1"/>
              </a:solidFill>
            </a:endParaRPr>
          </a:p>
        </p:txBody>
      </p:sp>
      <p:sp>
        <p:nvSpPr>
          <p:cNvPr id="22" name="Rectangle 21"/>
          <p:cNvSpPr/>
          <p:nvPr/>
        </p:nvSpPr>
        <p:spPr>
          <a:xfrm>
            <a:off x="3168091" y="5539350"/>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GPA</a:t>
            </a:r>
            <a:endParaRPr lang="en-US" dirty="0">
              <a:solidFill>
                <a:schemeClr val="bg1"/>
              </a:solidFill>
            </a:endParaRPr>
          </a:p>
        </p:txBody>
      </p:sp>
      <p:sp>
        <p:nvSpPr>
          <p:cNvPr id="23" name="Rectangle 22"/>
          <p:cNvSpPr/>
          <p:nvPr/>
        </p:nvSpPr>
        <p:spPr>
          <a:xfrm>
            <a:off x="7406581" y="5525422"/>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GPU </a:t>
            </a:r>
            <a:r>
              <a:rPr lang="en-US" dirty="0" err="1" smtClean="0">
                <a:solidFill>
                  <a:schemeClr val="bg1"/>
                </a:solidFill>
              </a:rPr>
              <a:t>PerfStudio</a:t>
            </a:r>
            <a:endParaRPr lang="en-US" dirty="0">
              <a:solidFill>
                <a:schemeClr val="bg1"/>
              </a:solidFill>
            </a:endParaRPr>
          </a:p>
        </p:txBody>
      </p:sp>
      <p:sp>
        <p:nvSpPr>
          <p:cNvPr id="24" name="Rectangle 23"/>
          <p:cNvSpPr/>
          <p:nvPr/>
        </p:nvSpPr>
        <p:spPr>
          <a:xfrm>
            <a:off x="1088745" y="5502773"/>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VOGL</a:t>
            </a:r>
            <a:endParaRPr lang="en-US" dirty="0">
              <a:solidFill>
                <a:schemeClr val="bg1"/>
              </a:solidFill>
            </a:endParaRPr>
          </a:p>
        </p:txBody>
      </p:sp>
      <p:sp>
        <p:nvSpPr>
          <p:cNvPr id="25" name="Rectangle 24"/>
          <p:cNvSpPr/>
          <p:nvPr/>
        </p:nvSpPr>
        <p:spPr>
          <a:xfrm>
            <a:off x="5247437" y="5525422"/>
            <a:ext cx="1872691" cy="830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NSIGHT</a:t>
            </a:r>
            <a:endParaRPr lang="en-US" dirty="0">
              <a:solidFill>
                <a:schemeClr val="bg1"/>
              </a:solidFill>
            </a:endParaRPr>
          </a:p>
        </p:txBody>
      </p:sp>
    </p:spTree>
    <p:extLst>
      <p:ext uri="{BB962C8B-B14F-4D97-AF65-F5344CB8AC3E}">
        <p14:creationId xmlns:p14="http://schemas.microsoft.com/office/powerpoint/2010/main" val="16890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Demi Cond"/>
        <a:ea typeface=""/>
        <a:cs typeface=""/>
      </a:majorFont>
      <a:minorFont>
        <a:latin typeface="Franklin Gothic Dem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14020</TotalTime>
  <Words>8688</Words>
  <Application>Microsoft Office PowerPoint</Application>
  <PresentationFormat>Widescreen</PresentationFormat>
  <Paragraphs>1227</Paragraphs>
  <Slides>66</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Franklin Gothic Demi</vt:lpstr>
      <vt:lpstr>Arial</vt:lpstr>
      <vt:lpstr>Consolas</vt:lpstr>
      <vt:lpstr>Franklin Gothic Demi Cond</vt:lpstr>
      <vt:lpstr>Trebuchet MS</vt:lpstr>
      <vt:lpstr>Calibri</vt:lpstr>
      <vt:lpstr>Office Theme</vt:lpstr>
      <vt:lpstr>PowerPoint Presentation</vt:lpstr>
      <vt:lpstr>A Modern Programming Language for Real-Time Graphics: What is Needed?</vt:lpstr>
      <vt:lpstr>Who am I?</vt:lpstr>
      <vt:lpstr>Real-Time Graphics Programming Today</vt:lpstr>
      <vt:lpstr>When we write the CPU part of an application</vt:lpstr>
      <vt:lpstr>Maybe a few different compilers/debuggers</vt:lpstr>
      <vt:lpstr>GPU graphics requires its own languages</vt:lpstr>
      <vt:lpstr>Different compilers and infrastructure</vt:lpstr>
      <vt:lpstr>Debugging tools vary by API/platform/HW</vt:lpstr>
      <vt:lpstr>The way we program GPU graphics is outdated</vt:lpstr>
      <vt:lpstr>Start with a toy kernel on CPU</vt:lpstr>
      <vt:lpstr>Let’s run a simple kernel on GPU using D3D11</vt:lpstr>
      <vt:lpstr>First we just rewrite the kernel in HLSL</vt:lpstr>
      <vt:lpstr>Make sure to integrate HLSL into your build</vt:lpstr>
      <vt:lpstr>…and load bytecode at runtime</vt:lpstr>
      <vt:lpstr>Okay, now we can actually invoke it!</vt:lpstr>
      <vt:lpstr>Oops, we forgot something!</vt:lpstr>
      <vt:lpstr>I just wanted to add two arrays!</vt:lpstr>
      <vt:lpstr>Specialize using string-based metaprogramming</vt:lpstr>
      <vt:lpstr>Design-space exploration</vt:lpstr>
      <vt:lpstr>The Future of Real-Time Graphics Programming</vt:lpstr>
      <vt:lpstr>Step 1: Move to C/C++ for shaders</vt:lpstr>
      <vt:lpstr>Heterogeneous CPU + GPU Programming</vt:lpstr>
      <vt:lpstr>First-Class Metaprogramming Constructs</vt:lpstr>
      <vt:lpstr>Domain-Specific Languages and Optimizations</vt:lpstr>
      <vt:lpstr>What makes graphics programming interesting?</vt:lpstr>
      <vt:lpstr>PowerPoint Presentation</vt:lpstr>
      <vt:lpstr>Content and Platform</vt:lpstr>
      <vt:lpstr>Specify mapping per-asset, per-platform?</vt:lpstr>
      <vt:lpstr>Map using application-specified interface</vt:lpstr>
      <vt:lpstr>PowerPoint Presentation</vt:lpstr>
      <vt:lpstr>PowerPoint Presentation</vt:lpstr>
      <vt:lpstr>Can we all just move to C/C++ for shaders now?</vt:lpstr>
      <vt:lpstr>Okay, I actually mean “C/C++”</vt:lpstr>
      <vt:lpstr>C/C++ for shaders will improve quality of life</vt:lpstr>
      <vt:lpstr>The pieces are falling into place</vt:lpstr>
      <vt:lpstr>Legacy platforms will be the challenge</vt:lpstr>
      <vt:lpstr>And once we have C/C++ we are all done, right?</vt:lpstr>
      <vt:lpstr>Getting to C/C++ is the (important) first step</vt:lpstr>
      <vt:lpstr>Heterogeneous Programming</vt:lpstr>
      <vt:lpstr>Remember: I just wanted to add two arrays!</vt:lpstr>
      <vt:lpstr>Is this really so bad?</vt:lpstr>
      <vt:lpstr>Let’s try the same thing with CUDA</vt:lpstr>
      <vt:lpstr>Well, that was easy</vt:lpstr>
      <vt:lpstr>Similar concepts in C++ AMP</vt:lpstr>
      <vt:lpstr>What do we need?</vt:lpstr>
      <vt:lpstr>A way to mark code for particular processors</vt:lpstr>
      <vt:lpstr>Call from one processor to another</vt:lpstr>
      <vt:lpstr>Primitives to control placement of resources</vt:lpstr>
      <vt:lpstr>A heterogeneous compiler improves ease-of-use</vt:lpstr>
      <vt:lpstr>Open Problems</vt:lpstr>
      <vt:lpstr>First-Class Support for Specialization and Composition</vt:lpstr>
      <vt:lpstr>Current practice is ad hoc</vt:lpstr>
      <vt:lpstr>Trends in other domains and languages</vt:lpstr>
      <vt:lpstr>Performance-oriented DSLs for rapid design space exploration</vt:lpstr>
      <vt:lpstr>Design-space exploration</vt:lpstr>
      <vt:lpstr>A good DSL can allow for rapid iteration</vt:lpstr>
      <vt:lpstr>DSL approach paying off in other domains</vt:lpstr>
      <vt:lpstr>Frameworks can speed up DSL creation</vt:lpstr>
      <vt:lpstr>Can we apply the DSL approach to graphics?</vt:lpstr>
      <vt:lpstr>Spire project is a first step</vt:lpstr>
      <vt:lpstr>Conclusion</vt:lpstr>
      <vt:lpstr>It is a great time for language innovation</vt:lpstr>
      <vt:lpstr>Acknowledgements</vt:lpstr>
      <vt:lpstr>Thank You</vt:lpstr>
      <vt:lpstr>References</vt:lpstr>
    </vt:vector>
  </TitlesOfParts>
  <Company>NVIDIA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Foley</dc:creator>
  <cp:lastModifiedBy>Tim Foley</cp:lastModifiedBy>
  <cp:revision>275</cp:revision>
  <dcterms:created xsi:type="dcterms:W3CDTF">2016-07-05T21:52:59Z</dcterms:created>
  <dcterms:modified xsi:type="dcterms:W3CDTF">2016-08-01T21:21:48Z</dcterms:modified>
</cp:coreProperties>
</file>