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69" r:id="rId2"/>
    <p:sldId id="314" r:id="rId3"/>
    <p:sldId id="257" r:id="rId4"/>
    <p:sldId id="360" r:id="rId5"/>
    <p:sldId id="315" r:id="rId6"/>
    <p:sldId id="378" r:id="rId7"/>
    <p:sldId id="274" r:id="rId8"/>
    <p:sldId id="351" r:id="rId9"/>
    <p:sldId id="287" r:id="rId10"/>
    <p:sldId id="297" r:id="rId11"/>
    <p:sldId id="307" r:id="rId12"/>
    <p:sldId id="310" r:id="rId13"/>
    <p:sldId id="376" r:id="rId14"/>
    <p:sldId id="366" r:id="rId15"/>
    <p:sldId id="374" r:id="rId16"/>
    <p:sldId id="349" r:id="rId17"/>
    <p:sldId id="350" r:id="rId18"/>
    <p:sldId id="353" r:id="rId19"/>
    <p:sldId id="370" r:id="rId20"/>
    <p:sldId id="381" r:id="rId21"/>
    <p:sldId id="380" r:id="rId22"/>
    <p:sldId id="317" r:id="rId23"/>
    <p:sldId id="330" r:id="rId24"/>
    <p:sldId id="383" r:id="rId25"/>
    <p:sldId id="324" r:id="rId26"/>
    <p:sldId id="344" r:id="rId27"/>
    <p:sldId id="283" r:id="rId28"/>
    <p:sldId id="281" r:id="rId29"/>
    <p:sldId id="296" r:id="rId30"/>
    <p:sldId id="362" r:id="rId31"/>
    <p:sldId id="318" r:id="rId32"/>
    <p:sldId id="290" r:id="rId33"/>
    <p:sldId id="328" r:id="rId34"/>
    <p:sldId id="335" r:id="rId35"/>
    <p:sldId id="356" r:id="rId36"/>
    <p:sldId id="342" r:id="rId37"/>
    <p:sldId id="319" r:id="rId38"/>
    <p:sldId id="321" r:id="rId39"/>
    <p:sldId id="336" r:id="rId40"/>
    <p:sldId id="345" r:id="rId41"/>
    <p:sldId id="361" r:id="rId42"/>
    <p:sldId id="340" r:id="rId43"/>
    <p:sldId id="363" r:id="rId44"/>
    <p:sldId id="372" r:id="rId45"/>
    <p:sldId id="373" r:id="rId46"/>
    <p:sldId id="313" r:id="rId47"/>
    <p:sldId id="299" r:id="rId48"/>
    <p:sldId id="382" r:id="rId49"/>
    <p:sldId id="279" r:id="rId50"/>
    <p:sldId id="294" r:id="rId51"/>
    <p:sldId id="302" r:id="rId52"/>
    <p:sldId id="377" r:id="rId53"/>
  </p:sldIdLst>
  <p:sldSz cx="12192000" cy="6858000"/>
  <p:notesSz cx="6858000" cy="91440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é-Brisebois, Colin" initials="BC" lastIdx="6" clrIdx="0">
    <p:extLst>
      <p:ext uri="{19B8F6BF-5375-455C-9EA6-DF929625EA0E}">
        <p15:presenceInfo xmlns:p15="http://schemas.microsoft.com/office/powerpoint/2012/main" userId="Barré-Brisebois, Colin" providerId="None"/>
      </p:ext>
    </p:extLst>
  </p:cmAuthor>
  <p:cmAuthor id="2" name="Barré-Brisebois, Colin" initials="BC [2]" lastIdx="6" clrIdx="1">
    <p:extLst>
      <p:ext uri="{19B8F6BF-5375-455C-9EA6-DF929625EA0E}">
        <p15:presenceInfo xmlns:p15="http://schemas.microsoft.com/office/powerpoint/2012/main" userId="S-1-5-21-2021117682-251527243-912297744-30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98" autoAdjust="0"/>
    <p:restoredTop sz="81970" autoAdjust="0"/>
  </p:normalViewPr>
  <p:slideViewPr>
    <p:cSldViewPr snapToGrid="0">
      <p:cViewPr varScale="1">
        <p:scale>
          <a:sx n="75" d="100"/>
          <a:sy n="75" d="100"/>
        </p:scale>
        <p:origin x="666" y="27"/>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3D7FDD0C-9BAA-4198-87C7-E3EB32F5EF89}" type="datetimeFigureOut">
              <a:rPr lang="en-US" smtClean="0">
                <a:uFillTx/>
              </a:rPr>
              <a:t>8/2/2017</a:t>
            </a:fld>
            <a:endParaRPr lang="en-US">
              <a:uFillTx/>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n-US">
              <a:uFillTx/>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F047C68E-B6AF-421C-AF41-914DBBA82C63}"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 everyone, my name is Colin Barr</a:t>
            </a:r>
            <a:r>
              <a:rPr lang="fr-CA" dirty="0"/>
              <a:t>é-Brisebois, and </a:t>
            </a:r>
            <a:r>
              <a:rPr lang="en-CA" dirty="0"/>
              <a:t>welcome to a certain slant of light. During this talk we’ll take a look at the past, present and future challenges of global illumination in games.</a:t>
            </a:r>
            <a:endParaRPr lang="en-US" dirty="0"/>
          </a:p>
        </p:txBody>
      </p:sp>
      <p:sp>
        <p:nvSpPr>
          <p:cNvPr id="4" name="Slide Number Placeholder 3"/>
          <p:cNvSpPr>
            <a:spLocks noGrp="1"/>
          </p:cNvSpPr>
          <p:nvPr>
            <p:ph type="sldNum" sz="quarter" idx="10"/>
          </p:nvPr>
        </p:nvSpPr>
        <p:spPr/>
        <p:txBody>
          <a:bodyPr/>
          <a:lstStyle/>
          <a:p>
            <a:fld id="{F047C68E-B6AF-421C-AF41-914DBBA82C63}" type="slidenum">
              <a:rPr lang="en-US" smtClean="0">
                <a:uFillTx/>
              </a:rPr>
              <a:t>1</a:t>
            </a:fld>
            <a:endParaRPr lang="en-US">
              <a:uFillTx/>
            </a:endParaRPr>
          </a:p>
        </p:txBody>
      </p:sp>
    </p:spTree>
    <p:extLst>
      <p:ext uri="{BB962C8B-B14F-4D97-AF65-F5344CB8AC3E}">
        <p14:creationId xmlns:p14="http://schemas.microsoft.com/office/powerpoint/2010/main" val="34298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An improvement over single value lightmaps is radiosity normal mapping…</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10</a:t>
            </a:fld>
            <a:endParaRPr lang="sv-SE">
              <a:uFillTx/>
            </a:endParaRPr>
          </a:p>
        </p:txBody>
      </p:sp>
    </p:spTree>
    <p:extLst>
      <p:ext uri="{BB962C8B-B14F-4D97-AF65-F5344CB8AC3E}">
        <p14:creationId xmlns:p14="http://schemas.microsoft.com/office/powerpoint/2010/main" val="349442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uFillTx/>
              </a:rPr>
              <a:t>Another</a:t>
            </a:r>
            <a:r>
              <a:rPr lang="fr-CA" dirty="0">
                <a:uFillTx/>
              </a:rPr>
              <a:t> </a:t>
            </a:r>
            <a:r>
              <a:rPr lang="fr-CA" dirty="0" err="1">
                <a:uFillTx/>
              </a:rPr>
              <a:t>step</a:t>
            </a:r>
            <a:r>
              <a:rPr lang="fr-CA" dirty="0">
                <a:uFillTx/>
              </a:rPr>
              <a:t> </a:t>
            </a:r>
            <a:r>
              <a:rPr lang="fr-CA" dirty="0" err="1">
                <a:uFillTx/>
              </a:rPr>
              <a:t>towards</a:t>
            </a:r>
            <a:r>
              <a:rPr lang="fr-CA" dirty="0">
                <a:uFillTx/>
              </a:rPr>
              <a:t> </a:t>
            </a:r>
            <a:r>
              <a:rPr lang="fr-CA" dirty="0" err="1">
                <a:uFillTx/>
              </a:rPr>
              <a:t>improved</a:t>
            </a:r>
            <a:r>
              <a:rPr lang="fr-CA" dirty="0">
                <a:uFillTx/>
              </a:rPr>
              <a:t> global </a:t>
            </a:r>
            <a:r>
              <a:rPr lang="fr-CA" dirty="0" err="1">
                <a:uFillTx/>
              </a:rPr>
              <a:t>fidelity</a:t>
            </a:r>
            <a:r>
              <a:rPr lang="fr-CA" dirty="0">
                <a:uFillTx/>
              </a:rPr>
              <a:t> </a:t>
            </a:r>
            <a:r>
              <a:rPr lang="fr-CA" dirty="0" err="1">
                <a:uFillTx/>
              </a:rPr>
              <a:t>is</a:t>
            </a:r>
            <a:r>
              <a:rPr lang="fr-CA" dirty="0">
                <a:uFillTx/>
              </a:rPr>
              <a:t> to encode irradiance as a </a:t>
            </a:r>
            <a:r>
              <a:rPr lang="fr-CA" dirty="0" err="1">
                <a:uFillTx/>
              </a:rPr>
              <a:t>spherical</a:t>
            </a:r>
            <a:r>
              <a:rPr lang="fr-CA" dirty="0">
                <a:uFillTx/>
              </a:rPr>
              <a:t> </a:t>
            </a:r>
            <a:r>
              <a:rPr lang="fr-CA" dirty="0" err="1">
                <a:uFillTx/>
              </a:rPr>
              <a:t>harmonic</a:t>
            </a:r>
            <a:r>
              <a:rPr lang="fr-CA" dirty="0">
                <a:uFillTx/>
              </a:rPr>
              <a:t>. </a:t>
            </a:r>
          </a:p>
          <a:p>
            <a:endParaRPr lang="en-US" dirty="0">
              <a:uFillTx/>
            </a:endParaRPr>
          </a:p>
          <a:p>
            <a:r>
              <a:rPr lang="en-US" dirty="0">
                <a:uFillTx/>
              </a:rPr>
              <a:t>Lower order SH are great for diffuse, but not so much for specular. Specular can be approximated if you extract the dominant color direction in the SH, but for higher fidelity it definitely requires more coefficients. And with higher order, it gets big fast. Also SH have potential ringing issues, that can be mitigated  as explained yesterday by Peter-Pike Sloan in the Advances course. [Iwanicki17]</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11</a:t>
            </a:fld>
            <a:endParaRPr lang="sv-SE">
              <a:uFillTx/>
            </a:endParaRPr>
          </a:p>
        </p:txBody>
      </p:sp>
    </p:spTree>
    <p:extLst>
      <p:ext uri="{BB962C8B-B14F-4D97-AF65-F5344CB8AC3E}">
        <p14:creationId xmlns:p14="http://schemas.microsoft.com/office/powerpoint/2010/main" val="53974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Another approach is to encode incoming radiance as spherical gaussians. What’s really cool about this approach is how it’s both intuitive and compact for both diffuse and specular, being a gaussian distribution. </a:t>
            </a:r>
          </a:p>
          <a:p>
            <a:endParaRPr lang="en-US" dirty="0">
              <a:uFillTx/>
            </a:endParaRPr>
          </a:p>
          <a:p>
            <a:r>
              <a:rPr lang="en-US" dirty="0">
                <a:uFillTx/>
              </a:rPr>
              <a:t>Key here: significant improvement on specular over HL2 basis without the weight of spherical harmonics</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12</a:t>
            </a:fld>
            <a:endParaRPr lang="sv-SE">
              <a:uFillTx/>
            </a:endParaRPr>
          </a:p>
        </p:txBody>
      </p:sp>
    </p:spTree>
    <p:extLst>
      <p:ext uri="{BB962C8B-B14F-4D97-AF65-F5344CB8AC3E}">
        <p14:creationId xmlns:p14="http://schemas.microsoft.com/office/powerpoint/2010/main" val="2739652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solidFill>
                  <a:schemeClr val="bg1"/>
                </a:solidFill>
              </a:rPr>
              <a:t>Another approach people have used is to compute GI using a heightfield. This was featured in the UE4 kit demo, but before that in the MotoGP games.</a:t>
            </a:r>
          </a:p>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13</a:t>
            </a:fld>
            <a:endParaRPr lang="sv-SE">
              <a:uFillTx/>
            </a:endParaRPr>
          </a:p>
        </p:txBody>
      </p:sp>
    </p:spTree>
    <p:extLst>
      <p:ext uri="{BB962C8B-B14F-4D97-AF65-F5344CB8AC3E}">
        <p14:creationId xmlns:p14="http://schemas.microsoft.com/office/powerpoint/2010/main" val="3550689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Another idea is to use precomputed form factors. Form factors represents an finite element-to-element visibility function, and basically how “much” elements can see each other. Key thing here: as many dynamic lights as you want</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14</a:t>
            </a:fld>
            <a:endParaRPr lang="sv-SE">
              <a:uFillTx/>
            </a:endParaRPr>
          </a:p>
        </p:txBody>
      </p:sp>
    </p:spTree>
    <p:extLst>
      <p:ext uri="{BB962C8B-B14F-4D97-AF65-F5344CB8AC3E}">
        <p14:creationId xmlns:p14="http://schemas.microsoft.com/office/powerpoint/2010/main" val="415628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While you can definitely combine lightmaps and probes for your GI solution, some games have relied on a probe-only approach to store their GI, either as Precomputed Radiance Transfer (PRT) for real-time relighting, or as irradiance volumes. Relying only on probes is often the case with open world games, where unwrapping unique UVs for all objects in the world doesn’t always scale. Split lighting and visibility [Iwanicki17]</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15</a:t>
            </a:fld>
            <a:endParaRPr lang="sv-SE">
              <a:uFillTx/>
            </a:endParaRPr>
          </a:p>
        </p:txBody>
      </p:sp>
    </p:spTree>
    <p:extLst>
      <p:ext uri="{BB962C8B-B14F-4D97-AF65-F5344CB8AC3E}">
        <p14:creationId xmlns:p14="http://schemas.microsoft.com/office/powerpoint/2010/main" val="48725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Another approach that was featured in Gears of War 4 and The Last of Us is virtual point lights. This was used in more constrained corridor areas, such as the subway system and old abandoned buildings, often tied to player’s flashlight. It’s a localized solution that’s pretty cheap, in the last of us this was done first on PS3, not really global but it can be quite convincing! But just like any </a:t>
            </a:r>
            <a:r>
              <a:rPr lang="en-US" dirty="0">
                <a:uFillTx/>
              </a:rPr>
              <a:t>technique with VPLs, stability can be an issue especially if the number of VPLs is low.</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16</a:t>
            </a:fld>
            <a:endParaRPr lang="sv-SE">
              <a:uFillTx/>
            </a:endParaRPr>
          </a:p>
        </p:txBody>
      </p:sp>
    </p:spTree>
    <p:extLst>
      <p:ext uri="{BB962C8B-B14F-4D97-AF65-F5344CB8AC3E}">
        <p14:creationId xmlns:p14="http://schemas.microsoft.com/office/powerpoint/2010/main" val="3448035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solidFill>
                  <a:schemeClr val="bg1"/>
                </a:solidFill>
              </a:rPr>
              <a:t>Another approach that’s volumetric that builds on VPL and RSMs is </a:t>
            </a:r>
            <a:r>
              <a:rPr lang="en-CA" sz="1200" dirty="0" err="1">
                <a:solidFill>
                  <a:schemeClr val="bg1"/>
                </a:solidFill>
              </a:rPr>
              <a:t>Kaplanyan’s</a:t>
            </a:r>
            <a:r>
              <a:rPr lang="en-CA" sz="1200" dirty="0">
                <a:solidFill>
                  <a:schemeClr val="bg1"/>
                </a:solidFill>
              </a:rPr>
              <a:t> cascaded light propagation volumes. </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17</a:t>
            </a:fld>
            <a:endParaRPr lang="sv-SE">
              <a:uFillTx/>
            </a:endParaRPr>
          </a:p>
        </p:txBody>
      </p:sp>
    </p:spTree>
    <p:extLst>
      <p:ext uri="{BB962C8B-B14F-4D97-AF65-F5344CB8AC3E}">
        <p14:creationId xmlns:p14="http://schemas.microsoft.com/office/powerpoint/2010/main" val="215768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solidFill>
                  <a:schemeClr val="bg1"/>
                </a:solidFill>
              </a:rPr>
              <a:t>Following with another volumetric approach is voxel cone tracing. This was featured in The Tomorrow Children on PS4, but also available in Unreal 4 and </a:t>
            </a:r>
            <a:r>
              <a:rPr lang="en-CA" sz="1200" dirty="0" err="1">
                <a:solidFill>
                  <a:schemeClr val="bg1"/>
                </a:solidFill>
              </a:rPr>
              <a:t>Cryengine</a:t>
            </a:r>
            <a:r>
              <a:rPr lang="en-CA" sz="1200" dirty="0">
                <a:solidFill>
                  <a:schemeClr val="bg1"/>
                </a:solidFill>
              </a:rPr>
              <a:t>. The original idea from Crassin was augmented with a </a:t>
            </a:r>
            <a:r>
              <a:rPr lang="en-CA" sz="1200" dirty="0" err="1">
                <a:solidFill>
                  <a:schemeClr val="bg1"/>
                </a:solidFill>
              </a:rPr>
              <a:t>clipmap</a:t>
            </a:r>
            <a:r>
              <a:rPr lang="en-CA" sz="1200" dirty="0">
                <a:solidFill>
                  <a:schemeClr val="bg1"/>
                </a:solidFill>
              </a:rPr>
              <a:t> by McLaren and then by </a:t>
            </a:r>
            <a:r>
              <a:rPr lang="en-CA" sz="1200" dirty="0" err="1">
                <a:solidFill>
                  <a:schemeClr val="bg1"/>
                </a:solidFill>
              </a:rPr>
              <a:t>Pantaleev</a:t>
            </a:r>
            <a:r>
              <a:rPr lang="en-CA" sz="1200" dirty="0">
                <a:solidFill>
                  <a:schemeClr val="bg1"/>
                </a:solidFill>
              </a:rPr>
              <a:t>, and is more GPU-friendly compared to managing an octree. It is currently the highest quality solution for real-time diffuse and specular GI, where </a:t>
            </a:r>
            <a:r>
              <a:rPr lang="en-CA" sz="1200" dirty="0">
                <a:solidFill>
                  <a:schemeClr val="bg1"/>
                </a:solidFill>
                <a:uFillTx/>
              </a:rPr>
              <a:t>rough specular is actually cheaper because of the hierarchical structure. You also get mid-to-large scale AO from voxels.</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18</a:t>
            </a:fld>
            <a:endParaRPr lang="sv-SE">
              <a:uFillTx/>
            </a:endParaRPr>
          </a:p>
        </p:txBody>
      </p:sp>
    </p:spTree>
    <p:extLst>
      <p:ext uri="{BB962C8B-B14F-4D97-AF65-F5344CB8AC3E}">
        <p14:creationId xmlns:p14="http://schemas.microsoft.com/office/powerpoint/2010/main" val="405257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In parallel, Ambient Occlusion is a coarse approximation of global illumination from ambient lighting. In games we try to handle this at multiple frequencies, often with different techniques.</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19</a:t>
            </a:fld>
            <a:endParaRPr lang="sv-SE">
              <a:uFillTx/>
            </a:endParaRPr>
          </a:p>
        </p:txBody>
      </p:sp>
    </p:spTree>
    <p:extLst>
      <p:ext uri="{BB962C8B-B14F-4D97-AF65-F5344CB8AC3E}">
        <p14:creationId xmlns:p14="http://schemas.microsoft.com/office/powerpoint/2010/main" val="129099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Briefly, who am I…</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a:t>
            </a:fld>
            <a:endParaRPr lang="sv-SE">
              <a:uFillTx/>
            </a:endParaRPr>
          </a:p>
        </p:txBody>
      </p:sp>
    </p:spTree>
    <p:extLst>
      <p:ext uri="{BB962C8B-B14F-4D97-AF65-F5344CB8AC3E}">
        <p14:creationId xmlns:p14="http://schemas.microsoft.com/office/powerpoint/2010/main" val="2877810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Additionally it’s also possible to compute localized near field GI in screen space. This was recently featured in Quantum Break, and greatly inspired by the work of Screen Space Directional Occlusion from </a:t>
            </a:r>
            <a:r>
              <a:rPr lang="en-CA" dirty="0" err="1">
                <a:uFillTx/>
              </a:rPr>
              <a:t>Ritschel</a:t>
            </a:r>
            <a:r>
              <a:rPr lang="en-CA" dirty="0">
                <a:uFillTx/>
              </a:rPr>
              <a:t>. </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20</a:t>
            </a:fld>
            <a:endParaRPr lang="sv-SE">
              <a:uFillTx/>
            </a:endParaRPr>
          </a:p>
        </p:txBody>
      </p:sp>
    </p:spTree>
    <p:extLst>
      <p:ext uri="{BB962C8B-B14F-4D97-AF65-F5344CB8AC3E}">
        <p14:creationId xmlns:p14="http://schemas.microsoft.com/office/powerpoint/2010/main" val="812664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What about specular GI? In games this is mostly approximated by IBLs such as parallax corrected </a:t>
            </a:r>
            <a:r>
              <a:rPr lang="en-CA" dirty="0" err="1">
                <a:uFillTx/>
              </a:rPr>
              <a:t>cubemaps</a:t>
            </a:r>
            <a:r>
              <a:rPr lang="en-CA" dirty="0">
                <a:uFillTx/>
              </a:rPr>
              <a:t>, screen space reflections and Cubemap relighting. It’s also possible to extract a dominant specular color if you’re using spherical harmonics, or from a spherical gaussian as shown by </a:t>
            </a:r>
            <a:r>
              <a:rPr lang="en-CA" dirty="0" err="1">
                <a:uFillTx/>
              </a:rPr>
              <a:t>Neubelt</a:t>
            </a:r>
            <a:r>
              <a:rPr lang="en-CA" dirty="0">
                <a:uFillTx/>
              </a:rPr>
              <a:t> and Pettineo. Also most games don’t do specular to specular light transport. </a:t>
            </a:r>
          </a:p>
          <a:p>
            <a:endParaRPr lang="en-CA" dirty="0">
              <a:uFillTx/>
            </a:endParaRPr>
          </a:p>
          <a:p>
            <a:r>
              <a:rPr lang="en-CA" dirty="0">
                <a:uFillTx/>
              </a:rPr>
              <a:t>SSR especially favoring first-person views, doesn’t work so well in top-down views.</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21</a:t>
            </a:fld>
            <a:endParaRPr lang="sv-SE">
              <a:uFillTx/>
            </a:endParaRPr>
          </a:p>
        </p:txBody>
      </p:sp>
    </p:spTree>
    <p:extLst>
      <p:ext uri="{BB962C8B-B14F-4D97-AF65-F5344CB8AC3E}">
        <p14:creationId xmlns:p14="http://schemas.microsoft.com/office/powerpoint/2010/main" val="1131655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7C68E-B6AF-421C-AF41-914DBBA82C63}" type="slidenum">
              <a:rPr lang="en-US" smtClean="0">
                <a:uFillTx/>
              </a:rPr>
              <a:t>22</a:t>
            </a:fld>
            <a:endParaRPr lang="en-US">
              <a:uFillTx/>
            </a:endParaRPr>
          </a:p>
        </p:txBody>
      </p:sp>
    </p:spTree>
    <p:extLst>
      <p:ext uri="{BB962C8B-B14F-4D97-AF65-F5344CB8AC3E}">
        <p14:creationId xmlns:p14="http://schemas.microsoft.com/office/powerpoint/2010/main" val="189915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When it comes to visual consistency, what makes it so that images like this from Mirror’s Edge can stand the test of time is because it showcases a visually-plausible representation of light transport. </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23</a:t>
            </a:fld>
            <a:endParaRPr lang="sv-SE">
              <a:uFillTx/>
            </a:endParaRPr>
          </a:p>
        </p:txBody>
      </p:sp>
    </p:spTree>
    <p:extLst>
      <p:ext uri="{BB962C8B-B14F-4D97-AF65-F5344CB8AC3E}">
        <p14:creationId xmlns:p14="http://schemas.microsoft.com/office/powerpoint/2010/main" val="3086934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And so there are several cases in the process where visual consistency can 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24</a:t>
            </a:fld>
            <a:endParaRPr lang="sv-SE">
              <a:uFillTx/>
            </a:endParaRPr>
          </a:p>
        </p:txBody>
      </p:sp>
    </p:spTree>
    <p:extLst>
      <p:ext uri="{BB962C8B-B14F-4D97-AF65-F5344CB8AC3E}">
        <p14:creationId xmlns:p14="http://schemas.microsoft.com/office/powerpoint/2010/main" val="4082395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25</a:t>
            </a:fld>
            <a:endParaRPr lang="sv-SE">
              <a:uFillTx/>
            </a:endParaRPr>
          </a:p>
        </p:txBody>
      </p:sp>
    </p:spTree>
    <p:extLst>
      <p:ext uri="{BB962C8B-B14F-4D97-AF65-F5344CB8AC3E}">
        <p14:creationId xmlns:p14="http://schemas.microsoft.com/office/powerpoint/2010/main" val="842191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Artist time spent on such tasks instead of actual game art is expensive and to be honest a waste of time. Some artists are actually doing this sort of work all day, and if you ask them how they feel about it, they’ll most likely politely tell you it… they don’t like it.</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26</a:t>
            </a:fld>
            <a:endParaRPr lang="sv-SE">
              <a:uFillTx/>
            </a:endParaRPr>
          </a:p>
        </p:txBody>
      </p:sp>
    </p:spTree>
    <p:extLst>
      <p:ext uri="{BB962C8B-B14F-4D97-AF65-F5344CB8AC3E}">
        <p14:creationId xmlns:p14="http://schemas.microsoft.com/office/powerpoint/2010/main" val="2230645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uFillTx/>
              </a:rPr>
              <a:t>When thinking about implementing a new GI technique in a game, and the feasibility of such techniques, many factors need to be taken into account. One of them is the &lt;n </a:t>
            </a:r>
            <a:r>
              <a:rPr lang="en-US" dirty="0" err="1">
                <a:uFillTx/>
              </a:rPr>
              <a:t>ms</a:t>
            </a:r>
            <a:r>
              <a:rPr lang="en-US" dirty="0">
                <a:uFillTx/>
              </a:rPr>
              <a:t> threshold.</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27</a:t>
            </a:fld>
            <a:endParaRPr lang="sv-SE">
              <a:uFillTx/>
            </a:endParaRPr>
          </a:p>
        </p:txBody>
      </p:sp>
    </p:spTree>
    <p:extLst>
      <p:ext uri="{BB962C8B-B14F-4D97-AF65-F5344CB8AC3E}">
        <p14:creationId xmlns:p14="http://schemas.microsoft.com/office/powerpoint/2010/main" val="4069011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dirty="0">
                <a:solidFill>
                  <a:schemeClr val="bg1"/>
                </a:solidFill>
              </a:rPr>
              <a:t>Not talked about much, but if a GI technique requires a significant amount of precomputation to work, the cost of that power might be non-trivial.</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28</a:t>
            </a:fld>
            <a:endParaRPr lang="sv-SE">
              <a:uFillTx/>
            </a:endParaRPr>
          </a:p>
        </p:txBody>
      </p:sp>
    </p:spTree>
    <p:extLst>
      <p:ext uri="{BB962C8B-B14F-4D97-AF65-F5344CB8AC3E}">
        <p14:creationId xmlns:p14="http://schemas.microsoft.com/office/powerpoint/2010/main" val="495813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29</a:t>
            </a:fld>
            <a:endParaRPr lang="sv-SE">
              <a:uFillTx/>
            </a:endParaRPr>
          </a:p>
        </p:txBody>
      </p:sp>
    </p:spTree>
    <p:extLst>
      <p:ext uri="{BB962C8B-B14F-4D97-AF65-F5344CB8AC3E}">
        <p14:creationId xmlns:p14="http://schemas.microsoft.com/office/powerpoint/2010/main" val="25418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a:t>
            </a:fld>
            <a:endParaRPr lang="sv-SE">
              <a:uFillTx/>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30</a:t>
            </a:fld>
            <a:endParaRPr lang="sv-SE">
              <a:uFillTx/>
            </a:endParaRPr>
          </a:p>
        </p:txBody>
      </p:sp>
    </p:spTree>
    <p:extLst>
      <p:ext uri="{BB962C8B-B14F-4D97-AF65-F5344CB8AC3E}">
        <p14:creationId xmlns:p14="http://schemas.microsoft.com/office/powerpoint/2010/main" val="2689925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we’ve admitted our challenges, let’s paint a picture of a potential future we want to have with regards to GI</a:t>
            </a:r>
          </a:p>
        </p:txBody>
      </p:sp>
      <p:sp>
        <p:nvSpPr>
          <p:cNvPr id="4" name="Slide Number Placeholder 3"/>
          <p:cNvSpPr>
            <a:spLocks noGrp="1"/>
          </p:cNvSpPr>
          <p:nvPr>
            <p:ph type="sldNum" sz="quarter" idx="10"/>
          </p:nvPr>
        </p:nvSpPr>
        <p:spPr/>
        <p:txBody>
          <a:bodyPr/>
          <a:lstStyle/>
          <a:p>
            <a:fld id="{F047C68E-B6AF-421C-AF41-914DBBA82C63}" type="slidenum">
              <a:rPr lang="en-US" smtClean="0">
                <a:uFillTx/>
              </a:rPr>
              <a:t>31</a:t>
            </a:fld>
            <a:endParaRPr lang="en-US">
              <a:uFillTx/>
            </a:endParaRPr>
          </a:p>
        </p:txBody>
      </p:sp>
    </p:spTree>
    <p:extLst>
      <p:ext uri="{BB962C8B-B14F-4D97-AF65-F5344CB8AC3E}">
        <p14:creationId xmlns:p14="http://schemas.microsoft.com/office/powerpoint/2010/main" val="3780029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future, near or far, we will have a combination of games that fall into these categories.</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32</a:t>
            </a:fld>
            <a:endParaRPr lang="sv-SE"/>
          </a:p>
        </p:txBody>
      </p:sp>
    </p:spTree>
    <p:extLst>
      <p:ext uri="{BB962C8B-B14F-4D97-AF65-F5344CB8AC3E}">
        <p14:creationId xmlns:p14="http://schemas.microsoft.com/office/powerpoint/2010/main" val="884807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Alien Isolation actually uses this to its advantage.</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33</a:t>
            </a:fld>
            <a:endParaRPr lang="sv-SE">
              <a:uFillTx/>
            </a:endParaRPr>
          </a:p>
        </p:txBody>
      </p:sp>
    </p:spTree>
    <p:extLst>
      <p:ext uri="{BB962C8B-B14F-4D97-AF65-F5344CB8AC3E}">
        <p14:creationId xmlns:p14="http://schemas.microsoft.com/office/powerpoint/2010/main" val="2792481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34</a:t>
            </a:fld>
            <a:endParaRPr lang="sv-SE">
              <a:uFillTx/>
            </a:endParaRPr>
          </a:p>
        </p:txBody>
      </p:sp>
    </p:spTree>
    <p:extLst>
      <p:ext uri="{BB962C8B-B14F-4D97-AF65-F5344CB8AC3E}">
        <p14:creationId xmlns:p14="http://schemas.microsoft.com/office/powerpoint/2010/main" val="2077495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uFillTx/>
              </a:rPr>
              <a:t>360 fly around and look convincing</a:t>
            </a:r>
            <a:r>
              <a:rPr lang="en-US" dirty="0">
                <a:uFillTx/>
              </a:rPr>
              <a:t>. We also </a:t>
            </a:r>
            <a:r>
              <a:rPr lang="en-CA" dirty="0">
                <a:uFillTx/>
              </a:rPr>
              <a:t>can’t have games without sweet explosions! </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35</a:t>
            </a:fld>
            <a:endParaRPr lang="sv-SE">
              <a:uFillTx/>
            </a:endParaRPr>
          </a:p>
        </p:txBody>
      </p:sp>
    </p:spTree>
    <p:extLst>
      <p:ext uri="{BB962C8B-B14F-4D97-AF65-F5344CB8AC3E}">
        <p14:creationId xmlns:p14="http://schemas.microsoft.com/office/powerpoint/2010/main" val="968992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Super compelling to have great looking specular GI. Enable new types of environments and art direction.</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36</a:t>
            </a:fld>
            <a:endParaRPr lang="sv-SE">
              <a:uFillTx/>
            </a:endParaRPr>
          </a:p>
        </p:txBody>
      </p:sp>
    </p:spTree>
    <p:extLst>
      <p:ext uri="{BB962C8B-B14F-4D97-AF65-F5344CB8AC3E}">
        <p14:creationId xmlns:p14="http://schemas.microsoft.com/office/powerpoint/2010/main" val="80002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Without offline processing</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37</a:t>
            </a:fld>
            <a:endParaRPr lang="sv-SE">
              <a:uFillTx/>
            </a:endParaRPr>
          </a:p>
        </p:txBody>
      </p:sp>
    </p:spTree>
    <p:extLst>
      <p:ext uri="{BB962C8B-B14F-4D97-AF65-F5344CB8AC3E}">
        <p14:creationId xmlns:p14="http://schemas.microsoft.com/office/powerpoint/2010/main" val="336947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38</a:t>
            </a:fld>
            <a:endParaRPr lang="sv-SE">
              <a:uFillTx/>
            </a:endParaRPr>
          </a:p>
        </p:txBody>
      </p:sp>
    </p:spTree>
    <p:extLst>
      <p:ext uri="{BB962C8B-B14F-4D97-AF65-F5344CB8AC3E}">
        <p14:creationId xmlns:p14="http://schemas.microsoft.com/office/powerpoint/2010/main" val="2611261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4">
                    <a:lumMod val="40000"/>
                    <a:lumOff val="60000"/>
                  </a:schemeClr>
                </a:solidFill>
              </a:rPr>
              <a:t>Basically, and what artists have signed up for in the first place: </a:t>
            </a:r>
            <a:r>
              <a:rPr lang="en-CA" sz="1200" b="1" u="sng" dirty="0">
                <a:solidFill>
                  <a:schemeClr val="accent4">
                    <a:lumMod val="40000"/>
                    <a:lumOff val="60000"/>
                  </a:schemeClr>
                </a:solidFill>
              </a:rPr>
              <a:t>making art</a:t>
            </a:r>
          </a:p>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39</a:t>
            </a:fld>
            <a:endParaRPr lang="sv-SE">
              <a:uFillTx/>
            </a:endParaRPr>
          </a:p>
        </p:txBody>
      </p:sp>
    </p:spTree>
    <p:extLst>
      <p:ext uri="{BB962C8B-B14F-4D97-AF65-F5344CB8AC3E}">
        <p14:creationId xmlns:p14="http://schemas.microsoft.com/office/powerpoint/2010/main" val="337365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22DBFF2-9D8A-4E50-BDB0-5B5EE500818F}"/>
              </a:ext>
            </a:extLst>
          </p:cNvPr>
          <p:cNvSpPr>
            <a:spLocks noGrp="1"/>
          </p:cNvSpPr>
          <p:nvPr>
            <p:ph type="body" idx="1"/>
          </p:nvPr>
        </p:nvSpPr>
        <p:spPr/>
        <p:txBody>
          <a:bodyPr/>
          <a:lstStyle/>
          <a:p>
            <a:r>
              <a:rPr lang="en-CA" dirty="0"/>
              <a:t>If you’re attending this course, it’s because you’re either part of academia or the </a:t>
            </a:r>
            <a:r>
              <a:rPr lang="en-CA" dirty="0" err="1"/>
              <a:t>gamedev</a:t>
            </a:r>
            <a:r>
              <a:rPr lang="en-CA" dirty="0"/>
              <a:t> community.</a:t>
            </a:r>
            <a:endParaRPr lang="en-US" dirty="0"/>
          </a:p>
        </p:txBody>
      </p:sp>
    </p:spTree>
    <p:extLst>
      <p:ext uri="{BB962C8B-B14F-4D97-AF65-F5344CB8AC3E}">
        <p14:creationId xmlns:p14="http://schemas.microsoft.com/office/powerpoint/2010/main" val="3733221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40</a:t>
            </a:fld>
            <a:endParaRPr lang="sv-SE">
              <a:uFillTx/>
            </a:endParaRPr>
          </a:p>
        </p:txBody>
      </p:sp>
    </p:spTree>
    <p:extLst>
      <p:ext uri="{BB962C8B-B14F-4D97-AF65-F5344CB8AC3E}">
        <p14:creationId xmlns:p14="http://schemas.microsoft.com/office/powerpoint/2010/main" val="756426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DB96029-AF72-4242-9E1D-C94D4E0DCA9F}"/>
              </a:ext>
            </a:extLst>
          </p:cNvPr>
          <p:cNvSpPr>
            <a:spLocks noGrp="1"/>
          </p:cNvSpPr>
          <p:nvPr>
            <p:ph type="body" idx="1"/>
          </p:nvPr>
        </p:nvSpPr>
        <p:spPr/>
        <p:txBody>
          <a:bodyPr/>
          <a:lstStyle/>
          <a:p>
            <a:r>
              <a:rPr lang="en-CA" dirty="0"/>
              <a:t>Where we compute GI sparsely and reconstruct or denoise the missing information.</a:t>
            </a:r>
          </a:p>
          <a:p>
            <a:r>
              <a:rPr lang="en-CA" dirty="0"/>
              <a:t>5 orders of magnitude improvement in the past months</a:t>
            </a:r>
          </a:p>
          <a:p>
            <a:r>
              <a:rPr lang="en-CA" dirty="0"/>
              <a:t>Still lots of research to be done, but it’s looking great!</a:t>
            </a:r>
            <a:endParaRPr lang="en-US" dirty="0"/>
          </a:p>
        </p:txBody>
      </p:sp>
    </p:spTree>
    <p:extLst>
      <p:ext uri="{BB962C8B-B14F-4D97-AF65-F5344CB8AC3E}">
        <p14:creationId xmlns:p14="http://schemas.microsoft.com/office/powerpoint/2010/main" val="1249101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42</a:t>
            </a:fld>
            <a:endParaRPr lang="sv-SE">
              <a:uFillTx/>
            </a:endParaRPr>
          </a:p>
        </p:txBody>
      </p:sp>
    </p:spTree>
    <p:extLst>
      <p:ext uri="{BB962C8B-B14F-4D97-AF65-F5344CB8AC3E}">
        <p14:creationId xmlns:p14="http://schemas.microsoft.com/office/powerpoint/2010/main" val="252231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dirty="0">
                <a:solidFill>
                  <a:schemeClr val="bg1"/>
                </a:solidFill>
              </a:rPr>
              <a:t>Path tracing just went through a major leap with denoising! Is this it?</a:t>
            </a: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43</a:t>
            </a:fld>
            <a:endParaRPr lang="sv-SE">
              <a:uFillTx/>
            </a:endParaRPr>
          </a:p>
        </p:txBody>
      </p:sp>
    </p:spTree>
    <p:extLst>
      <p:ext uri="{BB962C8B-B14F-4D97-AF65-F5344CB8AC3E}">
        <p14:creationId xmlns:p14="http://schemas.microsoft.com/office/powerpoint/2010/main" val="2019365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44</a:t>
            </a:fld>
            <a:endParaRPr lang="sv-SE"/>
          </a:p>
        </p:txBody>
      </p:sp>
    </p:spTree>
    <p:extLst>
      <p:ext uri="{BB962C8B-B14F-4D97-AF65-F5344CB8AC3E}">
        <p14:creationId xmlns:p14="http://schemas.microsoft.com/office/powerpoint/2010/main" val="1408740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45</a:t>
            </a:fld>
            <a:endParaRPr lang="sv-SE"/>
          </a:p>
        </p:txBody>
      </p:sp>
    </p:spTree>
    <p:extLst>
      <p:ext uri="{BB962C8B-B14F-4D97-AF65-F5344CB8AC3E}">
        <p14:creationId xmlns:p14="http://schemas.microsoft.com/office/powerpoint/2010/main" val="2570215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More industry gap bridging initiatives like JCGT are needed</a:t>
            </a:r>
            <a:endParaRPr lang="en-CA" sz="1400" dirty="0">
              <a:solidFill>
                <a:schemeClr val="bg1"/>
              </a:solidFill>
              <a:latin typeface="inherit"/>
            </a:endParaRPr>
          </a:p>
          <a:p>
            <a:pPr marL="0" indent="0" fontAlgn="base">
              <a:buNone/>
            </a:pPr>
            <a:r>
              <a:rPr lang="en-CA" sz="1200" dirty="0">
                <a:solidFill>
                  <a:schemeClr val="bg1"/>
                </a:solidFill>
                <a:latin typeface="inherit"/>
              </a:rPr>
              <a:t>Many success stories too!</a:t>
            </a:r>
          </a:p>
          <a:p>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46</a:t>
            </a:fld>
            <a:endParaRPr lang="sv-SE">
              <a:uFillTx/>
            </a:endParaRPr>
          </a:p>
        </p:txBody>
      </p:sp>
    </p:spTree>
    <p:extLst>
      <p:ext uri="{BB962C8B-B14F-4D97-AF65-F5344CB8AC3E}">
        <p14:creationId xmlns:p14="http://schemas.microsoft.com/office/powerpoint/2010/main" val="2883052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uFillTx/>
              </a:rPr>
              <a:t>You should also try to implement your techniques in a framework or engine that is larger than your personal sandbox, in an open source game engine or even </a:t>
            </a:r>
            <a:r>
              <a:rPr lang="en-CA" dirty="0" err="1">
                <a:uFillTx/>
              </a:rPr>
              <a:t>Falcor</a:t>
            </a:r>
            <a:r>
              <a:rPr lang="en-CA" dirty="0">
                <a:uFillTx/>
              </a:rPr>
              <a:t>. This will allow you to combine your technique with the other rendering techniques in the infrastructure, allowing you to evaluate some of the scaling-up and interop issues. If you want your technique to be productized in a game, be a consultant to those who are interested in trying your idea in production. Also, be ready to change your algorithm when it fails the first time it comes in contact with production requirements, as those iterations are part of the birthing process.</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47</a:t>
            </a:fld>
            <a:endParaRPr lang="sv-SE">
              <a:uFillTx/>
            </a:endParaRPr>
          </a:p>
        </p:txBody>
      </p:sp>
    </p:spTree>
    <p:extLst>
      <p:ext uri="{BB962C8B-B14F-4D97-AF65-F5344CB8AC3E}">
        <p14:creationId xmlns:p14="http://schemas.microsoft.com/office/powerpoint/2010/main" val="561381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Challenges to the right still apply!</a:t>
            </a:r>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48</a:t>
            </a:fld>
            <a:endParaRPr lang="sv-SE"/>
          </a:p>
        </p:txBody>
      </p:sp>
    </p:spTree>
    <p:extLst>
      <p:ext uri="{BB962C8B-B14F-4D97-AF65-F5344CB8AC3E}">
        <p14:creationId xmlns:p14="http://schemas.microsoft.com/office/powerpoint/2010/main" val="4020670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49</a:t>
            </a:fld>
            <a:endParaRPr lang="sv-SE"/>
          </a:p>
        </p:txBody>
      </p:sp>
    </p:spTree>
    <p:extLst>
      <p:ext uri="{BB962C8B-B14F-4D97-AF65-F5344CB8AC3E}">
        <p14:creationId xmlns:p14="http://schemas.microsoft.com/office/powerpoint/2010/main" val="2589869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effectLst>
                  <a:outerShdw blurRad="38100" dist="38100" dir="2700000" algn="tl">
                    <a:srgbClr val="000000">
                      <a:alpha val="43137"/>
                    </a:srgbClr>
                  </a:outerShdw>
                </a:effectLst>
              </a:rPr>
              <a:t>We can talk about GI for hours, so I apologize in advance as might have to go fast on some points.</a:t>
            </a:r>
            <a:endParaRPr lang="en-CA" dirty="0"/>
          </a:p>
        </p:txBody>
      </p:sp>
      <p:sp>
        <p:nvSpPr>
          <p:cNvPr id="4" name="Slide Number Placeholder 3"/>
          <p:cNvSpPr>
            <a:spLocks noGrp="1"/>
          </p:cNvSpPr>
          <p:nvPr>
            <p:ph type="sldNum" sz="quarter" idx="10"/>
          </p:nvPr>
        </p:nvSpPr>
        <p:spPr/>
        <p:txBody>
          <a:bodyPr/>
          <a:lstStyle/>
          <a:p>
            <a:fld id="{F047C68E-B6AF-421C-AF41-914DBBA82C63}" type="slidenum">
              <a:rPr lang="en-US" smtClean="0">
                <a:uFillTx/>
              </a:rPr>
              <a:t>5</a:t>
            </a:fld>
            <a:endParaRPr lang="en-US">
              <a:uFillTx/>
            </a:endParaRPr>
          </a:p>
        </p:txBody>
      </p:sp>
    </p:spTree>
    <p:extLst>
      <p:ext uri="{BB962C8B-B14F-4D97-AF65-F5344CB8AC3E}">
        <p14:creationId xmlns:p14="http://schemas.microsoft.com/office/powerpoint/2010/main" val="1405797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50</a:t>
            </a:fld>
            <a:endParaRPr lang="sv-SE"/>
          </a:p>
        </p:txBody>
      </p:sp>
    </p:spTree>
    <p:extLst>
      <p:ext uri="{BB962C8B-B14F-4D97-AF65-F5344CB8AC3E}">
        <p14:creationId xmlns:p14="http://schemas.microsoft.com/office/powerpoint/2010/main" val="4081549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EBF61-9EA7-4AB3-BBFE-F53F270FE30A}" type="slidenum">
              <a:rPr lang="sv-SE" smtClean="0"/>
              <a:pPr/>
              <a:t>51</a:t>
            </a:fld>
            <a:endParaRPr lang="sv-SE"/>
          </a:p>
        </p:txBody>
      </p:sp>
    </p:spTree>
    <p:extLst>
      <p:ext uri="{BB962C8B-B14F-4D97-AF65-F5344CB8AC3E}">
        <p14:creationId xmlns:p14="http://schemas.microsoft.com/office/powerpoint/2010/main" val="1275556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As a quick disclaimer, I might mix and match some terms during the presentation. Actually, it’s because many of the terms here can be mixed and matched. If I don’t cover all cases when talking about a specific technique, it’s simply for the sake of time. I’ll also focus on the common use cases.</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6</a:t>
            </a:fld>
            <a:endParaRPr lang="sv-SE">
              <a:uFillTx/>
            </a:endParaRPr>
          </a:p>
        </p:txBody>
      </p:sp>
    </p:spTree>
    <p:extLst>
      <p:ext uri="{BB962C8B-B14F-4D97-AF65-F5344CB8AC3E}">
        <p14:creationId xmlns:p14="http://schemas.microsoft.com/office/powerpoint/2010/main" val="2892494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sz="1200" b="0" i="0" kern="1200" dirty="0">
                <a:solidFill>
                  <a:schemeClr val="tx1"/>
                </a:solidFill>
                <a:effectLst/>
                <a:uFillTx/>
                <a:latin typeface="+mn-lt"/>
                <a:ea typeface="+mn-ea"/>
                <a:cs typeface="+mn-cs"/>
              </a:rPr>
              <a:t>As we all know, </a:t>
            </a:r>
            <a:r>
              <a:rPr lang="en-CA" sz="1200" b="0" i="1" kern="1200" dirty="0">
                <a:solidFill>
                  <a:schemeClr val="tx1"/>
                </a:solidFill>
                <a:effectLst/>
                <a:uFillTx/>
                <a:latin typeface="+mn-lt"/>
                <a:ea typeface="+mn-ea"/>
                <a:cs typeface="+mn-cs"/>
              </a:rPr>
              <a:t>Global illumination</a:t>
            </a:r>
            <a:r>
              <a:rPr lang="en-CA" sz="1200" b="0" i="0" kern="1200" dirty="0">
                <a:solidFill>
                  <a:schemeClr val="tx1"/>
                </a:solidFill>
                <a:effectLst/>
                <a:uFillTx/>
                <a:latin typeface="+mn-lt"/>
                <a:ea typeface="+mn-ea"/>
                <a:cs typeface="+mn-cs"/>
              </a:rPr>
              <a:t> (GI) is a family of algorithms that simulate how light interacts and transfers between objects in a scene. In </a:t>
            </a:r>
            <a:r>
              <a:rPr lang="en-CA" sz="1200" b="0" i="0" kern="1200" dirty="0" err="1">
                <a:solidFill>
                  <a:schemeClr val="tx1"/>
                </a:solidFill>
                <a:effectLst/>
                <a:uFillTx/>
                <a:latin typeface="+mn-lt"/>
                <a:ea typeface="+mn-ea"/>
                <a:cs typeface="+mn-cs"/>
              </a:rPr>
              <a:t>gamedev</a:t>
            </a:r>
            <a:r>
              <a:rPr lang="en-CA" sz="1200" b="0" i="0" kern="1200" dirty="0">
                <a:solidFill>
                  <a:schemeClr val="tx1"/>
                </a:solidFill>
                <a:effectLst/>
                <a:uFillTx/>
                <a:latin typeface="+mn-lt"/>
                <a:ea typeface="+mn-ea"/>
                <a:cs typeface="+mn-cs"/>
              </a:rPr>
              <a:t>, we tend to keep it simple and focus on the BRDF aspect of GI, but in fact it’s quite more complex than that. One thing that’s for sure is that the ability to increase the visual quality of a scene by convincing light transport (through math) is really appealing for </a:t>
            </a:r>
            <a:r>
              <a:rPr lang="en-CA" sz="1200" b="0" i="0" kern="1200" dirty="0" err="1">
                <a:solidFill>
                  <a:schemeClr val="tx1"/>
                </a:solidFill>
                <a:effectLst/>
                <a:uFillTx/>
                <a:latin typeface="+mn-lt"/>
                <a:ea typeface="+mn-ea"/>
                <a:cs typeface="+mn-cs"/>
              </a:rPr>
              <a:t>gamedev</a:t>
            </a:r>
            <a:r>
              <a:rPr lang="en-CA" sz="1200" b="0" i="0" kern="1200" dirty="0">
                <a:solidFill>
                  <a:schemeClr val="tx1"/>
                </a:solidFill>
                <a:effectLst/>
                <a:uFillTx/>
                <a:latin typeface="+mn-lt"/>
                <a:ea typeface="+mn-ea"/>
                <a:cs typeface="+mn-cs"/>
              </a:rPr>
              <a:t>, because it makes it so that artists don’t have to try and emulate such behaviour “by hand”. To be honest, nothing beats simulation. With this in mind...</a:t>
            </a:r>
          </a:p>
        </p:txBody>
      </p:sp>
      <p:sp>
        <p:nvSpPr>
          <p:cNvPr id="4" name="Slide Number Placeholder 3"/>
          <p:cNvSpPr>
            <a:spLocks noGrp="1"/>
          </p:cNvSpPr>
          <p:nvPr>
            <p:ph type="sldNum" sz="quarter" idx="10"/>
          </p:nvPr>
        </p:nvSpPr>
        <p:spPr/>
        <p:txBody>
          <a:bodyPr/>
          <a:lstStyle/>
          <a:p>
            <a:fld id="{564EBF61-9EA7-4AB3-BBFE-F53F270FE30A}" type="slidenum">
              <a:rPr lang="sv-SE" smtClean="0"/>
              <a:pPr/>
              <a:t>7</a:t>
            </a:fld>
            <a:endParaRPr lang="sv-SE"/>
          </a:p>
        </p:txBody>
      </p:sp>
    </p:spTree>
    <p:extLst>
      <p:ext uri="{BB962C8B-B14F-4D97-AF65-F5344CB8AC3E}">
        <p14:creationId xmlns:p14="http://schemas.microsoft.com/office/powerpoint/2010/main" val="1987468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047C68E-B6AF-421C-AF41-914DBBA82C63}" type="slidenum">
              <a:rPr lang="en-US" smtClean="0">
                <a:uFillTx/>
              </a:rPr>
              <a:t>8</a:t>
            </a:fld>
            <a:endParaRPr lang="en-US">
              <a:uFillTx/>
            </a:endParaRPr>
          </a:p>
        </p:txBody>
      </p:sp>
    </p:spTree>
    <p:extLst>
      <p:ext uri="{BB962C8B-B14F-4D97-AF65-F5344CB8AC3E}">
        <p14:creationId xmlns:p14="http://schemas.microsoft.com/office/powerpoint/2010/main" val="3844326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uFillTx/>
              </a:rPr>
              <a:t>It all began with Quake’s surface caching.</a:t>
            </a:r>
            <a:endParaRPr lang="en-US" dirty="0">
              <a:uFillTx/>
            </a:endParaRPr>
          </a:p>
        </p:txBody>
      </p:sp>
      <p:sp>
        <p:nvSpPr>
          <p:cNvPr id="4" name="Slide Number Placeholder 3"/>
          <p:cNvSpPr>
            <a:spLocks noGrp="1"/>
          </p:cNvSpPr>
          <p:nvPr>
            <p:ph type="sldNum" sz="quarter" idx="10"/>
          </p:nvPr>
        </p:nvSpPr>
        <p:spPr/>
        <p:txBody>
          <a:bodyPr/>
          <a:lstStyle/>
          <a:p>
            <a:fld id="{564EBF61-9EA7-4AB3-BBFE-F53F270FE30A}" type="slidenum">
              <a:rPr lang="sv-SE" smtClean="0">
                <a:uFillTx/>
              </a:rPr>
              <a:pPr/>
              <a:t>9</a:t>
            </a:fld>
            <a:endParaRPr lang="sv-SE">
              <a:uFillTx/>
            </a:endParaRPr>
          </a:p>
        </p:txBody>
      </p:sp>
    </p:spTree>
    <p:extLst>
      <p:ext uri="{BB962C8B-B14F-4D97-AF65-F5344CB8AC3E}">
        <p14:creationId xmlns:p14="http://schemas.microsoft.com/office/powerpoint/2010/main" val="210323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uFillTx/>
              </a:defRPr>
            </a:lvl1pPr>
          </a:lstStyle>
          <a:p>
            <a:r>
              <a:rPr lang="en-US">
                <a:uFillTx/>
              </a:rPr>
              <a:t>Click to edit Master title style</a:t>
            </a:r>
            <a:endParaRPr lang="en-US" dirty="0">
              <a:uFillTx/>
            </a:endParaRP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a:uFillTx/>
              </a:rPr>
              <a:t>Click to edit Master subtitle style</a:t>
            </a:r>
            <a:endParaRPr lang="en-US" dirty="0">
              <a:uFillTx/>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7" name="Picture 2" descr="Bildresultat för siggraph 2017">
            <a:extLst>
              <a:ext uri="{FF2B5EF4-FFF2-40B4-BE49-F238E27FC236}">
                <a16:creationId xmlns:a16="http://schemas.microsoft.com/office/drawing/2014/main" id="{EE3ACB54-DBBE-4B4B-8D36-F496CAFA32E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C0F417FB-978D-4A0E-9EB6-0B9C664C1851}"/>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7" name="Picture 2" descr="Bildresultat för siggraph 2017">
            <a:extLst>
              <a:ext uri="{FF2B5EF4-FFF2-40B4-BE49-F238E27FC236}">
                <a16:creationId xmlns:a16="http://schemas.microsoft.com/office/drawing/2014/main" id="{197CD73F-8D5B-40E1-B926-1AF613E019F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3F3F86DE-A9CE-498C-817B-917CFBC0F7D4}"/>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31" name="Shape 31"/>
          <p:cNvSpPr>
            <a:spLocks noGrp="1"/>
          </p:cNvSpPr>
          <p:nvPr>
            <p:ph type="title"/>
          </p:nvPr>
        </p:nvSpPr>
        <p:spPr>
          <a:xfrm>
            <a:off x="1154955" y="1447800"/>
            <a:ext cx="8825659" cy="2134738"/>
          </a:xfrm>
          <a:prstGeom prst="rect">
            <a:avLst/>
          </a:prstGeom>
        </p:spPr>
        <p:txBody>
          <a:bodyPr anchor="t"/>
          <a:lstStyle>
            <a:lvl1pPr>
              <a:defRPr sz="4799">
                <a:uFillTx/>
              </a:defRPr>
            </a:lvl1pPr>
          </a:lstStyle>
          <a:p>
            <a:pPr lvl="0">
              <a:defRPr sz="1800">
                <a:solidFill>
                  <a:srgbClr val="000000"/>
                </a:solidFill>
                <a:uFillTx/>
              </a:defRPr>
            </a:pPr>
            <a:r>
              <a:rPr sz="4799">
                <a:solidFill>
                  <a:srgbClr val="EEECE1"/>
                </a:solidFill>
                <a:uFillTx/>
              </a:rPr>
              <a:t>Title Text</a:t>
            </a:r>
          </a:p>
        </p:txBody>
      </p:sp>
      <p:sp>
        <p:nvSpPr>
          <p:cNvPr id="32" name="Shape 32"/>
          <p:cNvSpPr>
            <a:spLocks noGrp="1"/>
          </p:cNvSpPr>
          <p:nvPr>
            <p:ph type="body" idx="1"/>
          </p:nvPr>
        </p:nvSpPr>
        <p:spPr>
          <a:xfrm>
            <a:off x="1154955" y="3582537"/>
            <a:ext cx="8825659" cy="2512328"/>
          </a:xfrm>
          <a:prstGeom prst="rect">
            <a:avLst/>
          </a:prstGeom>
        </p:spPr>
        <p:txBody>
          <a:bodyPr anchor="ctr"/>
          <a:lstStyle>
            <a:lvl1pPr marL="0" indent="0">
              <a:buFontTx/>
              <a:buNone/>
              <a:defRPr sz="1800">
                <a:uFillTx/>
              </a:defRPr>
            </a:lvl1pPr>
            <a:lvl2pPr marL="742876" indent="-285721">
              <a:buFontTx/>
              <a:buChar char="u"/>
              <a:defRPr sz="1800">
                <a:uFillTx/>
              </a:defRPr>
            </a:lvl2pPr>
            <a:lvl3pPr marL="1171458" indent="-257149">
              <a:buFontTx/>
              <a:buChar char="u"/>
              <a:defRPr sz="1800">
                <a:uFillTx/>
              </a:defRPr>
            </a:lvl3pPr>
            <a:lvl4pPr marL="1665346" indent="-293882">
              <a:buFontTx/>
              <a:buChar char="u"/>
              <a:defRPr sz="1800">
                <a:uFillTx/>
              </a:defRPr>
            </a:lvl4pPr>
            <a:lvl5pPr marL="2122501" indent="-293884">
              <a:buFontTx/>
              <a:buChar char="u"/>
              <a:defRPr sz="1800">
                <a:uFillTx/>
              </a:defRPr>
            </a:lvl5pPr>
          </a:lstStyle>
          <a:p>
            <a:pPr lvl="0">
              <a:defRPr>
                <a:solidFill>
                  <a:srgbClr val="000000"/>
                </a:solidFill>
                <a:uFillTx/>
              </a:defRPr>
            </a:pPr>
            <a:r>
              <a:rPr>
                <a:solidFill>
                  <a:srgbClr val="FFFFFF"/>
                </a:solidFill>
                <a:uFillTx/>
              </a:rPr>
              <a:t>Body Level One</a:t>
            </a:r>
          </a:p>
          <a:p>
            <a:pPr lvl="1">
              <a:defRPr>
                <a:solidFill>
                  <a:srgbClr val="000000"/>
                </a:solidFill>
                <a:uFillTx/>
              </a:defRPr>
            </a:pPr>
            <a:r>
              <a:rPr>
                <a:solidFill>
                  <a:srgbClr val="FFFFFF"/>
                </a:solidFill>
                <a:uFillTx/>
              </a:rPr>
              <a:t>Body Level Two</a:t>
            </a:r>
          </a:p>
          <a:p>
            <a:pPr lvl="2">
              <a:defRPr>
                <a:solidFill>
                  <a:srgbClr val="000000"/>
                </a:solidFill>
                <a:uFillTx/>
              </a:defRPr>
            </a:pPr>
            <a:r>
              <a:rPr>
                <a:solidFill>
                  <a:srgbClr val="FFFFFF"/>
                </a:solidFill>
                <a:uFillTx/>
              </a:rPr>
              <a:t>Body Level Three</a:t>
            </a:r>
          </a:p>
          <a:p>
            <a:pPr lvl="3">
              <a:defRPr>
                <a:solidFill>
                  <a:srgbClr val="000000"/>
                </a:solidFill>
                <a:uFillTx/>
              </a:defRPr>
            </a:pPr>
            <a:r>
              <a:rPr>
                <a:solidFill>
                  <a:srgbClr val="FFFFFF"/>
                </a:solidFill>
                <a:uFillTx/>
              </a:rPr>
              <a:t>Body Level Four</a:t>
            </a:r>
          </a:p>
          <a:p>
            <a:pPr lvl="4">
              <a:defRPr>
                <a:solidFill>
                  <a:srgbClr val="000000"/>
                </a:solidFill>
                <a:uFillTx/>
              </a:defRPr>
            </a:pPr>
            <a:r>
              <a:rPr>
                <a:solidFill>
                  <a:srgbClr val="FFFFFF"/>
                </a:solidFill>
                <a:uFillTx/>
              </a:rPr>
              <a:t>Body Level Five</a:t>
            </a:r>
          </a:p>
        </p:txBody>
      </p:sp>
      <p:pic>
        <p:nvPicPr>
          <p:cNvPr id="4" name="Picture 2" descr="Bildresultat för siggraph 2017">
            <a:extLst>
              <a:ext uri="{FF2B5EF4-FFF2-40B4-BE49-F238E27FC236}">
                <a16:creationId xmlns:a16="http://schemas.microsoft.com/office/drawing/2014/main" id="{C2CD4E08-B696-484C-B43A-A561D267036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65CDF09-2CF9-42CD-AAC1-0F6DA30FEE9B}"/>
              </a:ext>
            </a:extLst>
          </p:cNvPr>
          <p:cNvSpPr>
            <a:spLocks noGrp="1"/>
          </p:cNvSpPr>
          <p:nvPr>
            <p:ph type="ftr" sz="quarter" idx="11"/>
          </p:nvPr>
        </p:nvSpPr>
        <p:spPr>
          <a:xfrm>
            <a:off x="3198744" y="6356350"/>
            <a:ext cx="5794513" cy="365125"/>
          </a:xfrm>
          <a:prstGeom prst="rect">
            <a:avLst/>
          </a:prstGeom>
        </p:spPr>
        <p:txBody>
          <a:bodyPr/>
          <a:lstStyle>
            <a:lvl1pPr algn="ctr">
              <a:defRPr>
                <a:solidFill>
                  <a:schemeClr val="bg1"/>
                </a:solidFill>
              </a:defRPr>
            </a:lvl1pPr>
          </a:lstStyle>
          <a:p>
            <a:r>
              <a:rPr lang="sv-SE"/>
              <a:t>Open Problems in Real-Time Rendering – SIGGRAPH 2017</a:t>
            </a:r>
            <a:endParaRPr lang="sv-SE"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uFillTx/>
              </a:rPr>
              <a:t>Click to edit Master title style</a:t>
            </a:r>
            <a:endParaRPr lang="en-US" dirty="0">
              <a:uFillTx/>
            </a:endParaRP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7" name="Picture 2" descr="Bildresultat för siggraph 2017">
            <a:extLst>
              <a:ext uri="{FF2B5EF4-FFF2-40B4-BE49-F238E27FC236}">
                <a16:creationId xmlns:a16="http://schemas.microsoft.com/office/drawing/2014/main" id="{C75AE9BF-8A1A-438E-AF8F-7502F6E9AC3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084621" y="185738"/>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AE4D3003-2CC1-4F74-AF96-F660F1CA527A}"/>
              </a:ext>
            </a:extLst>
          </p:cNvPr>
          <p:cNvSpPr>
            <a:spLocks noGrp="1"/>
          </p:cNvSpPr>
          <p:nvPr>
            <p:ph type="ftr" sz="quarter" idx="11"/>
          </p:nvPr>
        </p:nvSpPr>
        <p:spPr>
          <a:xfrm>
            <a:off x="3198744" y="6356350"/>
            <a:ext cx="5794513" cy="365125"/>
          </a:xfrm>
          <a:prstGeom prst="rect">
            <a:avLst/>
          </a:prstGeom>
        </p:spPr>
        <p:txBody>
          <a:bodyPr/>
          <a:lstStyle>
            <a:lvl1pPr algn="ctr">
              <a:defRPr>
                <a:solidFill>
                  <a:schemeClr val="bg1"/>
                </a:solidFill>
              </a:defRPr>
            </a:lvl1pPr>
          </a:lstStyle>
          <a:p>
            <a:r>
              <a:rPr lang="sv-SE"/>
              <a:t>Open Problems in Real-Time Rendering – SIGGRAPH 2017</a:t>
            </a:r>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uFillTx/>
              </a:rPr>
              <a:t>Click to edit Master title style</a:t>
            </a:r>
            <a:endParaRPr lang="en-US" dirty="0">
              <a:uFillTx/>
            </a:endParaRP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8" name="Picture 2" descr="Bildresultat för siggraph 2017">
            <a:extLst>
              <a:ext uri="{FF2B5EF4-FFF2-40B4-BE49-F238E27FC236}">
                <a16:creationId xmlns:a16="http://schemas.microsoft.com/office/drawing/2014/main" id="{117743F5-61C8-4495-8FE4-867D46BD413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4E1CD0A2-ACF6-4526-BED7-C6FDD29C7957}"/>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10" name="Picture 2" descr="Bildresultat för siggraph 2017">
            <a:extLst>
              <a:ext uri="{FF2B5EF4-FFF2-40B4-BE49-F238E27FC236}">
                <a16:creationId xmlns:a16="http://schemas.microsoft.com/office/drawing/2014/main" id="{6E9AEC1F-9C52-4D0A-825F-77D867B79D3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a:extLst>
              <a:ext uri="{FF2B5EF4-FFF2-40B4-BE49-F238E27FC236}">
                <a16:creationId xmlns:a16="http://schemas.microsoft.com/office/drawing/2014/main" id="{0B8227D1-84D7-46FD-B988-5DCA9DED1927}"/>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uFillTx/>
              </a:rPr>
              <a:t>Click to edit Master title style</a:t>
            </a:r>
            <a:endParaRPr lang="en-US" dirty="0">
              <a:uFillTx/>
            </a:endParaRP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6" name="Picture 2" descr="Bildresultat för siggraph 2017">
            <a:extLst>
              <a:ext uri="{FF2B5EF4-FFF2-40B4-BE49-F238E27FC236}">
                <a16:creationId xmlns:a16="http://schemas.microsoft.com/office/drawing/2014/main" id="{9C5DE138-53E8-4986-9199-F7E83A2A249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a:extLst>
              <a:ext uri="{FF2B5EF4-FFF2-40B4-BE49-F238E27FC236}">
                <a16:creationId xmlns:a16="http://schemas.microsoft.com/office/drawing/2014/main" id="{59EE6497-864A-4D73-ADA2-BF1351771E14}"/>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5" name="Picture 2" descr="Bildresultat för siggraph 2017">
            <a:extLst>
              <a:ext uri="{FF2B5EF4-FFF2-40B4-BE49-F238E27FC236}">
                <a16:creationId xmlns:a16="http://schemas.microsoft.com/office/drawing/2014/main" id="{4403813A-34D1-4B14-8A6B-549057F28FC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DA834388-D062-4E8E-AAFC-D2D294B2FF9F}"/>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uFillTx/>
              </a:defRPr>
            </a:lvl1pPr>
          </a:lstStyle>
          <a:p>
            <a:r>
              <a:rPr lang="en-US">
                <a:uFillTx/>
              </a:rPr>
              <a:t>Click to edit Master title style</a:t>
            </a:r>
            <a:endParaRPr lang="en-US" dirty="0">
              <a:uFillTx/>
            </a:endParaRP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8" name="Picture 2" descr="Bildresultat för siggraph 2017">
            <a:extLst>
              <a:ext uri="{FF2B5EF4-FFF2-40B4-BE49-F238E27FC236}">
                <a16:creationId xmlns:a16="http://schemas.microsoft.com/office/drawing/2014/main" id="{01C1256C-9645-4D9E-A503-6E069E8F950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C94E26D8-5C48-4E9B-BD35-002722242DB6}"/>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uFillTx/>
              </a:defRPr>
            </a:lvl1pPr>
          </a:lstStyle>
          <a:p>
            <a:r>
              <a:rPr lang="en-US">
                <a:uFillTx/>
              </a:rPr>
              <a:t>Click to edit Master title style</a:t>
            </a:r>
            <a:endParaRPr lang="en-US" dirty="0">
              <a:uFillTx/>
            </a:endParaRPr>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a:uFillTx/>
              </a:rPr>
              <a:t>Click icon to add picture</a:t>
            </a:r>
            <a:endParaRPr lang="en-US" dirty="0">
              <a:uFillTx/>
            </a:endParaRP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62F5FA-F365-4616-B2F3-9CC48B251E65}" type="datetimeFigureOut">
              <a:rPr lang="sv-SE" smtClean="0">
                <a:uFillTx/>
              </a:rPr>
              <a:t>2017-08-02</a:t>
            </a:fld>
            <a:endParaRPr lang="sv-SE">
              <a:uFillTx/>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sv-SE">
              <a:uFillTx/>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CDFBF27-6C27-4C9A-88AA-E775BE949578}" type="slidenum">
              <a:rPr lang="sv-SE" smtClean="0">
                <a:uFillTx/>
              </a:rPr>
              <a:t>‹#›</a:t>
            </a:fld>
            <a:endParaRPr lang="sv-SE">
              <a:uFillTx/>
            </a:endParaRPr>
          </a:p>
        </p:txBody>
      </p:sp>
      <p:pic>
        <p:nvPicPr>
          <p:cNvPr id="8" name="Picture 2" descr="Bildresultat för siggraph 2017">
            <a:extLst>
              <a:ext uri="{FF2B5EF4-FFF2-40B4-BE49-F238E27FC236}">
                <a16:creationId xmlns:a16="http://schemas.microsoft.com/office/drawing/2014/main" id="{666EB3E8-47CA-442A-A35C-45DE6EB388F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3866" y="111547"/>
            <a:ext cx="1956279" cy="507155"/>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A87BD3E5-A31E-4BED-AC74-0EC2A86AB18D}"/>
              </a:ext>
            </a:extLst>
          </p:cNvPr>
          <p:cNvSpPr txBox="1">
            <a:spLocks/>
          </p:cNvSpPr>
          <p:nvPr userDrawn="1"/>
        </p:nvSpPr>
        <p:spPr>
          <a:xfrm>
            <a:off x="3198744" y="6356350"/>
            <a:ext cx="5794513" cy="365125"/>
          </a:xfrm>
          <a:prstGeom prst="rect">
            <a:avLst/>
          </a:prstGeom>
        </p:spPr>
        <p:txBody>
          <a:bodyPr/>
          <a:lstStyle>
            <a:defPPr>
              <a:defRPr lang="en-US">
                <a:uFillTx/>
              </a:defRPr>
            </a:defPPr>
            <a:lvl1pPr marL="0" algn="ctr" defTabSz="914400" rtl="0" eaLnBrk="1" latinLnBrk="0" hangingPunct="1">
              <a:defRPr sz="1800" kern="1200">
                <a:solidFill>
                  <a:schemeClr val="bg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r>
              <a:rPr lang="sv-SE"/>
              <a:t>Open Problems in Real-Time Rendering – SIGGRAPH 2017</a:t>
            </a:r>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F9C10E8-623B-4992-9CB2-1E76800644E1}"/>
              </a:ext>
            </a:extLst>
          </p:cNvPr>
          <p:cNvSpPr>
            <a:spLocks noGrp="1"/>
          </p:cNvSpPr>
          <p:nvPr>
            <p:ph type="ftr" sz="quarter" idx="3"/>
          </p:nvPr>
        </p:nvSpPr>
        <p:spPr>
          <a:xfrm>
            <a:off x="3198744" y="6356350"/>
            <a:ext cx="5794513" cy="365125"/>
          </a:xfrm>
          <a:prstGeom prst="rect">
            <a:avLst/>
          </a:prstGeom>
        </p:spPr>
        <p:txBody>
          <a:bodyPr/>
          <a:lstStyle>
            <a:lvl1pPr algn="ctr">
              <a:defRPr>
                <a:solidFill>
                  <a:schemeClr val="bg1"/>
                </a:solidFill>
              </a:defRPr>
            </a:lvl1pPr>
          </a:lstStyle>
          <a:p>
            <a:r>
              <a:rPr lang="sv-SE"/>
              <a:t>Open Problems in Real-Time Rendering – SIGGRAPH 2017</a:t>
            </a:r>
            <a:endParaRPr lang="sv-SE"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tif"/><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19.xml"/><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3.wmf"/><Relationship Id="rId5" Type="http://schemas.openxmlformats.org/officeDocument/2006/relationships/oleObject" Target="../embeddings/oleObject1.bin"/><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jpeg"/><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jpeg"/><Relationship Id="rId20"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tiff"/><Relationship Id="rId14" Type="http://schemas.openxmlformats.org/officeDocument/2006/relationships/image" Target="../media/image17.gif"/></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youtube.com/watch?v=5oK8UTRgvJ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3.tiff"/><Relationship Id="rId4" Type="http://schemas.openxmlformats.org/officeDocument/2006/relationships/image" Target="../media/image92.tiff"/></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hyperlink" Target="http://www.cesarelanza.com/oggi-vi-dico-rispetto-lambien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emf"/></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emf"/><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1.tif"/></Relationships>
</file>

<file path=ppt/slides/_rels/slide4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png"/><Relationship Id="rId10" Type="http://schemas.openxmlformats.org/officeDocument/2006/relationships/image" Target="../media/image129.jpeg"/><Relationship Id="rId4" Type="http://schemas.openxmlformats.org/officeDocument/2006/relationships/image" Target="../media/image123.png"/><Relationship Id="rId9"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32.png"/><Relationship Id="rId21" Type="http://schemas.openxmlformats.org/officeDocument/2006/relationships/image" Target="../media/image150.jpeg"/><Relationship Id="rId7" Type="http://schemas.openxmlformats.org/officeDocument/2006/relationships/image" Target="../media/image136.jpeg"/><Relationship Id="rId12" Type="http://schemas.openxmlformats.org/officeDocument/2006/relationships/image" Target="../media/image141.jpeg"/><Relationship Id="rId17" Type="http://schemas.openxmlformats.org/officeDocument/2006/relationships/image" Target="../media/image146.jpeg"/><Relationship Id="rId2" Type="http://schemas.openxmlformats.org/officeDocument/2006/relationships/notesSlide" Target="../notesSlides/notesSlide49.xml"/><Relationship Id="rId16" Type="http://schemas.openxmlformats.org/officeDocument/2006/relationships/image" Target="../media/image145.jpeg"/><Relationship Id="rId20"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jpeg"/><Relationship Id="rId5" Type="http://schemas.openxmlformats.org/officeDocument/2006/relationships/image" Target="../media/image134.jpeg"/><Relationship Id="rId15" Type="http://schemas.openxmlformats.org/officeDocument/2006/relationships/image" Target="../media/image144.jpeg"/><Relationship Id="rId10" Type="http://schemas.openxmlformats.org/officeDocument/2006/relationships/image" Target="../media/image139.jpeg"/><Relationship Id="rId19" Type="http://schemas.openxmlformats.org/officeDocument/2006/relationships/image" Target="../media/image148.jpeg"/><Relationship Id="rId4" Type="http://schemas.openxmlformats.org/officeDocument/2006/relationships/image" Target="../media/image133.jpeg"/><Relationship Id="rId9" Type="http://schemas.openxmlformats.org/officeDocument/2006/relationships/image" Target="../media/image138.jpeg"/><Relationship Id="rId14" Type="http://schemas.openxmlformats.org/officeDocument/2006/relationships/image" Target="../media/image143.jpeg"/><Relationship Id="rId22" Type="http://schemas.openxmlformats.org/officeDocument/2006/relationships/image" Target="../media/image151.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jbush001.github.io/2015/06/11/quake-lightmaps.html" TargetMode="External"/><Relationship Id="rId13" Type="http://schemas.openxmlformats.org/officeDocument/2006/relationships/hyperlink" Target="http://docs.cryengine.com/display/SDKDOC2/Voxel-Based+Global+Illumination" TargetMode="External"/><Relationship Id="rId18" Type="http://schemas.openxmlformats.org/officeDocument/2006/relationships/hyperlink" Target="http://dl.acm.org/citation.cfm?id=1187175" TargetMode="External"/><Relationship Id="rId26" Type="http://schemas.openxmlformats.org/officeDocument/2006/relationships/hyperlink" Target="http://theorangeduck.com/media/uploads/other_stuff/nnao.pdf" TargetMode="External"/><Relationship Id="rId3" Type="http://schemas.openxmlformats.org/officeDocument/2006/relationships/hyperlink" Target="http://www.ece.mcgill.ca/~callac/publications.html" TargetMode="External"/><Relationship Id="rId21" Type="http://schemas.openxmlformats.org/officeDocument/2006/relationships/hyperlink" Target="https://www.slideshare.net/DICEStudio/henrikgdc09-compat" TargetMode="External"/><Relationship Id="rId7" Type="http://schemas.openxmlformats.org/officeDocument/2006/relationships/hyperlink" Target="http://www.gamedev.net/topic/568829-box-projected-cubemap-environment-mapping/" TargetMode="External"/><Relationship Id="rId12" Type="http://schemas.openxmlformats.org/officeDocument/2006/relationships/hyperlink" Target="http://jcgt.org/published/0004/04/01/" TargetMode="External"/><Relationship Id="rId17" Type="http://schemas.openxmlformats.org/officeDocument/2006/relationships/hyperlink" Target="http://www.gdcvault.com/play/1015326/Deferred-Radiance-Transfer-Volumes-Global" TargetMode="External"/><Relationship Id="rId25" Type="http://schemas.openxmlformats.org/officeDocument/2006/relationships/hyperlink" Target="http://www.selfshadow.com/talks/rwc_gdc2010_v1.pdf" TargetMode="External"/><Relationship Id="rId2" Type="http://schemas.openxmlformats.org/officeDocument/2006/relationships/notesSlide" Target="../notesSlides/notesSlide50.xml"/><Relationship Id="rId16" Type="http://schemas.openxmlformats.org/officeDocument/2006/relationships/hyperlink" Target="https://www.fxguide.com/featured/epics-unreal-engine-open-world-behind-the-scenes/" TargetMode="External"/><Relationship Id="rId20" Type="http://schemas.openxmlformats.org/officeDocument/2006/relationships/hyperlink" Target="https://www.cg.tuwien.ac.at/research/publications/2010/Habel-2010-EIN/Habel-2010-EIN-paper.pdf" TargetMode="External"/><Relationship Id="rId29" Type="http://schemas.openxmlformats.org/officeDocument/2006/relationships/hyperlink" Target="https://seblagarde.wordpress.com/2012/09/29/image-based-lighting-approaches-and-parallax-corrected-cubemap/" TargetMode="External"/><Relationship Id="rId1" Type="http://schemas.openxmlformats.org/officeDocument/2006/relationships/slideLayout" Target="../slideLayouts/slideLayout2.xml"/><Relationship Id="rId6" Type="http://schemas.openxmlformats.org/officeDocument/2006/relationships/hyperlink" Target="https://www.slideshare.net/colinbb/gtc-2014-directx-11-rendering-and-nvidia-gameworks-in-batman-arkham-origins" TargetMode="External"/><Relationship Id="rId11" Type="http://schemas.openxmlformats.org/officeDocument/2006/relationships/hyperlink" Target="http://blog.icare3d.org/2012/05/gtc-2012-talk-octree-based-sparse.html" TargetMode="External"/><Relationship Id="rId24" Type="http://schemas.openxmlformats.org/officeDocument/2006/relationships/hyperlink" Target="https://eheitzresearch.wordpress.com/415-2/" TargetMode="External"/><Relationship Id="rId32" Type="http://schemas.openxmlformats.org/officeDocument/2006/relationships/hyperlink" Target="https://www.cs.dartmouth.edu/~wjarosz/publications/mara17towards.pdf" TargetMode="External"/><Relationship Id="rId5" Type="http://schemas.openxmlformats.org/officeDocument/2006/relationships/hyperlink" Target="http://www.realtimerendering.com/blog/i3d-2011-report-%E2%80%93-part-ii-industry-session/" TargetMode="External"/><Relationship Id="rId15" Type="http://schemas.openxmlformats.org/officeDocument/2006/relationships/hyperlink" Target="https://d1z4o56rleaq4j.cloudfront.net/downloads/large/Drobot_Lighting_of_Killzone_Shadow_Fall.pptx" TargetMode="External"/><Relationship Id="rId23" Type="http://schemas.openxmlformats.org/officeDocument/2006/relationships/hyperlink" Target="http://chrishecker.com/A_Game_Developer's_Wish_List_for_Researchers" TargetMode="External"/><Relationship Id="rId28" Type="http://schemas.openxmlformats.org/officeDocument/2006/relationships/hyperlink" Target="http://www.crytek.com/download/Light_Propagation_Volumes.pdf" TargetMode="External"/><Relationship Id="rId10" Type="http://schemas.openxmlformats.org/officeDocument/2006/relationships/hyperlink" Target="http://research.nvidia.com/sites/default/files/publications/GIVoxels-pg2011-authors.pdf" TargetMode="External"/><Relationship Id="rId19" Type="http://schemas.openxmlformats.org/officeDocument/2006/relationships/hyperlink" Target="http://www.gdcvault.com/play/1700/Hitting-60Hz-with-the-Unreal" TargetMode="External"/><Relationship Id="rId31" Type="http://schemas.openxmlformats.org/officeDocument/2006/relationships/hyperlink" Target="https://www.slideshare.net/DICEStudio/siggraph10-arrrealtime-radiosityarchitecture" TargetMode="External"/><Relationship Id="rId4" Type="http://schemas.openxmlformats.org/officeDocument/2006/relationships/hyperlink" Target="http://www.jagregory.com/abrash-black-book/#chapter-68-quakes-lighting-model" TargetMode="External"/><Relationship Id="rId9" Type="http://schemas.openxmlformats.org/officeDocument/2006/relationships/hyperlink" Target="http://halo.bungie.net/images/Inside/publications/presentations/lighting_material.zip" TargetMode="External"/><Relationship Id="rId14" Type="http://schemas.openxmlformats.org/officeDocument/2006/relationships/hyperlink" Target="http://www.klayge.org/material/3_12/GI/rsm.pdf" TargetMode="External"/><Relationship Id="rId22" Type="http://schemas.openxmlformats.org/officeDocument/2006/relationships/hyperlink" Target="http://www.gamasutra.com/view/feature/131226/hemisphere_lighting_with_radiosity_.php?page=1" TargetMode="External"/><Relationship Id="rId27" Type="http://schemas.openxmlformats.org/officeDocument/2006/relationships/hyperlink" Target="https://research.activision.com/eikmo72643/attachments/eikmo72643/research-papers/4/4/Volumetric%20Global%20Illumination%20at%20Treyarch.pdf" TargetMode="External"/><Relationship Id="rId30" Type="http://schemas.openxmlformats.org/officeDocument/2006/relationships/hyperlink" Target="https://seblagarde.files.wordpress.com/2015/07/course_notes_moving_frostbite_to_pbr_v32.pdf" TargetMode="External"/></Relationships>
</file>

<file path=ppt/slides/_rels/slide51.xml.rels><?xml version="1.0" encoding="UTF-8" standalone="yes"?>
<Relationships xmlns="http://schemas.openxmlformats.org/package/2006/relationships"><Relationship Id="rId13" Type="http://schemas.openxmlformats.org/officeDocument/2006/relationships/hyperlink" Target="http://www.chrisoat.com/papers/AmbientAperture_I3D2007.pdf" TargetMode="External"/><Relationship Id="rId18" Type="http://schemas.openxmlformats.org/officeDocument/2006/relationships/hyperlink" Target="http://research.nvidia.com/sites/default/files/pubs/2017-07_Spatiotemporal-Variance-Guided-Filtering:/svgf_preprint.pdf" TargetMode="External"/><Relationship Id="rId26" Type="http://schemas.openxmlformats.org/officeDocument/2006/relationships/hyperlink" Target="https://t.co/7fii07TJzl" TargetMode="External"/><Relationship Id="rId3" Type="http://schemas.openxmlformats.org/officeDocument/2006/relationships/hyperlink" Target="http://www.gdcvault.com/play/1022235/Rendering-the-World-of-Far" TargetMode="External"/><Relationship Id="rId21" Type="http://schemas.openxmlformats.org/officeDocument/2006/relationships/hyperlink" Target="http://www.ppsloan.org/publications/StupidSH36.pdf" TargetMode="External"/><Relationship Id="rId34" Type="http://schemas.openxmlformats.org/officeDocument/2006/relationships/hyperlink" Target="https://web.archive.org/web/20160415111936/http:/www.lionhead.com/blog/2014/april/17/dynamic-global-illumination-in-fable-legends/" TargetMode="External"/><Relationship Id="rId7" Type="http://schemas.openxmlformats.org/officeDocument/2006/relationships/hyperlink" Target="http://fumufumu.q-games.com/archives/TheTechnologyOfTomorrowsChildrenFinal.pdf" TargetMode="External"/><Relationship Id="rId12" Type="http://schemas.openxmlformats.org/officeDocument/2006/relationships/hyperlink" Target="https://www.iro.umontreal.ca/~derek/files/paper1086_final.pdf" TargetMode="External"/><Relationship Id="rId17" Type="http://schemas.openxmlformats.org/officeDocument/2006/relationships/hyperlink" Target="https://www.in.tu-clausthal.de/fileadmin/homes/CG/data_pub/paper/GISTAR.pdf" TargetMode="External"/><Relationship Id="rId25" Type="http://schemas.openxmlformats.org/officeDocument/2006/relationships/hyperlink" Target="https://www.ea.com/frostbite/news/stochastic-screen-space-reflections" TargetMode="External"/><Relationship Id="rId33" Type="http://schemas.openxmlformats.org/officeDocument/2006/relationships/hyperlink" Target="http://advances.realtimerendering.com/s2015/DynamicOcclusionWithSignedDistanceFields.pdf" TargetMode="External"/><Relationship Id="rId2" Type="http://schemas.openxmlformats.org/officeDocument/2006/relationships/notesSlide" Target="../notesSlides/notesSlide51.xml"/><Relationship Id="rId16" Type="http://schemas.openxmlformats.org/officeDocument/2006/relationships/hyperlink" Target="https://people.mpi-inf.mpg.de/~ritschel/Papers/SSDO.pdf" TargetMode="External"/><Relationship Id="rId20" Type="http://schemas.openxmlformats.org/officeDocument/2006/relationships/hyperlink" Target="https://mediatech.aalto.fi/~ari/Publications/SIGGRAPH_2015_Remedy_Notes.pdf" TargetMode="External"/><Relationship Id="rId29" Type="http://schemas.openxmlformats.org/officeDocument/2006/relationships/hyperlink" Target="https://blogs.unity3d.com/2016/09/28/in-development-progressive-lightmapper/" TargetMode="External"/><Relationship Id="rId1" Type="http://schemas.openxmlformats.org/officeDocument/2006/relationships/slideLayout" Target="../slideLayouts/slideLayout2.xml"/><Relationship Id="rId6" Type="http://schemas.openxmlformats.org/officeDocument/2006/relationships/hyperlink" Target="https://casual-effects.com/data" TargetMode="External"/><Relationship Id="rId11" Type="http://schemas.openxmlformats.org/officeDocument/2006/relationships/hyperlink" Target="http://www.gdcvault.com/play/1020162/Crafting-a-Next-Gen-Material" TargetMode="External"/><Relationship Id="rId24" Type="http://schemas.openxmlformats.org/officeDocument/2006/relationships/hyperlink" Target="https://vimeo.com/93428280" TargetMode="External"/><Relationship Id="rId32" Type="http://schemas.openxmlformats.org/officeDocument/2006/relationships/hyperlink" Target="http://cseweb.ucsd.edu/~ravir/274/15/papers/a133-wang.pdf" TargetMode="External"/><Relationship Id="rId5" Type="http://schemas.openxmlformats.org/officeDocument/2006/relationships/hyperlink" Target="http://graphics.cs.williams.edu/papers/LightFieldI3D17/" TargetMode="External"/><Relationship Id="rId15" Type="http://schemas.openxmlformats.org/officeDocument/2006/relationships/hyperlink" Target="https://www.microsoft.com/en-us/research/wp-content/uploads/2006/08/shexp.pdf" TargetMode="External"/><Relationship Id="rId23" Type="http://schemas.openxmlformats.org/officeDocument/2006/relationships/hyperlink" Target="http://www.crytek.com/cryengine/presentations" TargetMode="External"/><Relationship Id="rId28" Type="http://schemas.openxmlformats.org/officeDocument/2006/relationships/hyperlink" Target="https://developer.amd.com/wordpress/media/2012/10/Tatarchuk_Irradiance_Volumes.pdf" TargetMode="External"/><Relationship Id="rId10" Type="http://schemas.openxmlformats.org/officeDocument/2006/relationships/hyperlink" Target="https://de45xmedrsdbp.cloudfront.net/Resources/files/The_Technology_Behind_the_Elemental_Demo_16x9-1248544805.pdf" TargetMode="External"/><Relationship Id="rId19" Type="http://schemas.openxmlformats.org/officeDocument/2006/relationships/hyperlink" Target="http://www.crytek.com/download/2014_03_25_CRYENGINE_GDC_Schultz.pdf" TargetMode="External"/><Relationship Id="rId31" Type="http://schemas.openxmlformats.org/officeDocument/2006/relationships/hyperlink" Target="http://halo.bungie.net/images/Inside/publications/presentations/Life_on_the_Bungie_Farm.pptx" TargetMode="External"/><Relationship Id="rId4" Type="http://schemas.openxmlformats.org/officeDocument/2006/relationships/hyperlink" Target="http://graphics.cs.williams.edu/papers/ArtistI3D13/" TargetMode="External"/><Relationship Id="rId9" Type="http://schemas.openxmlformats.org/officeDocument/2006/relationships/hyperlink" Target="http://developer.amd.com/wordpress/media/2012/10/Chapter8-Mittring-Finding_NextGen_CryEngine2.pdf" TargetMode="External"/><Relationship Id="rId14" Type="http://schemas.openxmlformats.org/officeDocument/2006/relationships/hyperlink" Target="http://www.gdcvault.com/play/1022392/NVIDIA-VXGI-Dynamic-Global-Illumination" TargetMode="External"/><Relationship Id="rId22" Type="http://schemas.openxmlformats.org/officeDocument/2006/relationships/hyperlink" Target="https://www.cs.utah.edu/~ladislav/sloan13ambient/sloan13ambient.pdf" TargetMode="External"/><Relationship Id="rId27" Type="http://schemas.openxmlformats.org/officeDocument/2006/relationships/hyperlink" Target="http://cgg.mff.cuni.cz/~jaroslav/gicourse2010/giai2010-04-eric_tabellion.ppt" TargetMode="External"/><Relationship Id="rId30" Type="http://schemas.openxmlformats.org/officeDocument/2006/relationships/hyperlink" Target="https://www.slideshare.net/guerrillagames/killzone-shadow-fall-gdc2014-valient-killzonegraphics" TargetMode="External"/><Relationship Id="rId8" Type="http://schemas.openxmlformats.org/officeDocument/2006/relationships/hyperlink" Target="http://www.valvesoftware.com/publications/2004/GDC2004_Half-Life2_Shading.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3575" y="2638645"/>
            <a:ext cx="9752222" cy="2387600"/>
          </a:xfrm>
        </p:spPr>
        <p:txBody>
          <a:bodyPr>
            <a:normAutofit/>
          </a:bodyPr>
          <a:lstStyle/>
          <a:p>
            <a:pPr algn="l"/>
            <a:r>
              <a:rPr lang="en-CA" sz="4000" dirty="0">
                <a:solidFill>
                  <a:srgbClr val="FFC000"/>
                </a:solidFill>
                <a:effectLst>
                  <a:outerShdw blurRad="38100" dist="38100" dir="2700000" algn="tl">
                    <a:srgbClr val="000000">
                      <a:alpha val="43137"/>
                    </a:srgbClr>
                  </a:outerShdw>
                </a:effectLst>
                <a:latin typeface="Century Gothic" panose="020B0502020202020204" pitchFamily="34" charset="0"/>
                <a:ea typeface="Adobe Song Std L" panose="02020300000000000000" pitchFamily="18" charset="-128"/>
              </a:rPr>
              <a:t>A Certain Slant of Light:</a:t>
            </a:r>
            <a:r>
              <a:rPr lang="en-CA" sz="4000" dirty="0">
                <a:solidFill>
                  <a:schemeClr val="bg1"/>
                </a:solidFill>
                <a:effectLst>
                  <a:outerShdw blurRad="38100" dist="38100" dir="2700000" algn="tl">
                    <a:srgbClr val="000000">
                      <a:alpha val="43137"/>
                    </a:srgbClr>
                  </a:outerShdw>
                </a:effectLst>
                <a:latin typeface="Century Gothic" panose="020B0502020202020204" pitchFamily="34" charset="0"/>
                <a:ea typeface="Adobe Song Std L" panose="02020300000000000000" pitchFamily="18" charset="-128"/>
              </a:rPr>
              <a:t> </a:t>
            </a:r>
            <a:br>
              <a:rPr lang="en-CA" sz="4000" dirty="0">
                <a:solidFill>
                  <a:schemeClr val="bg1"/>
                </a:solidFill>
                <a:effectLst>
                  <a:outerShdw blurRad="38100" dist="38100" dir="2700000" algn="tl">
                    <a:srgbClr val="000000">
                      <a:alpha val="43137"/>
                    </a:srgbClr>
                  </a:outerShdw>
                </a:effectLst>
                <a:latin typeface="Century Gothic" panose="020B0502020202020204" pitchFamily="34" charset="0"/>
                <a:ea typeface="Adobe Song Std L" panose="02020300000000000000" pitchFamily="18" charset="-128"/>
              </a:rPr>
            </a:br>
            <a:r>
              <a:rPr lang="en-CA" sz="4000" dirty="0">
                <a:solidFill>
                  <a:schemeClr val="bg1"/>
                </a:solidFill>
                <a:effectLst>
                  <a:outerShdw blurRad="38100" dist="38100" dir="2700000" algn="tl">
                    <a:srgbClr val="000000">
                      <a:alpha val="43137"/>
                    </a:srgbClr>
                  </a:outerShdw>
                </a:effectLst>
                <a:latin typeface="Century Gothic" panose="020B0502020202020204" pitchFamily="34" charset="0"/>
                <a:ea typeface="Adobe Song Std L" panose="02020300000000000000" pitchFamily="18" charset="-128"/>
              </a:rPr>
              <a:t>Past, Present and Future Challenges of Global Illumination in Games</a:t>
            </a:r>
            <a:br>
              <a:rPr lang="sv-SE" sz="4000" dirty="0">
                <a:solidFill>
                  <a:schemeClr val="bg1"/>
                </a:solidFill>
                <a:effectLst>
                  <a:outerShdw blurRad="38100" dist="38100" dir="2700000" algn="tl">
                    <a:srgbClr val="000000">
                      <a:alpha val="43137"/>
                    </a:srgbClr>
                  </a:outerShdw>
                </a:effectLst>
                <a:latin typeface="Century Gothic" panose="020B0502020202020204" pitchFamily="34" charset="0"/>
                <a:ea typeface="Adobe Song Std L" panose="02020300000000000000" pitchFamily="18" charset="-128"/>
              </a:rPr>
            </a:br>
            <a:endParaRPr lang="sv-SE" sz="4000" dirty="0">
              <a:solidFill>
                <a:srgbClr val="FFC000"/>
              </a:solidFill>
              <a:effectLst>
                <a:outerShdw blurRad="38100" dist="38100" dir="2700000" algn="tl">
                  <a:srgbClr val="000000">
                    <a:alpha val="43137"/>
                  </a:srgbClr>
                </a:outerShdw>
              </a:effectLst>
              <a:uFillTx/>
              <a:latin typeface="Century Gothic" panose="020B0502020202020204" pitchFamily="34" charset="0"/>
              <a:ea typeface="Adobe Song Std L" panose="02020300000000000000" pitchFamily="18" charset="-128"/>
            </a:endParaRPr>
          </a:p>
        </p:txBody>
      </p:sp>
      <p:sp>
        <p:nvSpPr>
          <p:cNvPr id="3" name="Content Placeholder 2"/>
          <p:cNvSpPr>
            <a:spLocks noGrp="1"/>
          </p:cNvSpPr>
          <p:nvPr>
            <p:ph type="subTitle" idx="1"/>
          </p:nvPr>
        </p:nvSpPr>
        <p:spPr>
          <a:xfrm>
            <a:off x="446015" y="5377342"/>
            <a:ext cx="9144000" cy="1421065"/>
          </a:xfrm>
        </p:spPr>
        <p:txBody>
          <a:bodyPr/>
          <a:lstStyle/>
          <a:p>
            <a:pPr marL="0" indent="0" algn="l">
              <a:buNone/>
            </a:pPr>
            <a:r>
              <a:rPr lang="en-CA" dirty="0">
                <a:solidFill>
                  <a:schemeClr val="bg1"/>
                </a:solidFill>
                <a:effectLst>
                  <a:outerShdw blurRad="38100" dist="38100" dir="2700000" algn="tl">
                    <a:srgbClr val="000000">
                      <a:alpha val="43137"/>
                    </a:srgbClr>
                  </a:outerShdw>
                </a:effectLst>
              </a:rPr>
              <a:t>Colin Barré-Brisebois</a:t>
            </a:r>
            <a:br>
              <a:rPr lang="en-CA" dirty="0">
                <a:solidFill>
                  <a:schemeClr val="bg1"/>
                </a:solidFill>
                <a:effectLst>
                  <a:outerShdw blurRad="38100" dist="38100" dir="2700000" algn="tl">
                    <a:srgbClr val="000000">
                      <a:alpha val="43137"/>
                    </a:srgbClr>
                  </a:outerShdw>
                </a:effectLst>
              </a:rPr>
            </a:br>
            <a:r>
              <a:rPr lang="en-CA" sz="2000" i="1" dirty="0">
                <a:solidFill>
                  <a:schemeClr val="bg1"/>
                </a:solidFill>
                <a:effectLst>
                  <a:outerShdw blurRad="38100" dist="38100" dir="2700000" algn="tl">
                    <a:srgbClr val="000000">
                      <a:alpha val="43137"/>
                    </a:srgbClr>
                  </a:outerShdw>
                </a:effectLst>
              </a:rPr>
              <a:t>Senior Rendering Engineer, SEED – Electronic Arts</a:t>
            </a:r>
            <a:br>
              <a:rPr lang="en-CA" sz="2000" i="1" dirty="0">
                <a:solidFill>
                  <a:schemeClr val="bg1"/>
                </a:solidFill>
                <a:effectLst>
                  <a:outerShdw blurRad="38100" dist="38100" dir="2700000" algn="tl">
                    <a:srgbClr val="000000">
                      <a:alpha val="43137"/>
                    </a:srgbClr>
                  </a:outerShdw>
                </a:effectLst>
              </a:rPr>
            </a:br>
            <a:r>
              <a:rPr lang="en-CA" sz="2000" i="1" dirty="0">
                <a:solidFill>
                  <a:schemeClr val="bg1"/>
                </a:solidFill>
                <a:effectLst>
                  <a:outerShdw blurRad="38100" dist="38100" dir="2700000" algn="tl">
                    <a:srgbClr val="000000">
                      <a:alpha val="43137"/>
                    </a:srgbClr>
                  </a:outerShdw>
                </a:effectLst>
              </a:rPr>
              <a:t>@</a:t>
            </a:r>
            <a:r>
              <a:rPr lang="en-CA" sz="2000" i="1" dirty="0" err="1">
                <a:solidFill>
                  <a:schemeClr val="bg1"/>
                </a:solidFill>
                <a:effectLst>
                  <a:outerShdw blurRad="38100" dist="38100" dir="2700000" algn="tl">
                    <a:srgbClr val="000000">
                      <a:alpha val="43137"/>
                    </a:srgbClr>
                  </a:outerShdw>
                </a:effectLst>
              </a:rPr>
              <a:t>ZigguratVertigo</a:t>
            </a:r>
            <a:endParaRPr lang="sv-SE" sz="2000" i="1" dirty="0">
              <a:solidFill>
                <a:schemeClr val="bg1"/>
              </a:solidFill>
              <a:effectLst>
                <a:outerShdw blurRad="38100" dist="38100" dir="2700000" algn="tl">
                  <a:srgbClr val="000000">
                    <a:alpha val="43137"/>
                  </a:srgbClr>
                </a:outerShdw>
              </a:effectLst>
              <a:uFillTx/>
            </a:endParaRPr>
          </a:p>
        </p:txBody>
      </p:sp>
      <p:pic>
        <p:nvPicPr>
          <p:cNvPr id="10" name="Picture 9">
            <a:extLst>
              <a:ext uri="{FF2B5EF4-FFF2-40B4-BE49-F238E27FC236}">
                <a16:creationId xmlns:a16="http://schemas.microsoft.com/office/drawing/2014/main" id="{3A2F65D5-0240-4DD7-9D84-6D3B171243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5131" y="5314951"/>
            <a:ext cx="1078706" cy="1078706"/>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331332C-DEE7-4DCA-B224-06097535A3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1743" y="5083055"/>
            <a:ext cx="4243388" cy="1774945"/>
          </a:xfrm>
          <a:prstGeom prst="rect">
            <a:avLst/>
          </a:prstGeom>
          <a:effectLst>
            <a:outerShdw blurRad="50800" dist="38100" dir="2700000" algn="tl" rotWithShape="0">
              <a:prstClr val="black">
                <a:alpha val="40000"/>
              </a:prstClr>
            </a:outerShdw>
          </a:effectLst>
        </p:spPr>
      </p:pic>
      <p:pic>
        <p:nvPicPr>
          <p:cNvPr id="15" name="Picture 2" descr="Bildresultat för siggraph 2017">
            <a:extLst>
              <a:ext uri="{FF2B5EF4-FFF2-40B4-BE49-F238E27FC236}">
                <a16:creationId xmlns:a16="http://schemas.microsoft.com/office/drawing/2014/main" id="{4B79E31F-6B9B-45D4-A876-A5F823F9E1E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89470" y="495612"/>
            <a:ext cx="5818227" cy="15083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latin typeface="Century Gothic" panose="020B0502020202020204" pitchFamily="34" charset="0"/>
              </a:rPr>
              <a:t>Radiosity Normal Mapping</a:t>
            </a:r>
            <a:endParaRPr lang="en-US" dirty="0">
              <a:solidFill>
                <a:schemeClr val="accent4"/>
              </a:solidFill>
              <a:uFillTx/>
              <a:latin typeface="Century Gothic" panose="020B0502020202020204" pitchFamily="34" charset="0"/>
            </a:endParaRPr>
          </a:p>
        </p:txBody>
      </p:sp>
      <p:pic>
        <p:nvPicPr>
          <p:cNvPr id="11" name="Picture 10">
            <a:extLst>
              <a:ext uri="{FF2B5EF4-FFF2-40B4-BE49-F238E27FC236}">
                <a16:creationId xmlns:a16="http://schemas.microsoft.com/office/drawing/2014/main" id="{0D688D61-AA7A-4F57-92D1-D6A7B8152A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53934" y="3680400"/>
            <a:ext cx="3525358" cy="2648330"/>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8E7C7144-70D3-46F2-BE79-31988ACBCBBB}"/>
              </a:ext>
            </a:extLst>
          </p:cNvPr>
          <p:cNvPicPr>
            <a:picLocks noChangeAspect="1"/>
          </p:cNvPicPr>
          <p:nvPr/>
        </p:nvPicPr>
        <p:blipFill>
          <a:blip r:embed="rId4"/>
          <a:stretch>
            <a:fillRect/>
          </a:stretch>
        </p:blipFill>
        <p:spPr>
          <a:xfrm>
            <a:off x="8353934" y="1237506"/>
            <a:ext cx="3524538" cy="2380407"/>
          </a:xfrm>
          <a:prstGeom prst="rect">
            <a:avLst/>
          </a:prstGeom>
          <a:ln>
            <a:noFill/>
          </a:ln>
          <a:effectLst>
            <a:outerShdw blurRad="190500" algn="tl" rotWithShape="0">
              <a:srgbClr val="000000">
                <a:alpha val="70000"/>
              </a:srgbClr>
            </a:outerShdw>
          </a:effectLst>
        </p:spPr>
      </p:pic>
      <p:sp>
        <p:nvSpPr>
          <p:cNvPr id="13" name="Content Placeholder 2">
            <a:extLst>
              <a:ext uri="{FF2B5EF4-FFF2-40B4-BE49-F238E27FC236}">
                <a16:creationId xmlns:a16="http://schemas.microsoft.com/office/drawing/2014/main" id="{B3376AFD-2C71-4AFD-BA19-2380375877AE}"/>
              </a:ext>
            </a:extLst>
          </p:cNvPr>
          <p:cNvSpPr txBox="1">
            <a:spLocks/>
          </p:cNvSpPr>
          <p:nvPr/>
        </p:nvSpPr>
        <p:spPr>
          <a:xfrm>
            <a:off x="1109236" y="1442244"/>
            <a:ext cx="697366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en-CA" sz="2200" dirty="0">
                <a:solidFill>
                  <a:schemeClr val="bg1"/>
                </a:solidFill>
              </a:rPr>
              <a:t>As seen in Half-Life 2 </a:t>
            </a:r>
            <a:r>
              <a:rPr lang="en-CA" sz="2200" dirty="0">
                <a:solidFill>
                  <a:schemeClr val="accent4">
                    <a:lumMod val="40000"/>
                    <a:lumOff val="60000"/>
                  </a:schemeClr>
                </a:solidFill>
              </a:rPr>
              <a:t> </a:t>
            </a:r>
            <a:r>
              <a:rPr lang="en-CA" sz="2200" dirty="0">
                <a:solidFill>
                  <a:schemeClr val="bg1"/>
                </a:solidFill>
              </a:rPr>
              <a:t>[McTaggart04]</a:t>
            </a:r>
          </a:p>
          <a:p>
            <a:pPr fontAlgn="base"/>
            <a:r>
              <a:rPr lang="en-CA" sz="2200" dirty="0">
                <a:solidFill>
                  <a:srgbClr val="FFC000"/>
                </a:solidFill>
              </a:rPr>
              <a:t>Avoids flat ambient</a:t>
            </a:r>
          </a:p>
          <a:p>
            <a:pPr fontAlgn="base"/>
            <a:r>
              <a:rPr lang="en-CA" sz="2200" dirty="0">
                <a:solidFill>
                  <a:schemeClr val="bg1"/>
                </a:solidFill>
              </a:rPr>
              <a:t>Three full RGB lighting values, in three directions in TS</a:t>
            </a:r>
          </a:p>
          <a:p>
            <a:pPr fontAlgn="base"/>
            <a:r>
              <a:rPr lang="en-CA" sz="2200" dirty="0">
                <a:solidFill>
                  <a:schemeClr val="bg1"/>
                </a:solidFill>
              </a:rPr>
              <a:t>Blending based on the </a:t>
            </a:r>
            <a:r>
              <a:rPr lang="en-CA" sz="2200" i="1" dirty="0">
                <a:solidFill>
                  <a:schemeClr val="bg1"/>
                </a:solidFill>
              </a:rPr>
              <a:t>cos(</a:t>
            </a:r>
            <a:r>
              <a:rPr lang="en-CA" sz="2200" i="1" dirty="0" err="1">
                <a:solidFill>
                  <a:schemeClr val="bg1"/>
                </a:solidFill>
              </a:rPr>
              <a:t>NormalMap</a:t>
            </a:r>
            <a:r>
              <a:rPr lang="en-CA" sz="2200" i="1" dirty="0">
                <a:solidFill>
                  <a:schemeClr val="bg1"/>
                </a:solidFill>
              </a:rPr>
              <a:t>, </a:t>
            </a:r>
            <a:r>
              <a:rPr lang="en-CA" sz="2200" i="1" dirty="0" err="1">
                <a:solidFill>
                  <a:schemeClr val="bg1"/>
                </a:solidFill>
              </a:rPr>
              <a:t>BasisDirections</a:t>
            </a:r>
            <a:r>
              <a:rPr lang="en-CA" sz="2200" i="1" dirty="0">
                <a:solidFill>
                  <a:schemeClr val="bg1"/>
                </a:solidFill>
              </a:rPr>
              <a:t>)</a:t>
            </a:r>
          </a:p>
          <a:p>
            <a:pPr fontAlgn="base"/>
            <a:r>
              <a:rPr lang="en-CA" sz="2200" dirty="0">
                <a:solidFill>
                  <a:srgbClr val="FFC000"/>
                </a:solidFill>
              </a:rPr>
              <a:t>Can approximate specular</a:t>
            </a:r>
          </a:p>
          <a:p>
            <a:pPr lvl="1" fontAlgn="base"/>
            <a:r>
              <a:rPr lang="en-CA" sz="2200" dirty="0">
                <a:solidFill>
                  <a:schemeClr val="bg1"/>
                </a:solidFill>
              </a:rPr>
              <a:t>When view direction aligns with basis</a:t>
            </a:r>
          </a:p>
          <a:p>
            <a:pPr lvl="1" fontAlgn="base"/>
            <a:r>
              <a:rPr lang="en-CA" sz="2200" dirty="0">
                <a:solidFill>
                  <a:schemeClr val="bg1"/>
                </a:solidFill>
              </a:rPr>
              <a:t>“okay” with rough specular, not with low roughness </a:t>
            </a:r>
            <a:endParaRPr lang="en-CA" sz="2200" dirty="0">
              <a:solidFill>
                <a:srgbClr val="FF0000"/>
              </a:solidFill>
            </a:endParaRPr>
          </a:p>
          <a:p>
            <a:pPr fontAlgn="base"/>
            <a:r>
              <a:rPr lang="en-CA" sz="2200" dirty="0">
                <a:solidFill>
                  <a:schemeClr val="bg1"/>
                </a:solidFill>
              </a:rPr>
              <a:t>Used in many games/engines!</a:t>
            </a:r>
          </a:p>
        </p:txBody>
      </p:sp>
      <p:grpSp>
        <p:nvGrpSpPr>
          <p:cNvPr id="15" name="Group 14">
            <a:extLst>
              <a:ext uri="{FF2B5EF4-FFF2-40B4-BE49-F238E27FC236}">
                <a16:creationId xmlns:a16="http://schemas.microsoft.com/office/drawing/2014/main" id="{F86A12E6-C522-4237-986A-EFC5A6E06FF3}"/>
              </a:ext>
            </a:extLst>
          </p:cNvPr>
          <p:cNvGrpSpPr/>
          <p:nvPr/>
        </p:nvGrpSpPr>
        <p:grpSpPr>
          <a:xfrm>
            <a:off x="1440092" y="4543873"/>
            <a:ext cx="6781261" cy="1784857"/>
            <a:chOff x="1464585" y="5162973"/>
            <a:chExt cx="5570238" cy="1547063"/>
          </a:xfrm>
        </p:grpSpPr>
        <p:grpSp>
          <p:nvGrpSpPr>
            <p:cNvPr id="6" name="Group 5">
              <a:extLst>
                <a:ext uri="{FF2B5EF4-FFF2-40B4-BE49-F238E27FC236}">
                  <a16:creationId xmlns:a16="http://schemas.microsoft.com/office/drawing/2014/main" id="{976A5608-0FDE-4E7F-AC89-F7ABA89A5FBC}"/>
                </a:ext>
              </a:extLst>
            </p:cNvPr>
            <p:cNvGrpSpPr/>
            <p:nvPr/>
          </p:nvGrpSpPr>
          <p:grpSpPr>
            <a:xfrm>
              <a:off x="1464585" y="5461421"/>
              <a:ext cx="5490953" cy="1248615"/>
              <a:chOff x="2445977" y="5461421"/>
              <a:chExt cx="5490953" cy="1248615"/>
            </a:xfrm>
          </p:grpSpPr>
          <p:pic>
            <p:nvPicPr>
              <p:cNvPr id="4" name="Picture 3">
                <a:extLst>
                  <a:ext uri="{FF2B5EF4-FFF2-40B4-BE49-F238E27FC236}">
                    <a16:creationId xmlns:a16="http://schemas.microsoft.com/office/drawing/2014/main" id="{8BCEA51B-EAEF-4F13-9203-B6CDE2C1C1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52253" y="5461421"/>
                <a:ext cx="2255176" cy="1248615"/>
              </a:xfrm>
              <a:prstGeom prst="rect">
                <a:avLst/>
              </a:prstGeom>
            </p:spPr>
          </p:pic>
          <p:pic>
            <p:nvPicPr>
              <p:cNvPr id="5" name="Picture 4">
                <a:extLst>
                  <a:ext uri="{FF2B5EF4-FFF2-40B4-BE49-F238E27FC236}">
                    <a16:creationId xmlns:a16="http://schemas.microsoft.com/office/drawing/2014/main" id="{CD7F775B-2984-47D5-86D3-7E0DB067FB4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07430" y="5461421"/>
                <a:ext cx="2229500" cy="1248615"/>
              </a:xfrm>
              <a:prstGeom prst="rect">
                <a:avLst/>
              </a:prstGeom>
            </p:spPr>
          </p:pic>
          <p:pic>
            <p:nvPicPr>
              <p:cNvPr id="16386" name="Picture 2" descr="Bildresultat för mirror's edge">
                <a:extLst>
                  <a:ext uri="{FF2B5EF4-FFF2-40B4-BE49-F238E27FC236}">
                    <a16:creationId xmlns:a16="http://schemas.microsoft.com/office/drawing/2014/main" id="{949F835F-7962-42E0-84A6-1F62B822618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445977" y="5461421"/>
                <a:ext cx="998892" cy="124861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92B8E21F-B8F2-46E2-863B-E5BC015B6796}"/>
                </a:ext>
              </a:extLst>
            </p:cNvPr>
            <p:cNvSpPr/>
            <p:nvPr/>
          </p:nvSpPr>
          <p:spPr>
            <a:xfrm>
              <a:off x="6127331" y="5162973"/>
              <a:ext cx="907492" cy="320126"/>
            </a:xfrm>
            <a:prstGeom prst="rect">
              <a:avLst/>
            </a:prstGeom>
          </p:spPr>
          <p:txBody>
            <a:bodyPr wrap="none">
              <a:spAutoFit/>
            </a:bodyPr>
            <a:lstStyle/>
            <a:p>
              <a:r>
                <a:rPr lang="en-CA" dirty="0">
                  <a:solidFill>
                    <a:schemeClr val="bg1"/>
                  </a:solidFill>
                </a:rPr>
                <a:t>[</a:t>
              </a:r>
              <a:r>
                <a:rPr lang="fr-CA" dirty="0">
                  <a:solidFill>
                    <a:schemeClr val="bg1"/>
                  </a:solidFill>
                </a:rPr>
                <a:t>Halén09</a:t>
              </a:r>
              <a:r>
                <a:rPr lang="sv-SE" dirty="0">
                  <a:solidFill>
                    <a:schemeClr val="bg1"/>
                  </a:solidFill>
                </a:rPr>
                <a:t>]</a:t>
              </a:r>
              <a:endParaRPr lang="sv-SE" dirty="0"/>
            </a:p>
          </p:txBody>
        </p:sp>
      </p:grpSp>
      <p:sp>
        <p:nvSpPr>
          <p:cNvPr id="7" name="Rectangle 6">
            <a:extLst>
              <a:ext uri="{FF2B5EF4-FFF2-40B4-BE49-F238E27FC236}">
                <a16:creationId xmlns:a16="http://schemas.microsoft.com/office/drawing/2014/main" id="{697E5934-4656-4703-88DC-37110C080B9D}"/>
              </a:ext>
            </a:extLst>
          </p:cNvPr>
          <p:cNvSpPr/>
          <p:nvPr/>
        </p:nvSpPr>
        <p:spPr>
          <a:xfrm>
            <a:off x="10472608" y="868174"/>
            <a:ext cx="2031325" cy="369332"/>
          </a:xfrm>
          <a:prstGeom prst="rect">
            <a:avLst/>
          </a:prstGeom>
        </p:spPr>
        <p:txBody>
          <a:bodyPr wrap="none">
            <a:spAutoFit/>
          </a:bodyPr>
          <a:lstStyle/>
          <a:p>
            <a:r>
              <a:rPr lang="en-CA" dirty="0">
                <a:solidFill>
                  <a:schemeClr val="bg1"/>
                </a:solidFill>
              </a:rPr>
              <a:t>[McTaggart04]	</a:t>
            </a:r>
            <a:endParaRPr lang="en-CA" dirty="0"/>
          </a:p>
        </p:txBody>
      </p:sp>
      <p:sp>
        <p:nvSpPr>
          <p:cNvPr id="16" name="Footer Placeholder 4">
            <a:extLst>
              <a:ext uri="{FF2B5EF4-FFF2-40B4-BE49-F238E27FC236}">
                <a16:creationId xmlns:a16="http://schemas.microsoft.com/office/drawing/2014/main" id="{464081D6-687C-45D3-ADA6-0B8BC361430B}"/>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00452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Spherical Harmonics Lightmaps</a:t>
            </a:r>
            <a:endParaRPr lang="en-US" dirty="0">
              <a:solidFill>
                <a:schemeClr val="accent4"/>
              </a:solidFill>
              <a:uFillTx/>
              <a:latin typeface="Century Gothic" panose="020B0502020202020204" pitchFamily="34" charset="0"/>
            </a:endParaRPr>
          </a:p>
        </p:txBody>
      </p:sp>
      <p:sp>
        <p:nvSpPr>
          <p:cNvPr id="12" name="Content Placeholder 2">
            <a:extLst>
              <a:ext uri="{FF2B5EF4-FFF2-40B4-BE49-F238E27FC236}">
                <a16:creationId xmlns:a16="http://schemas.microsoft.com/office/drawing/2014/main" id="{2733A024-3023-493C-9B8D-636E30ADAD6C}"/>
              </a:ext>
            </a:extLst>
          </p:cNvPr>
          <p:cNvSpPr txBox="1">
            <a:spLocks/>
          </p:cNvSpPr>
          <p:nvPr/>
        </p:nvSpPr>
        <p:spPr>
          <a:xfrm>
            <a:off x="895696" y="4148563"/>
            <a:ext cx="7207963" cy="226243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en-CA" sz="2200" dirty="0">
                <a:solidFill>
                  <a:schemeClr val="bg1"/>
                </a:solidFill>
              </a:rPr>
              <a:t>Another step towards “global” improved fidelity</a:t>
            </a:r>
          </a:p>
          <a:p>
            <a:pPr fontAlgn="base"/>
            <a:r>
              <a:rPr lang="en-CA" sz="2200" dirty="0">
                <a:solidFill>
                  <a:schemeClr val="bg1"/>
                </a:solidFill>
              </a:rPr>
              <a:t>Spherical harmonics from </a:t>
            </a:r>
            <a:r>
              <a:rPr lang="en-CA" sz="2200" dirty="0">
                <a:solidFill>
                  <a:srgbClr val="FFC000"/>
                </a:solidFill>
              </a:rPr>
              <a:t>offline photon mapper</a:t>
            </a:r>
          </a:p>
          <a:p>
            <a:pPr fontAlgn="base"/>
            <a:r>
              <a:rPr lang="en-CA" sz="2200" dirty="0">
                <a:solidFill>
                  <a:schemeClr val="bg1"/>
                </a:solidFill>
              </a:rPr>
              <a:t>Texel has irradiance at surface point, as a continuous function on a sphere</a:t>
            </a:r>
          </a:p>
          <a:p>
            <a:pPr fontAlgn="base"/>
            <a:r>
              <a:rPr lang="en-US" sz="2200" dirty="0">
                <a:solidFill>
                  <a:schemeClr val="bg1"/>
                </a:solidFill>
              </a:rPr>
              <a:t>Probes for dynamic objects also stored as SHs</a:t>
            </a:r>
            <a:endParaRPr lang="en-CA" sz="2200" dirty="0">
              <a:solidFill>
                <a:schemeClr val="bg1"/>
              </a:solidFill>
            </a:endParaRPr>
          </a:p>
          <a:p>
            <a:pPr fontAlgn="base"/>
            <a:r>
              <a:rPr lang="fr-CA" sz="2200" dirty="0">
                <a:solidFill>
                  <a:schemeClr val="bg1"/>
                </a:solidFill>
              </a:rPr>
              <a:t>SH: </a:t>
            </a:r>
            <a:r>
              <a:rPr lang="fr-CA" sz="2200" dirty="0">
                <a:solidFill>
                  <a:srgbClr val="FFC000"/>
                </a:solidFill>
              </a:rPr>
              <a:t>G</a:t>
            </a:r>
            <a:r>
              <a:rPr lang="en-CA" sz="2200" dirty="0" err="1">
                <a:solidFill>
                  <a:srgbClr val="FFC000"/>
                </a:solidFill>
              </a:rPr>
              <a:t>reat</a:t>
            </a:r>
            <a:r>
              <a:rPr lang="en-CA" sz="2200" dirty="0">
                <a:solidFill>
                  <a:srgbClr val="FFC000"/>
                </a:solidFill>
              </a:rPr>
              <a:t> for diffuse</a:t>
            </a:r>
            <a:r>
              <a:rPr lang="en-CA" sz="2200" dirty="0">
                <a:solidFill>
                  <a:schemeClr val="bg1"/>
                </a:solidFill>
              </a:rPr>
              <a:t>, but specular…</a:t>
            </a:r>
          </a:p>
        </p:txBody>
      </p:sp>
      <p:grpSp>
        <p:nvGrpSpPr>
          <p:cNvPr id="6" name="Group 5">
            <a:extLst>
              <a:ext uri="{FF2B5EF4-FFF2-40B4-BE49-F238E27FC236}">
                <a16:creationId xmlns:a16="http://schemas.microsoft.com/office/drawing/2014/main" id="{C8535BA9-DCB3-48D4-A181-DC98ADA55770}"/>
              </a:ext>
            </a:extLst>
          </p:cNvPr>
          <p:cNvGrpSpPr/>
          <p:nvPr/>
        </p:nvGrpSpPr>
        <p:grpSpPr>
          <a:xfrm>
            <a:off x="838200" y="1659734"/>
            <a:ext cx="10549230" cy="1969625"/>
            <a:chOff x="838200" y="1659734"/>
            <a:chExt cx="10549230" cy="1969625"/>
          </a:xfrm>
        </p:grpSpPr>
        <p:pic>
          <p:nvPicPr>
            <p:cNvPr id="13" name="Picture 2" descr="D:\Development\gdc pictures\Captured\outskirts1.jpg">
              <a:extLst>
                <a:ext uri="{FF2B5EF4-FFF2-40B4-BE49-F238E27FC236}">
                  <a16:creationId xmlns:a16="http://schemas.microsoft.com/office/drawing/2014/main" id="{9F7348FE-3D18-410C-B9DB-96EB117C05E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38200" y="1690688"/>
              <a:ext cx="3412433" cy="1919494"/>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987C8B33-A091-4329-8256-A265EE1ED3B9}"/>
                </a:ext>
              </a:extLst>
            </p:cNvPr>
            <p:cNvGrpSpPr/>
            <p:nvPr/>
          </p:nvGrpSpPr>
          <p:grpSpPr>
            <a:xfrm>
              <a:off x="3447857" y="1659734"/>
              <a:ext cx="7939573" cy="1969625"/>
              <a:chOff x="2289455" y="958253"/>
              <a:chExt cx="9495734" cy="2355671"/>
            </a:xfrm>
          </p:grpSpPr>
          <p:pic>
            <p:nvPicPr>
              <p:cNvPr id="5" name="Picture 4">
                <a:extLst>
                  <a:ext uri="{FF2B5EF4-FFF2-40B4-BE49-F238E27FC236}">
                    <a16:creationId xmlns:a16="http://schemas.microsoft.com/office/drawing/2014/main" id="{0162D04E-84BC-4DB2-B2D8-3C9E622EAD6E}"/>
                  </a:ext>
                </a:extLst>
              </p:cNvPr>
              <p:cNvPicPr>
                <a:picLocks noChangeAspect="1"/>
              </p:cNvPicPr>
              <p:nvPr/>
            </p:nvPicPr>
            <p:blipFill>
              <a:blip r:embed="rId4"/>
              <a:stretch>
                <a:fillRect/>
              </a:stretch>
            </p:blipFill>
            <p:spPr>
              <a:xfrm>
                <a:off x="3420550" y="1003486"/>
                <a:ext cx="4081272" cy="2287503"/>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325EEF5A-E785-4EB6-9B17-9A5351152CF8}"/>
                  </a:ext>
                </a:extLst>
              </p:cNvPr>
              <p:cNvSpPr/>
              <p:nvPr/>
            </p:nvSpPr>
            <p:spPr>
              <a:xfrm>
                <a:off x="7620287" y="1003486"/>
                <a:ext cx="4081272" cy="2269242"/>
              </a:xfrm>
              <a:prstGeom prst="rect">
                <a:avLst/>
              </a:prstGeom>
              <a:solidFill>
                <a:schemeClr val="bg1"/>
              </a:solidFill>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5" name="Rectangle 14">
                <a:extLst>
                  <a:ext uri="{FF2B5EF4-FFF2-40B4-BE49-F238E27FC236}">
                    <a16:creationId xmlns:a16="http://schemas.microsoft.com/office/drawing/2014/main" id="{A2E7600B-B4F2-46FA-AC4A-50521898C415}"/>
                  </a:ext>
                </a:extLst>
              </p:cNvPr>
              <p:cNvSpPr/>
              <p:nvPr/>
            </p:nvSpPr>
            <p:spPr>
              <a:xfrm>
                <a:off x="6568183" y="2945822"/>
                <a:ext cx="1018412" cy="368101"/>
              </a:xfrm>
              <a:prstGeom prst="rect">
                <a:avLst/>
              </a:prstGeom>
            </p:spPr>
            <p:txBody>
              <a:bodyPr wrap="none">
                <a:spAutoFit/>
              </a:bodyPr>
              <a:lstStyle/>
              <a:p>
                <a:r>
                  <a:rPr lang="en-CA" sz="1400" dirty="0">
                    <a:solidFill>
                      <a:schemeClr val="bg1"/>
                    </a:solidFill>
                    <a:effectLst>
                      <a:outerShdw blurRad="38100" dist="38100" dir="2700000" algn="tl">
                        <a:srgbClr val="000000">
                          <a:alpha val="43137"/>
                        </a:srgbClr>
                      </a:outerShdw>
                    </a:effectLst>
                  </a:rPr>
                  <a:t>[Chen08]</a:t>
                </a:r>
                <a:endParaRPr lang="sv-SE" sz="1400"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0219412E-6AE1-49A1-9AAB-30AA97E2F7A7}"/>
                  </a:ext>
                </a:extLst>
              </p:cNvPr>
              <p:cNvPicPr>
                <a:picLocks noChangeAspect="1"/>
              </p:cNvPicPr>
              <p:nvPr/>
            </p:nvPicPr>
            <p:blipFill>
              <a:blip r:embed="rId5"/>
              <a:stretch>
                <a:fillRect/>
              </a:stretch>
            </p:blipFill>
            <p:spPr>
              <a:xfrm>
                <a:off x="8163186" y="1012243"/>
                <a:ext cx="2995476" cy="2251725"/>
              </a:xfrm>
              <a:prstGeom prst="rect">
                <a:avLst/>
              </a:prstGeom>
              <a:ln>
                <a:noFill/>
              </a:ln>
              <a:effectLst/>
            </p:spPr>
          </p:pic>
          <p:sp>
            <p:nvSpPr>
              <p:cNvPr id="16" name="Rectangle 15">
                <a:extLst>
                  <a:ext uri="{FF2B5EF4-FFF2-40B4-BE49-F238E27FC236}">
                    <a16:creationId xmlns:a16="http://schemas.microsoft.com/office/drawing/2014/main" id="{578D1D15-0D01-47E1-9082-0F151807F259}"/>
                  </a:ext>
                </a:extLst>
              </p:cNvPr>
              <p:cNvSpPr/>
              <p:nvPr/>
            </p:nvSpPr>
            <p:spPr>
              <a:xfrm>
                <a:off x="10738017" y="958253"/>
                <a:ext cx="1047172" cy="368101"/>
              </a:xfrm>
              <a:prstGeom prst="rect">
                <a:avLst/>
              </a:prstGeom>
            </p:spPr>
            <p:txBody>
              <a:bodyPr wrap="none">
                <a:spAutoFit/>
              </a:bodyPr>
              <a:lstStyle/>
              <a:p>
                <a:r>
                  <a:rPr lang="en-CA" sz="1400" dirty="0">
                    <a:effectLst>
                      <a:outerShdw blurRad="38100" dist="38100" dir="2700000" algn="tl">
                        <a:srgbClr val="000000">
                          <a:alpha val="43137"/>
                        </a:srgbClr>
                      </a:outerShdw>
                    </a:effectLst>
                  </a:rPr>
                  <a:t>[Sloan08]</a:t>
                </a:r>
                <a:endParaRPr lang="sv-SE" sz="1400" dirty="0">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536F99C2-94D7-48D9-8F6F-A94E1A23BE99}"/>
                  </a:ext>
                </a:extLst>
              </p:cNvPr>
              <p:cNvSpPr/>
              <p:nvPr/>
            </p:nvSpPr>
            <p:spPr>
              <a:xfrm>
                <a:off x="2289455" y="2945823"/>
                <a:ext cx="1018412" cy="368101"/>
              </a:xfrm>
              <a:prstGeom prst="rect">
                <a:avLst/>
              </a:prstGeom>
            </p:spPr>
            <p:txBody>
              <a:bodyPr wrap="none">
                <a:spAutoFit/>
              </a:bodyPr>
              <a:lstStyle/>
              <a:p>
                <a:r>
                  <a:rPr lang="en-CA" sz="1400" dirty="0">
                    <a:solidFill>
                      <a:schemeClr val="bg1"/>
                    </a:solidFill>
                    <a:effectLst>
                      <a:outerShdw blurRad="38100" dist="38100" dir="2700000" algn="tl">
                        <a:srgbClr val="000000">
                          <a:alpha val="43137"/>
                        </a:srgbClr>
                      </a:outerShdw>
                    </a:effectLst>
                  </a:rPr>
                  <a:t>[Chen08]</a:t>
                </a:r>
                <a:endParaRPr lang="sv-SE" sz="1400" dirty="0">
                  <a:effectLst>
                    <a:outerShdw blurRad="38100" dist="38100" dir="2700000" algn="tl">
                      <a:srgbClr val="000000">
                        <a:alpha val="43137"/>
                      </a:srgbClr>
                    </a:outerShdw>
                  </a:effectLst>
                </a:endParaRPr>
              </a:p>
            </p:txBody>
          </p:sp>
        </p:grpSp>
      </p:grpSp>
      <p:pic>
        <p:nvPicPr>
          <p:cNvPr id="10242" name="Picture 2" descr="Halo 3 final boxshot.JPG">
            <a:extLst>
              <a:ext uri="{FF2B5EF4-FFF2-40B4-BE49-F238E27FC236}">
                <a16:creationId xmlns:a16="http://schemas.microsoft.com/office/drawing/2014/main" id="{2255ACFA-8C70-406D-86B3-DED305A6058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92727" y="4148563"/>
            <a:ext cx="1637122" cy="20783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Footer Placeholder 4">
            <a:extLst>
              <a:ext uri="{FF2B5EF4-FFF2-40B4-BE49-F238E27FC236}">
                <a16:creationId xmlns:a16="http://schemas.microsoft.com/office/drawing/2014/main" id="{FEA36BF9-71ED-4378-A3C5-6E4E89171361}"/>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71232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Spherical Gaussians Lightmaps</a:t>
            </a:r>
            <a:endParaRPr lang="en-US" dirty="0">
              <a:solidFill>
                <a:schemeClr val="accent4"/>
              </a:solidFill>
              <a:uFillTx/>
              <a:latin typeface="Century Gothic" panose="020B0502020202020204" pitchFamily="34" charset="0"/>
            </a:endParaRPr>
          </a:p>
        </p:txBody>
      </p:sp>
      <p:sp>
        <p:nvSpPr>
          <p:cNvPr id="5" name="Content Placeholder 2">
            <a:extLst>
              <a:ext uri="{FF2B5EF4-FFF2-40B4-BE49-F238E27FC236}">
                <a16:creationId xmlns:a16="http://schemas.microsoft.com/office/drawing/2014/main" id="{C38B7AAC-C42F-498E-830F-5C8F84BC006E}"/>
              </a:ext>
            </a:extLst>
          </p:cNvPr>
          <p:cNvSpPr txBox="1">
            <a:spLocks/>
          </p:cNvSpPr>
          <p:nvPr/>
        </p:nvSpPr>
        <p:spPr>
          <a:xfrm>
            <a:off x="913614" y="4295056"/>
            <a:ext cx="7563578" cy="20755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en-US" sz="2200" dirty="0">
                <a:solidFill>
                  <a:schemeClr val="bg1"/>
                </a:solidFill>
              </a:rPr>
              <a:t>Approximate incoming radiance using spherical gaussians</a:t>
            </a:r>
          </a:p>
          <a:p>
            <a:pPr fontAlgn="base"/>
            <a:r>
              <a:rPr lang="en-US" sz="2200" dirty="0">
                <a:solidFill>
                  <a:schemeClr val="bg1"/>
                </a:solidFill>
              </a:rPr>
              <a:t>Intuitive &amp; compact representation for </a:t>
            </a:r>
            <a:r>
              <a:rPr lang="en-US" sz="2200" dirty="0">
                <a:solidFill>
                  <a:srgbClr val="FFC000"/>
                </a:solidFill>
              </a:rPr>
              <a:t>diffuse and specular</a:t>
            </a:r>
          </a:p>
          <a:p>
            <a:pPr fontAlgn="base"/>
            <a:r>
              <a:rPr lang="en-US" sz="2200" dirty="0">
                <a:solidFill>
                  <a:schemeClr val="bg1"/>
                </a:solidFill>
              </a:rPr>
              <a:t>Probes for dynamic objects also stored as SGs</a:t>
            </a:r>
          </a:p>
          <a:p>
            <a:pPr fontAlgn="base"/>
            <a:r>
              <a:rPr lang="en-US" sz="2200" b="1" u="sng" dirty="0">
                <a:solidFill>
                  <a:schemeClr val="bg1"/>
                </a:solidFill>
              </a:rPr>
              <a:t>Extensive</a:t>
            </a:r>
            <a:r>
              <a:rPr lang="en-US" sz="2200" b="1" dirty="0">
                <a:solidFill>
                  <a:schemeClr val="bg1"/>
                </a:solidFill>
              </a:rPr>
              <a:t> </a:t>
            </a:r>
            <a:r>
              <a:rPr lang="en-US" sz="2200" dirty="0">
                <a:solidFill>
                  <a:schemeClr val="bg1"/>
                </a:solidFill>
              </a:rPr>
              <a:t>implementation details on Matt’s blog </a:t>
            </a:r>
            <a:r>
              <a:rPr lang="en-CA" sz="2200" dirty="0">
                <a:solidFill>
                  <a:schemeClr val="bg1"/>
                </a:solidFill>
              </a:rPr>
              <a:t>[Pettineo16]</a:t>
            </a:r>
          </a:p>
        </p:txBody>
      </p:sp>
      <p:pic>
        <p:nvPicPr>
          <p:cNvPr id="11269" name="Picture 5" descr="The Order 1886 Cover Art.png">
            <a:extLst>
              <a:ext uri="{FF2B5EF4-FFF2-40B4-BE49-F238E27FC236}">
                <a16:creationId xmlns:a16="http://schemas.microsoft.com/office/drawing/2014/main" id="{0F4F5395-404C-4D27-AAFA-7CF11CF0F3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01136" y="4124996"/>
            <a:ext cx="1868988" cy="20783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BA893EE5-9283-4866-8119-4482B0169082}"/>
              </a:ext>
            </a:extLst>
          </p:cNvPr>
          <p:cNvGrpSpPr/>
          <p:nvPr/>
        </p:nvGrpSpPr>
        <p:grpSpPr>
          <a:xfrm>
            <a:off x="766992" y="1690687"/>
            <a:ext cx="10515200" cy="1939713"/>
            <a:chOff x="766992" y="1690687"/>
            <a:chExt cx="10515200" cy="1939713"/>
          </a:xfrm>
        </p:grpSpPr>
        <p:pic>
          <p:nvPicPr>
            <p:cNvPr id="11" name="Picture 10">
              <a:extLst>
                <a:ext uri="{FF2B5EF4-FFF2-40B4-BE49-F238E27FC236}">
                  <a16:creationId xmlns:a16="http://schemas.microsoft.com/office/drawing/2014/main" id="{5141D5CB-F763-40BF-BE13-6A25C86DCF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1690688"/>
              <a:ext cx="3271887" cy="1922155"/>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97778004-07EC-48FA-807B-86EA0262A8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49272" y="1690688"/>
              <a:ext cx="4088736" cy="1916595"/>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6B912A8F-CB0A-4C2A-9078-760A745BF714}"/>
                </a:ext>
              </a:extLst>
            </p:cNvPr>
            <p:cNvPicPr>
              <a:picLocks noChangeAspect="1"/>
            </p:cNvPicPr>
            <p:nvPr/>
          </p:nvPicPr>
          <p:blipFill>
            <a:blip r:embed="rId6"/>
            <a:stretch>
              <a:fillRect/>
            </a:stretch>
          </p:blipFill>
          <p:spPr>
            <a:xfrm>
              <a:off x="8477192" y="1690687"/>
              <a:ext cx="2729437" cy="1916595"/>
            </a:xfrm>
            <a:prstGeom prst="rect">
              <a:avLst/>
            </a:prstGeom>
            <a:ln>
              <a:noFill/>
            </a:ln>
            <a:effectLst>
              <a:outerShdw blurRad="190500" algn="tl" rotWithShape="0">
                <a:srgbClr val="000000">
                  <a:alpha val="70000"/>
                </a:srgbClr>
              </a:outerShdw>
            </a:effectLst>
          </p:spPr>
        </p:pic>
        <p:sp>
          <p:nvSpPr>
            <p:cNvPr id="22" name="Rectangle 21">
              <a:extLst>
                <a:ext uri="{FF2B5EF4-FFF2-40B4-BE49-F238E27FC236}">
                  <a16:creationId xmlns:a16="http://schemas.microsoft.com/office/drawing/2014/main" id="{3572D2D7-36A6-4903-BE4C-327C9A178A02}"/>
                </a:ext>
              </a:extLst>
            </p:cNvPr>
            <p:cNvSpPr/>
            <p:nvPr/>
          </p:nvSpPr>
          <p:spPr>
            <a:xfrm>
              <a:off x="766992" y="3322623"/>
              <a:ext cx="1063112" cy="307777"/>
            </a:xfrm>
            <a:prstGeom prst="rect">
              <a:avLst/>
            </a:prstGeom>
          </p:spPr>
          <p:txBody>
            <a:bodyPr wrap="none">
              <a:spAutoFit/>
            </a:bodyPr>
            <a:lstStyle/>
            <a:p>
              <a:r>
                <a:rPr lang="en-CA" sz="1400" dirty="0">
                  <a:solidFill>
                    <a:schemeClr val="bg1"/>
                  </a:solidFill>
                </a:rPr>
                <a:t>[Neubelt14]</a:t>
              </a:r>
              <a:endParaRPr lang="sv-SE" sz="1400" dirty="0"/>
            </a:p>
          </p:txBody>
        </p:sp>
        <p:sp>
          <p:nvSpPr>
            <p:cNvPr id="19" name="Rectangle 18">
              <a:extLst>
                <a:ext uri="{FF2B5EF4-FFF2-40B4-BE49-F238E27FC236}">
                  <a16:creationId xmlns:a16="http://schemas.microsoft.com/office/drawing/2014/main" id="{9BA0059A-8690-475A-BA8C-D80BD68FD135}"/>
                </a:ext>
              </a:extLst>
            </p:cNvPr>
            <p:cNvSpPr/>
            <p:nvPr/>
          </p:nvSpPr>
          <p:spPr>
            <a:xfrm>
              <a:off x="10187725" y="3316830"/>
              <a:ext cx="1094467" cy="307777"/>
            </a:xfrm>
            <a:prstGeom prst="rect">
              <a:avLst/>
            </a:prstGeom>
          </p:spPr>
          <p:txBody>
            <a:bodyPr wrap="none">
              <a:spAutoFit/>
            </a:bodyPr>
            <a:lstStyle/>
            <a:p>
              <a:r>
                <a:rPr lang="en-CA" sz="1400" dirty="0">
                  <a:solidFill>
                    <a:schemeClr val="bg1"/>
                  </a:solidFill>
                  <a:effectLst>
                    <a:outerShdw blurRad="38100" dist="38100" dir="2700000" algn="tl">
                      <a:srgbClr val="000000">
                        <a:alpha val="43137"/>
                      </a:srgbClr>
                    </a:outerShdw>
                  </a:effectLst>
                </a:rPr>
                <a:t>[Pettineo16]</a:t>
              </a:r>
              <a:endParaRPr lang="en-CA" sz="1400" dirty="0">
                <a:effectLst>
                  <a:outerShdw blurRad="38100" dist="38100" dir="2700000" algn="tl">
                    <a:srgbClr val="000000">
                      <a:alpha val="43137"/>
                    </a:srgbClr>
                  </a:outerShdw>
                </a:effectLst>
              </a:endParaRPr>
            </a:p>
          </p:txBody>
        </p:sp>
      </p:grpSp>
      <p:sp>
        <p:nvSpPr>
          <p:cNvPr id="12" name="Rectangle 11">
            <a:extLst>
              <a:ext uri="{FF2B5EF4-FFF2-40B4-BE49-F238E27FC236}">
                <a16:creationId xmlns:a16="http://schemas.microsoft.com/office/drawing/2014/main" id="{A8021BC2-BA7E-4E52-B8E1-D96BC8379A81}"/>
              </a:ext>
            </a:extLst>
          </p:cNvPr>
          <p:cNvSpPr/>
          <p:nvPr/>
        </p:nvSpPr>
        <p:spPr>
          <a:xfrm>
            <a:off x="5160500" y="3607282"/>
            <a:ext cx="1973618" cy="276999"/>
          </a:xfrm>
          <a:prstGeom prst="rect">
            <a:avLst/>
          </a:prstGeom>
        </p:spPr>
        <p:txBody>
          <a:bodyPr wrap="none">
            <a:spAutoFit/>
          </a:bodyPr>
          <a:lstStyle/>
          <a:p>
            <a:pPr algn="ctr"/>
            <a:r>
              <a:rPr lang="en-CA" sz="1200" i="1" dirty="0">
                <a:solidFill>
                  <a:schemeClr val="bg1"/>
                </a:solidFill>
                <a:effectLst>
                  <a:outerShdw blurRad="38100" dist="38100" dir="2700000" algn="tl">
                    <a:srgbClr val="000000">
                      <a:alpha val="43137"/>
                    </a:srgbClr>
                  </a:outerShdw>
                </a:effectLst>
              </a:rPr>
              <a:t>The Order: 1886 [Neubelt14]</a:t>
            </a:r>
          </a:p>
        </p:txBody>
      </p:sp>
      <p:sp>
        <p:nvSpPr>
          <p:cNvPr id="13" name="Footer Placeholder 4">
            <a:extLst>
              <a:ext uri="{FF2B5EF4-FFF2-40B4-BE49-F238E27FC236}">
                <a16:creationId xmlns:a16="http://schemas.microsoft.com/office/drawing/2014/main" id="{BB58FF36-A4BA-4FA7-AB49-7251E770E085}"/>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06365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Heightfield GI</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4699880"/>
            <a:ext cx="11089046" cy="1824229"/>
          </a:xfrm>
        </p:spPr>
        <p:txBody>
          <a:bodyPr>
            <a:normAutofit fontScale="92500"/>
          </a:bodyPr>
          <a:lstStyle/>
          <a:p>
            <a:pPr fontAlgn="base"/>
            <a:r>
              <a:rPr lang="en-CA" sz="2200" dirty="0">
                <a:solidFill>
                  <a:schemeClr val="bg1"/>
                </a:solidFill>
              </a:rPr>
              <a:t>For </a:t>
            </a:r>
            <a:r>
              <a:rPr lang="en-CA" sz="2200" dirty="0">
                <a:solidFill>
                  <a:srgbClr val="FFC000"/>
                </a:solidFill>
              </a:rPr>
              <a:t>large area </a:t>
            </a:r>
            <a:r>
              <a:rPr lang="en-CA" sz="2200" dirty="0">
                <a:solidFill>
                  <a:schemeClr val="bg1"/>
                </a:solidFill>
              </a:rPr>
              <a:t>and</a:t>
            </a:r>
            <a:r>
              <a:rPr lang="en-CA" sz="2200" dirty="0">
                <a:solidFill>
                  <a:srgbClr val="FFC000"/>
                </a:solidFill>
              </a:rPr>
              <a:t> environmental lights</a:t>
            </a:r>
            <a:r>
              <a:rPr lang="en-CA" sz="2200" dirty="0">
                <a:solidFill>
                  <a:schemeClr val="bg1"/>
                </a:solidFill>
              </a:rPr>
              <a:t> on height fields. Can be dynamic [Nowrouzezahrai09]</a:t>
            </a:r>
          </a:p>
          <a:p>
            <a:pPr fontAlgn="base"/>
            <a:r>
              <a:rPr lang="sv-SE" sz="2200" dirty="0">
                <a:solidFill>
                  <a:schemeClr val="bg1"/>
                </a:solidFill>
              </a:rPr>
              <a:t>Many improvements since MotoGP’s precomputed radiosity map (2003) [</a:t>
            </a:r>
            <a:r>
              <a:rPr lang="en-US" sz="2400" dirty="0">
                <a:solidFill>
                  <a:schemeClr val="bg1"/>
                </a:solidFill>
              </a:rPr>
              <a:t>Hargreaves03] [Oat07]</a:t>
            </a:r>
            <a:endParaRPr lang="sv-SE" sz="2200" dirty="0">
              <a:solidFill>
                <a:schemeClr val="bg1"/>
              </a:solidFill>
            </a:endParaRPr>
          </a:p>
          <a:p>
            <a:pPr fontAlgn="base"/>
            <a:r>
              <a:rPr lang="fr-CA" sz="2200" dirty="0">
                <a:solidFill>
                  <a:srgbClr val="00B050"/>
                </a:solidFill>
              </a:rPr>
              <a:t>Pros</a:t>
            </a:r>
            <a:r>
              <a:rPr lang="fr-CA" sz="2200" dirty="0">
                <a:solidFill>
                  <a:schemeClr val="bg1"/>
                </a:solidFill>
              </a:rPr>
              <a:t>: </a:t>
            </a:r>
            <a:r>
              <a:rPr lang="fr-CA" sz="2200" dirty="0" err="1">
                <a:solidFill>
                  <a:schemeClr val="bg1"/>
                </a:solidFill>
              </a:rPr>
              <a:t>Neat</a:t>
            </a:r>
            <a:r>
              <a:rPr lang="fr-CA" sz="2200" dirty="0">
                <a:solidFill>
                  <a:schemeClr val="bg1"/>
                </a:solidFill>
              </a:rPr>
              <a:t> solution for </a:t>
            </a:r>
            <a:r>
              <a:rPr lang="fr-CA" sz="2200" dirty="0" err="1">
                <a:solidFill>
                  <a:schemeClr val="bg1"/>
                </a:solidFill>
              </a:rPr>
              <a:t>height-based</a:t>
            </a:r>
            <a:r>
              <a:rPr lang="fr-CA" sz="2200" dirty="0">
                <a:solidFill>
                  <a:schemeClr val="bg1"/>
                </a:solidFill>
              </a:rPr>
              <a:t> </a:t>
            </a:r>
            <a:r>
              <a:rPr lang="fr-CA" sz="2200" dirty="0" err="1">
                <a:solidFill>
                  <a:schemeClr val="bg1"/>
                </a:solidFill>
              </a:rPr>
              <a:t>worlds</a:t>
            </a:r>
            <a:endParaRPr lang="fr-CA" sz="2200" dirty="0">
              <a:solidFill>
                <a:schemeClr val="bg1"/>
              </a:solidFill>
            </a:endParaRPr>
          </a:p>
          <a:p>
            <a:pPr fontAlgn="base"/>
            <a:r>
              <a:rPr lang="en-CA" sz="2200" dirty="0">
                <a:solidFill>
                  <a:srgbClr val="FF0000"/>
                </a:solidFill>
              </a:rPr>
              <a:t>C</a:t>
            </a:r>
            <a:r>
              <a:rPr lang="sv-SE" sz="2200" dirty="0">
                <a:solidFill>
                  <a:srgbClr val="FF0000"/>
                </a:solidFill>
              </a:rPr>
              <a:t>ons</a:t>
            </a:r>
            <a:r>
              <a:rPr lang="sv-SE" sz="2200" dirty="0">
                <a:solidFill>
                  <a:schemeClr val="bg1"/>
                </a:solidFill>
              </a:rPr>
              <a:t>: </a:t>
            </a:r>
            <a:r>
              <a:rPr lang="en-CA" sz="2200" dirty="0">
                <a:solidFill>
                  <a:schemeClr val="bg1"/>
                </a:solidFill>
              </a:rPr>
              <a:t>Height-field only. Doesn’t work for interiors</a:t>
            </a:r>
            <a:endParaRPr lang="fr-CA" sz="2200" dirty="0">
              <a:solidFill>
                <a:schemeClr val="bg1"/>
              </a:solidFill>
            </a:endParaRPr>
          </a:p>
          <a:p>
            <a:pPr lvl="1" fontAlgn="base"/>
            <a:endParaRPr lang="en-CA" sz="2200" dirty="0">
              <a:solidFill>
                <a:schemeClr val="bg1"/>
              </a:solidFill>
            </a:endParaRPr>
          </a:p>
          <a:p>
            <a:pPr marL="0" indent="0" fontAlgn="base">
              <a:buNone/>
            </a:pPr>
            <a:endParaRPr lang="sv-SE" sz="2000" dirty="0">
              <a:solidFill>
                <a:schemeClr val="bg1"/>
              </a:solidFill>
            </a:endParaRPr>
          </a:p>
          <a:p>
            <a:pPr marL="0" indent="0" fontAlgn="base">
              <a:buNone/>
            </a:pPr>
            <a:endParaRPr lang="sv-SE" sz="2000" dirty="0">
              <a:solidFill>
                <a:schemeClr val="bg1"/>
              </a:solidFill>
            </a:endParaRPr>
          </a:p>
          <a:p>
            <a:pPr lvl="1" fontAlgn="base"/>
            <a:endParaRPr lang="en-CA" dirty="0">
              <a:solidFill>
                <a:schemeClr val="bg1"/>
              </a:solidFill>
            </a:endParaRPr>
          </a:p>
          <a:p>
            <a:pPr lvl="1" fontAlgn="base"/>
            <a:endParaRPr lang="en-US" sz="2640" dirty="0">
              <a:solidFill>
                <a:schemeClr val="bg1"/>
              </a:solidFill>
              <a:uFillTx/>
              <a:latin typeface="Century Gothic" panose="020B0502020202020204" pitchFamily="34" charset="0"/>
            </a:endParaRPr>
          </a:p>
        </p:txBody>
      </p:sp>
      <p:grpSp>
        <p:nvGrpSpPr>
          <p:cNvPr id="15" name="Group 14">
            <a:extLst>
              <a:ext uri="{FF2B5EF4-FFF2-40B4-BE49-F238E27FC236}">
                <a16:creationId xmlns:a16="http://schemas.microsoft.com/office/drawing/2014/main" id="{9167DB02-9B6D-4D44-B77F-21ED5B3F64D0}"/>
              </a:ext>
            </a:extLst>
          </p:cNvPr>
          <p:cNvGrpSpPr/>
          <p:nvPr/>
        </p:nvGrpSpPr>
        <p:grpSpPr>
          <a:xfrm>
            <a:off x="545133" y="1588328"/>
            <a:ext cx="6459480" cy="2562457"/>
            <a:chOff x="1111623" y="1453731"/>
            <a:chExt cx="6212541" cy="2464497"/>
          </a:xfrm>
        </p:grpSpPr>
        <p:pic>
          <p:nvPicPr>
            <p:cNvPr id="16388" name="Picture 4" descr="image73">
              <a:extLst>
                <a:ext uri="{FF2B5EF4-FFF2-40B4-BE49-F238E27FC236}">
                  <a16:creationId xmlns:a16="http://schemas.microsoft.com/office/drawing/2014/main" id="{B8AC9488-F0D8-420B-8997-8F367D8670D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11623" y="1453731"/>
              <a:ext cx="3092823" cy="24644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390" name="Picture 6" descr="image74">
              <a:extLst>
                <a:ext uri="{FF2B5EF4-FFF2-40B4-BE49-F238E27FC236}">
                  <a16:creationId xmlns:a16="http://schemas.microsoft.com/office/drawing/2014/main" id="{A6193DDD-8444-4373-AA96-2CDB9504DA3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240306" y="1453731"/>
              <a:ext cx="3083858" cy="24644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ECAC6C05-764C-40A9-8733-FFE5D1D1345C}"/>
              </a:ext>
            </a:extLst>
          </p:cNvPr>
          <p:cNvSpPr/>
          <p:nvPr/>
        </p:nvSpPr>
        <p:spPr>
          <a:xfrm>
            <a:off x="1321096" y="4145395"/>
            <a:ext cx="4943597" cy="276999"/>
          </a:xfrm>
          <a:prstGeom prst="rect">
            <a:avLst/>
          </a:prstGeom>
        </p:spPr>
        <p:txBody>
          <a:bodyPr wrap="none">
            <a:spAutoFit/>
          </a:bodyPr>
          <a:lstStyle/>
          <a:p>
            <a:r>
              <a:rPr lang="en-CA" sz="1200" i="1" dirty="0">
                <a:solidFill>
                  <a:schemeClr val="bg1"/>
                </a:solidFill>
                <a:effectLst>
                  <a:outerShdw blurRad="38100" dist="38100" dir="2700000" algn="tl">
                    <a:srgbClr val="000000">
                      <a:alpha val="43137"/>
                    </a:srgbClr>
                  </a:outerShdw>
                </a:effectLst>
              </a:rPr>
              <a:t>UE4 Kite Demo – Without (Left) and With Heightfield GI (Right) [</a:t>
            </a:r>
            <a:r>
              <a:rPr lang="sv-SE" sz="1200" i="1" dirty="0">
                <a:solidFill>
                  <a:schemeClr val="bg1"/>
                </a:solidFill>
              </a:rPr>
              <a:t>Seymour15]</a:t>
            </a:r>
            <a:endParaRPr lang="en-CA" sz="1200" i="1" dirty="0">
              <a:solidFill>
                <a:schemeClr val="bg1"/>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2131F02-788C-4019-ADEC-F107E3DA85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41897" y="874455"/>
            <a:ext cx="4928417" cy="3311605"/>
          </a:xfrm>
          <a:prstGeom prst="rect">
            <a:avLst/>
          </a:prstGeom>
          <a:ln>
            <a:noFill/>
          </a:ln>
          <a:effectLst>
            <a:outerShdw blurRad="190500" algn="tl" rotWithShape="0">
              <a:srgbClr val="000000">
                <a:alpha val="70000"/>
              </a:srgbClr>
            </a:outerShdw>
          </a:effectLst>
        </p:spPr>
      </p:pic>
      <p:sp>
        <p:nvSpPr>
          <p:cNvPr id="17" name="Rectangle 16">
            <a:extLst>
              <a:ext uri="{FF2B5EF4-FFF2-40B4-BE49-F238E27FC236}">
                <a16:creationId xmlns:a16="http://schemas.microsoft.com/office/drawing/2014/main" id="{766DCD10-3C09-4416-A895-A02891D0B8B8}"/>
              </a:ext>
            </a:extLst>
          </p:cNvPr>
          <p:cNvSpPr/>
          <p:nvPr/>
        </p:nvSpPr>
        <p:spPr>
          <a:xfrm>
            <a:off x="7680188" y="4168405"/>
            <a:ext cx="3651834" cy="276999"/>
          </a:xfrm>
          <a:prstGeom prst="rect">
            <a:avLst/>
          </a:prstGeom>
        </p:spPr>
        <p:txBody>
          <a:bodyPr wrap="none">
            <a:spAutoFit/>
          </a:bodyPr>
          <a:lstStyle/>
          <a:p>
            <a:r>
              <a:rPr lang="en-CA" sz="1200" i="1" dirty="0">
                <a:solidFill>
                  <a:schemeClr val="bg1"/>
                </a:solidFill>
                <a:effectLst>
                  <a:outerShdw blurRad="38100" dist="38100" dir="2700000" algn="tl">
                    <a:srgbClr val="000000">
                      <a:alpha val="43137"/>
                    </a:srgbClr>
                  </a:outerShdw>
                </a:effectLst>
              </a:rPr>
              <a:t>Static Terrain Radiosity Maps in MotoGP [Hargreaves03]</a:t>
            </a:r>
          </a:p>
        </p:txBody>
      </p:sp>
      <p:sp>
        <p:nvSpPr>
          <p:cNvPr id="10" name="Footer Placeholder 4">
            <a:extLst>
              <a:ext uri="{FF2B5EF4-FFF2-40B4-BE49-F238E27FC236}">
                <a16:creationId xmlns:a16="http://schemas.microsoft.com/office/drawing/2014/main" id="{C6614A1F-2054-4150-925B-DB1118539437}"/>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439920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57F001D-550F-4EF6-BE82-70A2ED76DC9D}"/>
              </a:ext>
            </a:extLst>
          </p:cNvPr>
          <p:cNvSpPr txBox="1">
            <a:spLocks/>
          </p:cNvSpPr>
          <p:nvPr/>
        </p:nvSpPr>
        <p:spPr>
          <a:xfrm>
            <a:off x="838200" y="4260121"/>
            <a:ext cx="8775510" cy="22056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fr-CA" sz="2200" dirty="0" err="1">
                <a:solidFill>
                  <a:srgbClr val="FFC000"/>
                </a:solidFill>
              </a:rPr>
              <a:t>Subdivide</a:t>
            </a:r>
            <a:r>
              <a:rPr lang="fr-CA" sz="2200" dirty="0">
                <a:solidFill>
                  <a:schemeClr val="bg1"/>
                </a:solidFill>
              </a:rPr>
              <a:t> </a:t>
            </a:r>
            <a:r>
              <a:rPr lang="fr-CA" sz="2200" dirty="0" err="1">
                <a:solidFill>
                  <a:schemeClr val="bg1"/>
                </a:solidFill>
              </a:rPr>
              <a:t>scene</a:t>
            </a:r>
            <a:r>
              <a:rPr lang="fr-CA" sz="2200" dirty="0">
                <a:solidFill>
                  <a:schemeClr val="bg1"/>
                </a:solidFill>
              </a:rPr>
              <a:t> </a:t>
            </a:r>
            <a:r>
              <a:rPr lang="fr-CA" sz="2200" dirty="0" err="1">
                <a:solidFill>
                  <a:schemeClr val="bg1"/>
                </a:solidFill>
              </a:rPr>
              <a:t>into</a:t>
            </a:r>
            <a:r>
              <a:rPr lang="fr-CA" sz="2200" dirty="0">
                <a:solidFill>
                  <a:schemeClr val="bg1"/>
                </a:solidFill>
              </a:rPr>
              <a:t> </a:t>
            </a:r>
            <a:r>
              <a:rPr lang="fr-CA" sz="2200" dirty="0" err="1">
                <a:solidFill>
                  <a:schemeClr val="bg1"/>
                </a:solidFill>
              </a:rPr>
              <a:t>finite</a:t>
            </a:r>
            <a:r>
              <a:rPr lang="fr-CA" sz="2200" dirty="0">
                <a:solidFill>
                  <a:schemeClr val="bg1"/>
                </a:solidFill>
              </a:rPr>
              <a:t> </a:t>
            </a:r>
            <a:r>
              <a:rPr lang="fr-CA" sz="2200" dirty="0" err="1">
                <a:solidFill>
                  <a:schemeClr val="bg1"/>
                </a:solidFill>
              </a:rPr>
              <a:t>elements</a:t>
            </a:r>
            <a:endParaRPr lang="en-CA" sz="2200" dirty="0">
              <a:solidFill>
                <a:schemeClr val="bg1"/>
              </a:solidFill>
            </a:endParaRPr>
          </a:p>
          <a:p>
            <a:pPr fontAlgn="base"/>
            <a:r>
              <a:rPr lang="en-CA" sz="2200" dirty="0">
                <a:solidFill>
                  <a:srgbClr val="FFC000"/>
                </a:solidFill>
              </a:rPr>
              <a:t>Precompute</a:t>
            </a:r>
            <a:r>
              <a:rPr lang="en-CA" sz="2200" dirty="0">
                <a:solidFill>
                  <a:schemeClr val="bg1"/>
                </a:solidFill>
              </a:rPr>
              <a:t> visibility between elements</a:t>
            </a:r>
          </a:p>
          <a:p>
            <a:pPr fontAlgn="base"/>
            <a:r>
              <a:rPr lang="en-CA" sz="2200" dirty="0">
                <a:solidFill>
                  <a:schemeClr val="bg1"/>
                </a:solidFill>
              </a:rPr>
              <a:t>Transfer function used at run-time for diffuse GI, for </a:t>
            </a:r>
            <a:r>
              <a:rPr lang="en-CA" sz="2200" dirty="0">
                <a:solidFill>
                  <a:srgbClr val="FFC000"/>
                </a:solidFill>
              </a:rPr>
              <a:t>many </a:t>
            </a:r>
            <a:r>
              <a:rPr lang="en-CA" sz="2200" i="1" dirty="0">
                <a:solidFill>
                  <a:srgbClr val="FFC000"/>
                </a:solidFill>
              </a:rPr>
              <a:t>dynamic </a:t>
            </a:r>
            <a:r>
              <a:rPr lang="en-CA" sz="2200" dirty="0">
                <a:solidFill>
                  <a:srgbClr val="FFC000"/>
                </a:solidFill>
              </a:rPr>
              <a:t>lights</a:t>
            </a:r>
          </a:p>
          <a:p>
            <a:pPr fontAlgn="base"/>
            <a:r>
              <a:rPr lang="en-CA" sz="2200" dirty="0">
                <a:solidFill>
                  <a:schemeClr val="bg1"/>
                </a:solidFill>
              </a:rPr>
              <a:t>Stored in lightmaps &amp; probes</a:t>
            </a:r>
          </a:p>
          <a:p>
            <a:pPr fontAlgn="base"/>
            <a:r>
              <a:rPr lang="en-CA" sz="2200" dirty="0">
                <a:solidFill>
                  <a:schemeClr val="bg1"/>
                </a:solidFill>
              </a:rPr>
              <a:t>Has to be recomputed if geometry (visibility) changes</a:t>
            </a:r>
          </a:p>
        </p:txBody>
      </p:sp>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latin typeface="Century Gothic" panose="020B0502020202020204" pitchFamily="34" charset="0"/>
              </a:rPr>
              <a:t>Precomputed Form Factors</a:t>
            </a:r>
            <a:endParaRPr lang="en-US" dirty="0">
              <a:solidFill>
                <a:schemeClr val="accent4"/>
              </a:solidFill>
              <a:uFillTx/>
              <a:latin typeface="Century Gothic" panose="020B0502020202020204" pitchFamily="34" charset="0"/>
            </a:endParaRPr>
          </a:p>
        </p:txBody>
      </p:sp>
      <p:pic>
        <p:nvPicPr>
          <p:cNvPr id="12290" name="Picture 2" descr="Relaterad bild">
            <a:extLst>
              <a:ext uri="{FF2B5EF4-FFF2-40B4-BE49-F238E27FC236}">
                <a16:creationId xmlns:a16="http://schemas.microsoft.com/office/drawing/2014/main" id="{34CD795E-ED35-40DD-B2CA-C629FBBEC2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15021" y="4693763"/>
            <a:ext cx="2312097"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386" name="Picture 2" descr="Bildresultat för battlefield 3">
            <a:extLst>
              <a:ext uri="{FF2B5EF4-FFF2-40B4-BE49-F238E27FC236}">
                <a16:creationId xmlns:a16="http://schemas.microsoft.com/office/drawing/2014/main" id="{CFD0F373-DC38-4AB4-B352-66FC2DD8B5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18487" y="2716305"/>
            <a:ext cx="1316314" cy="185804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7B49742D-37CC-4379-AD4F-931331F33095}"/>
              </a:ext>
            </a:extLst>
          </p:cNvPr>
          <p:cNvGrpSpPr/>
          <p:nvPr/>
        </p:nvGrpSpPr>
        <p:grpSpPr>
          <a:xfrm>
            <a:off x="2648471" y="1317336"/>
            <a:ext cx="6638793" cy="2653734"/>
            <a:chOff x="910531" y="1189204"/>
            <a:chExt cx="6638793" cy="2653734"/>
          </a:xfrm>
        </p:grpSpPr>
        <p:grpSp>
          <p:nvGrpSpPr>
            <p:cNvPr id="32" name="Group 31">
              <a:extLst>
                <a:ext uri="{FF2B5EF4-FFF2-40B4-BE49-F238E27FC236}">
                  <a16:creationId xmlns:a16="http://schemas.microsoft.com/office/drawing/2014/main" id="{43B16C73-D27D-40A8-8A5C-C8DA441E9F87}"/>
                </a:ext>
              </a:extLst>
            </p:cNvPr>
            <p:cNvGrpSpPr/>
            <p:nvPr/>
          </p:nvGrpSpPr>
          <p:grpSpPr>
            <a:xfrm>
              <a:off x="910531" y="1189204"/>
              <a:ext cx="6638793" cy="2653734"/>
              <a:chOff x="910531" y="1189204"/>
              <a:chExt cx="6638793" cy="2653734"/>
            </a:xfrm>
          </p:grpSpPr>
          <p:grpSp>
            <p:nvGrpSpPr>
              <p:cNvPr id="6" name="Group 5">
                <a:extLst>
                  <a:ext uri="{FF2B5EF4-FFF2-40B4-BE49-F238E27FC236}">
                    <a16:creationId xmlns:a16="http://schemas.microsoft.com/office/drawing/2014/main" id="{F1884FC5-CD73-49DA-BA95-DD949BF3ACB8}"/>
                  </a:ext>
                </a:extLst>
              </p:cNvPr>
              <p:cNvGrpSpPr/>
              <p:nvPr/>
            </p:nvGrpSpPr>
            <p:grpSpPr>
              <a:xfrm>
                <a:off x="910531" y="1189204"/>
                <a:ext cx="6638793" cy="2653734"/>
                <a:chOff x="4020364" y="1184373"/>
                <a:chExt cx="6721745" cy="2653734"/>
              </a:xfrm>
            </p:grpSpPr>
            <p:sp>
              <p:nvSpPr>
                <p:cNvPr id="4" name="Rectangle 3">
                  <a:extLst>
                    <a:ext uri="{FF2B5EF4-FFF2-40B4-BE49-F238E27FC236}">
                      <a16:creationId xmlns:a16="http://schemas.microsoft.com/office/drawing/2014/main" id="{797C0142-2030-42D4-B63F-4BFF16626FE3}"/>
                    </a:ext>
                  </a:extLst>
                </p:cNvPr>
                <p:cNvSpPr/>
                <p:nvPr/>
              </p:nvSpPr>
              <p:spPr>
                <a:xfrm>
                  <a:off x="4020364" y="1184373"/>
                  <a:ext cx="6721744" cy="2653734"/>
                </a:xfrm>
                <a:prstGeom prst="rect">
                  <a:avLst/>
                </a:prstGeom>
                <a:solidFill>
                  <a:schemeClr val="bg1"/>
                </a:solidFill>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algn="ctr"/>
                  <a:endParaRPr lang="en-CA" dirty="0"/>
                </a:p>
              </p:txBody>
            </p:sp>
            <p:pic>
              <p:nvPicPr>
                <p:cNvPr id="12292" name="Picture 4" descr="8">
                  <a:extLst>
                    <a:ext uri="{FF2B5EF4-FFF2-40B4-BE49-F238E27FC236}">
                      <a16:creationId xmlns:a16="http://schemas.microsoft.com/office/drawing/2014/main" id="{F0880E5B-0805-4D16-BC1A-0D972C71526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020364" y="1184373"/>
                  <a:ext cx="3521074" cy="2653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EDBDACD-A964-471A-849B-38689A75031F}"/>
                    </a:ext>
                  </a:extLst>
                </p:cNvPr>
                <p:cNvSpPr/>
                <p:nvPr/>
              </p:nvSpPr>
              <p:spPr>
                <a:xfrm>
                  <a:off x="9735776" y="3518937"/>
                  <a:ext cx="1006333" cy="307777"/>
                </a:xfrm>
                <a:prstGeom prst="rect">
                  <a:avLst/>
                </a:prstGeom>
              </p:spPr>
              <p:txBody>
                <a:bodyPr wrap="square">
                  <a:spAutoFit/>
                </a:bodyPr>
                <a:lstStyle/>
                <a:p>
                  <a:r>
                    <a:rPr lang="en-CA" sz="1400" dirty="0"/>
                    <a:t>[Enlighten]</a:t>
                  </a:r>
                  <a:endParaRPr lang="sv-SE" sz="1400" dirty="0"/>
                </a:p>
              </p:txBody>
            </p:sp>
          </p:grpSp>
          <p:pic>
            <p:nvPicPr>
              <p:cNvPr id="12" name="Picture 4" descr="8">
                <a:extLst>
                  <a:ext uri="{FF2B5EF4-FFF2-40B4-BE49-F238E27FC236}">
                    <a16:creationId xmlns:a16="http://schemas.microsoft.com/office/drawing/2014/main" id="{F8DE247E-DF25-48D5-8000-C6E5ECF09C01}"/>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593357" y="2178564"/>
                <a:ext cx="2804293" cy="67501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a:extLst>
                <a:ext uri="{FF2B5EF4-FFF2-40B4-BE49-F238E27FC236}">
                  <a16:creationId xmlns:a16="http://schemas.microsoft.com/office/drawing/2014/main" id="{43891442-6986-4614-B38A-193B4BD1C95B}"/>
                </a:ext>
              </a:extLst>
            </p:cNvPr>
            <p:cNvCxnSpPr>
              <a:cxnSpLocks/>
            </p:cNvCxnSpPr>
            <p:nvPr/>
          </p:nvCxnSpPr>
          <p:spPr>
            <a:xfrm flipH="1">
              <a:off x="2509473" y="1782303"/>
              <a:ext cx="677250" cy="1140833"/>
            </a:xfrm>
            <a:prstGeom prst="line">
              <a:avLst/>
            </a:prstGeom>
            <a:ln w="38100">
              <a:solidFill>
                <a:srgbClr val="C00000"/>
              </a:solidFill>
            </a:ln>
          </p:spPr>
          <p:style>
            <a:lnRef idx="1">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D1CE05A-43E8-4090-95A2-2079B8EA1669}"/>
                </a:ext>
              </a:extLst>
            </p:cNvPr>
            <p:cNvCxnSpPr>
              <a:cxnSpLocks/>
            </p:cNvCxnSpPr>
            <p:nvPr/>
          </p:nvCxnSpPr>
          <p:spPr>
            <a:xfrm flipH="1">
              <a:off x="2509474" y="1916641"/>
              <a:ext cx="1384371" cy="1006495"/>
            </a:xfrm>
            <a:prstGeom prst="line">
              <a:avLst/>
            </a:prstGeom>
            <a:ln w="38100">
              <a:solidFill>
                <a:srgbClr val="00B050"/>
              </a:solidFill>
            </a:ln>
          </p:spPr>
          <p:style>
            <a:lnRef idx="1">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E5ABA5C-600C-4A25-BA3C-6DCF6054C9F4}"/>
                </a:ext>
              </a:extLst>
            </p:cNvPr>
            <p:cNvCxnSpPr>
              <a:cxnSpLocks/>
            </p:cNvCxnSpPr>
            <p:nvPr/>
          </p:nvCxnSpPr>
          <p:spPr>
            <a:xfrm flipH="1">
              <a:off x="2509474" y="2632292"/>
              <a:ext cx="1384371" cy="290844"/>
            </a:xfrm>
            <a:prstGeom prst="line">
              <a:avLst/>
            </a:prstGeom>
            <a:ln w="38100">
              <a:solidFill>
                <a:srgbClr val="0070C0"/>
              </a:solidFill>
            </a:ln>
          </p:spPr>
          <p:style>
            <a:lnRef idx="1">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B6E4516-9170-4642-A547-F1D260D0C63A}"/>
                </a:ext>
              </a:extLst>
            </p:cNvPr>
            <p:cNvCxnSpPr>
              <a:cxnSpLocks/>
            </p:cNvCxnSpPr>
            <p:nvPr/>
          </p:nvCxnSpPr>
          <p:spPr>
            <a:xfrm flipH="1">
              <a:off x="2509472" y="2509474"/>
              <a:ext cx="176322" cy="413662"/>
            </a:xfrm>
            <a:prstGeom prst="line">
              <a:avLst/>
            </a:prstGeom>
            <a:ln w="38100">
              <a:solidFill>
                <a:schemeClr val="tx1">
                  <a:lumMod val="75000"/>
                  <a:lumOff val="25000"/>
                </a:schemeClr>
              </a:solidFill>
            </a:ln>
          </p:spPr>
          <p:style>
            <a:lnRef idx="1">
              <a:schemeClr val="accent1"/>
            </a:lnRef>
            <a:fillRef idx="0">
              <a:schemeClr val="accent1"/>
            </a:fillRef>
            <a:effectRef idx="1">
              <a:schemeClr val="accent1"/>
            </a:effectRef>
            <a:fontRef idx="minor">
              <a:schemeClr val="tx1"/>
            </a:fontRef>
          </p:style>
        </p:cxnSp>
        <p:pic>
          <p:nvPicPr>
            <p:cNvPr id="36" name="Picture 4" descr="8">
              <a:extLst>
                <a:ext uri="{FF2B5EF4-FFF2-40B4-BE49-F238E27FC236}">
                  <a16:creationId xmlns:a16="http://schemas.microsoft.com/office/drawing/2014/main" id="{01408DB2-A7FC-4CCB-B01E-88FE975AA1C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115736" y="1631551"/>
              <a:ext cx="1010874" cy="80545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ooter Placeholder 4">
            <a:extLst>
              <a:ext uri="{FF2B5EF4-FFF2-40B4-BE49-F238E27FC236}">
                <a16:creationId xmlns:a16="http://schemas.microsoft.com/office/drawing/2014/main" id="{4CFE88A0-7308-4A6B-A6A3-EC7C262240A6}"/>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635348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Probe-only* Approaches</a:t>
            </a:r>
            <a:endParaRPr lang="en-US" dirty="0">
              <a:solidFill>
                <a:schemeClr val="accent4"/>
              </a:solidFill>
              <a:uFillTx/>
              <a:latin typeface="Century Gothic" panose="020B0502020202020204" pitchFamily="34" charset="0"/>
            </a:endParaRPr>
          </a:p>
        </p:txBody>
      </p:sp>
      <p:sp>
        <p:nvSpPr>
          <p:cNvPr id="8" name="Content Placeholder 2">
            <a:extLst>
              <a:ext uri="{FF2B5EF4-FFF2-40B4-BE49-F238E27FC236}">
                <a16:creationId xmlns:a16="http://schemas.microsoft.com/office/drawing/2014/main" id="{121BD108-700B-4D1B-9412-010639745A18}"/>
              </a:ext>
            </a:extLst>
          </p:cNvPr>
          <p:cNvSpPr txBox="1">
            <a:spLocks/>
          </p:cNvSpPr>
          <p:nvPr/>
        </p:nvSpPr>
        <p:spPr>
          <a:xfrm>
            <a:off x="1061720" y="4353495"/>
            <a:ext cx="10515600" cy="228587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None/>
            </a:pPr>
            <a:r>
              <a:rPr lang="en-CA" sz="2200" dirty="0">
                <a:solidFill>
                  <a:srgbClr val="FFC000"/>
                </a:solidFill>
              </a:rPr>
              <a:t>PRT</a:t>
            </a:r>
            <a:r>
              <a:rPr lang="en-CA" sz="2200" dirty="0">
                <a:solidFill>
                  <a:schemeClr val="bg1"/>
                </a:solidFill>
              </a:rPr>
              <a:t> (</a:t>
            </a:r>
            <a:r>
              <a:rPr lang="en-CA" sz="2200" dirty="0" err="1">
                <a:solidFill>
                  <a:schemeClr val="bg1"/>
                </a:solidFill>
              </a:rPr>
              <a:t>Farcry</a:t>
            </a:r>
            <a:r>
              <a:rPr lang="en-CA" sz="2200" dirty="0">
                <a:solidFill>
                  <a:schemeClr val="bg1"/>
                </a:solidFill>
              </a:rPr>
              <a:t> / Division), </a:t>
            </a:r>
            <a:r>
              <a:rPr lang="en-CA" sz="2200" dirty="0">
                <a:solidFill>
                  <a:srgbClr val="FFC000"/>
                </a:solidFill>
              </a:rPr>
              <a:t>irradiance volumes</a:t>
            </a:r>
            <a:r>
              <a:rPr lang="en-CA" sz="2200" dirty="0">
                <a:solidFill>
                  <a:schemeClr val="bg1"/>
                </a:solidFill>
              </a:rPr>
              <a:t> ([Tatarchuk05], Quantum Break) in probes</a:t>
            </a:r>
          </a:p>
          <a:p>
            <a:pPr marL="0" indent="0" fontAlgn="base">
              <a:buNone/>
            </a:pPr>
            <a:r>
              <a:rPr lang="en-CA" sz="2200" dirty="0">
                <a:solidFill>
                  <a:schemeClr val="bg1"/>
                </a:solidFill>
              </a:rPr>
              <a:t>Various unified, CPU/GPU, console friendly approximations to global illumination:</a:t>
            </a:r>
          </a:p>
          <a:p>
            <a:pPr lvl="1" fontAlgn="base"/>
            <a:r>
              <a:rPr lang="fr-CA" sz="1800" i="1" dirty="0">
                <a:solidFill>
                  <a:schemeClr val="bg1"/>
                </a:solidFill>
              </a:rPr>
              <a:t>FC4</a:t>
            </a:r>
            <a:r>
              <a:rPr lang="fr-CA" sz="1800" dirty="0">
                <a:solidFill>
                  <a:schemeClr val="bg1"/>
                </a:solidFill>
              </a:rPr>
              <a:t>: CPU probes </a:t>
            </a:r>
            <a:r>
              <a:rPr lang="fr-CA" sz="1800" dirty="0" err="1">
                <a:solidFill>
                  <a:schemeClr val="bg1"/>
                </a:solidFill>
              </a:rPr>
              <a:t>cells</a:t>
            </a:r>
            <a:r>
              <a:rPr lang="fr-CA" sz="1800" dirty="0">
                <a:solidFill>
                  <a:schemeClr val="bg1"/>
                </a:solidFill>
              </a:rPr>
              <a:t> streaming to GPU page table (radiance </a:t>
            </a:r>
            <a:r>
              <a:rPr lang="fr-CA" sz="1800" dirty="0" err="1">
                <a:solidFill>
                  <a:schemeClr val="bg1"/>
                </a:solidFill>
              </a:rPr>
              <a:t>xfer</a:t>
            </a:r>
            <a:r>
              <a:rPr lang="fr-CA" sz="1800" dirty="0">
                <a:solidFill>
                  <a:schemeClr val="bg1"/>
                </a:solidFill>
              </a:rPr>
              <a:t>, </a:t>
            </a:r>
            <a:r>
              <a:rPr lang="fr-CA" sz="1800" dirty="0" err="1">
                <a:solidFill>
                  <a:schemeClr val="bg1"/>
                </a:solidFill>
              </a:rPr>
              <a:t>clipmap</a:t>
            </a:r>
            <a:r>
              <a:rPr lang="fr-CA" sz="1800" dirty="0">
                <a:solidFill>
                  <a:schemeClr val="bg1"/>
                </a:solidFill>
              </a:rPr>
              <a:t> injection and </a:t>
            </a:r>
            <a:r>
              <a:rPr lang="fr-CA" sz="1800" dirty="0" err="1">
                <a:solidFill>
                  <a:schemeClr val="bg1"/>
                </a:solidFill>
              </a:rPr>
              <a:t>sampling</a:t>
            </a:r>
            <a:r>
              <a:rPr lang="fr-CA" sz="1800" dirty="0">
                <a:solidFill>
                  <a:schemeClr val="bg1"/>
                </a:solidFill>
              </a:rPr>
              <a:t>) </a:t>
            </a:r>
            <a:r>
              <a:rPr lang="en-CA" sz="1800" dirty="0">
                <a:solidFill>
                  <a:schemeClr val="bg1"/>
                </a:solidFill>
              </a:rPr>
              <a:t>[McAuley15]</a:t>
            </a:r>
            <a:endParaRPr lang="fr-CA" sz="1800" dirty="0">
              <a:solidFill>
                <a:schemeClr val="bg1"/>
              </a:solidFill>
            </a:endParaRPr>
          </a:p>
          <a:p>
            <a:pPr lvl="1" fontAlgn="base"/>
            <a:r>
              <a:rPr lang="fr-CA" sz="1800" i="1" dirty="0">
                <a:solidFill>
                  <a:schemeClr val="bg1"/>
                </a:solidFill>
              </a:rPr>
              <a:t>The Division</a:t>
            </a:r>
            <a:r>
              <a:rPr lang="fr-CA" sz="1800" dirty="0">
                <a:solidFill>
                  <a:schemeClr val="bg1"/>
                </a:solidFill>
              </a:rPr>
              <a:t>: Surfels-to-probe, </a:t>
            </a:r>
            <a:r>
              <a:rPr lang="fr-CA" sz="1800" dirty="0" err="1">
                <a:solidFill>
                  <a:schemeClr val="bg1"/>
                </a:solidFill>
              </a:rPr>
              <a:t>with</a:t>
            </a:r>
            <a:r>
              <a:rPr lang="fr-CA" sz="1800" dirty="0">
                <a:solidFill>
                  <a:schemeClr val="bg1"/>
                </a:solidFill>
              </a:rPr>
              <a:t> </a:t>
            </a:r>
            <a:r>
              <a:rPr lang="fr-CA" sz="1800" dirty="0" err="1">
                <a:solidFill>
                  <a:schemeClr val="bg1"/>
                </a:solidFill>
              </a:rPr>
              <a:t>surfel</a:t>
            </a:r>
            <a:r>
              <a:rPr lang="fr-CA" sz="1800" dirty="0">
                <a:solidFill>
                  <a:schemeClr val="bg1"/>
                </a:solidFill>
              </a:rPr>
              <a:t> sharing (G-Buffer </a:t>
            </a:r>
            <a:r>
              <a:rPr lang="fr-CA" sz="1800" dirty="0" err="1">
                <a:solidFill>
                  <a:schemeClr val="bg1"/>
                </a:solidFill>
              </a:rPr>
              <a:t>Cubemaps</a:t>
            </a:r>
            <a:r>
              <a:rPr lang="fr-CA" sz="1800" dirty="0">
                <a:solidFill>
                  <a:schemeClr val="bg1"/>
                </a:solidFill>
              </a:rPr>
              <a:t>) </a:t>
            </a:r>
            <a:r>
              <a:rPr lang="en-CA" sz="1800" dirty="0">
                <a:solidFill>
                  <a:schemeClr val="bg1"/>
                </a:solidFill>
              </a:rPr>
              <a:t>[Stefanov15]</a:t>
            </a:r>
          </a:p>
          <a:p>
            <a:pPr lvl="1" fontAlgn="base"/>
            <a:r>
              <a:rPr lang="en-CA" sz="1800" i="1" dirty="0">
                <a:solidFill>
                  <a:schemeClr val="bg1"/>
                </a:solidFill>
              </a:rPr>
              <a:t>Quantum Break</a:t>
            </a:r>
            <a:r>
              <a:rPr lang="en-CA" sz="1800" dirty="0">
                <a:solidFill>
                  <a:schemeClr val="bg1"/>
                </a:solidFill>
              </a:rPr>
              <a:t>: Adaptive Irradiance Volume via octree [Silvennoinen15]</a:t>
            </a:r>
          </a:p>
          <a:p>
            <a:pPr marL="0" indent="0" fontAlgn="base">
              <a:buNone/>
            </a:pPr>
            <a:r>
              <a:rPr lang="en-CA" sz="2200" dirty="0">
                <a:solidFill>
                  <a:schemeClr val="bg1"/>
                </a:solidFill>
              </a:rPr>
              <a:t>*Can also be used in combination with lightmaps. Lately, split lighting and visibility [Iwanicki17]</a:t>
            </a:r>
          </a:p>
          <a:p>
            <a:pPr marL="0" indent="0" fontAlgn="base">
              <a:buNone/>
            </a:pPr>
            <a:r>
              <a:rPr lang="fr-CA" sz="2200" dirty="0">
                <a:solidFill>
                  <a:srgbClr val="00B050"/>
                </a:solidFill>
              </a:rPr>
              <a:t>Pros</a:t>
            </a:r>
            <a:r>
              <a:rPr lang="fr-CA" sz="2200" dirty="0">
                <a:solidFill>
                  <a:schemeClr val="bg1"/>
                </a:solidFill>
              </a:rPr>
              <a:t>: Dynamic and </a:t>
            </a:r>
            <a:r>
              <a:rPr lang="fr-CA" sz="2200" dirty="0" err="1">
                <a:solidFill>
                  <a:schemeClr val="bg1"/>
                </a:solidFill>
              </a:rPr>
              <a:t>static</a:t>
            </a:r>
            <a:r>
              <a:rPr lang="fr-CA" sz="2200" dirty="0">
                <a:solidFill>
                  <a:schemeClr val="bg1"/>
                </a:solidFill>
              </a:rPr>
              <a:t> </a:t>
            </a:r>
            <a:r>
              <a:rPr lang="fr-CA" sz="2200" dirty="0" err="1">
                <a:solidFill>
                  <a:schemeClr val="bg1"/>
                </a:solidFill>
              </a:rPr>
              <a:t>objects</a:t>
            </a:r>
            <a:r>
              <a:rPr lang="fr-CA" sz="2200" dirty="0">
                <a:solidFill>
                  <a:schemeClr val="bg1"/>
                </a:solidFill>
              </a:rPr>
              <a:t> lit by </a:t>
            </a:r>
            <a:r>
              <a:rPr lang="fr-CA" sz="2200" dirty="0" err="1">
                <a:solidFill>
                  <a:schemeClr val="bg1"/>
                </a:solidFill>
              </a:rPr>
              <a:t>same</a:t>
            </a:r>
            <a:r>
              <a:rPr lang="fr-CA" sz="2200" dirty="0">
                <a:solidFill>
                  <a:schemeClr val="bg1"/>
                </a:solidFill>
              </a:rPr>
              <a:t> data. </a:t>
            </a:r>
            <a:r>
              <a:rPr lang="fr-CA" sz="2200" dirty="0" err="1">
                <a:solidFill>
                  <a:srgbClr val="FFC000"/>
                </a:solidFill>
              </a:rPr>
              <a:t>Volumetric</a:t>
            </a:r>
            <a:r>
              <a:rPr lang="fr-CA" sz="2200" dirty="0">
                <a:solidFill>
                  <a:schemeClr val="bg1"/>
                </a:solidFill>
              </a:rPr>
              <a:t>!</a:t>
            </a:r>
            <a:endParaRPr lang="sv-SE" sz="2200" dirty="0">
              <a:solidFill>
                <a:schemeClr val="bg1"/>
              </a:solidFill>
            </a:endParaRPr>
          </a:p>
          <a:p>
            <a:pPr marL="0" indent="0" fontAlgn="base">
              <a:buNone/>
            </a:pPr>
            <a:r>
              <a:rPr lang="en-CA" sz="2200" dirty="0">
                <a:solidFill>
                  <a:srgbClr val="FF0000"/>
                </a:solidFill>
              </a:rPr>
              <a:t>C</a:t>
            </a:r>
            <a:r>
              <a:rPr lang="sv-SE" sz="2200" dirty="0">
                <a:solidFill>
                  <a:srgbClr val="FF0000"/>
                </a:solidFill>
              </a:rPr>
              <a:t>ons</a:t>
            </a:r>
            <a:r>
              <a:rPr lang="sv-SE" sz="2200" dirty="0">
                <a:solidFill>
                  <a:schemeClr val="bg1"/>
                </a:solidFill>
              </a:rPr>
              <a:t>: No HQ indirect specular. Specular from IBL &amp; SSR</a:t>
            </a:r>
            <a:endParaRPr lang="en-CA" sz="1800" dirty="0">
              <a:solidFill>
                <a:schemeClr val="bg1"/>
              </a:solidFill>
            </a:endParaRPr>
          </a:p>
        </p:txBody>
      </p:sp>
      <p:grpSp>
        <p:nvGrpSpPr>
          <p:cNvPr id="14" name="Group 13">
            <a:extLst>
              <a:ext uri="{FF2B5EF4-FFF2-40B4-BE49-F238E27FC236}">
                <a16:creationId xmlns:a16="http://schemas.microsoft.com/office/drawing/2014/main" id="{D86287D8-4926-4156-A285-3F7A97AD843D}"/>
              </a:ext>
            </a:extLst>
          </p:cNvPr>
          <p:cNvGrpSpPr/>
          <p:nvPr/>
        </p:nvGrpSpPr>
        <p:grpSpPr>
          <a:xfrm>
            <a:off x="921621" y="1263268"/>
            <a:ext cx="5096867" cy="2851607"/>
            <a:chOff x="921621" y="1263268"/>
            <a:chExt cx="5096867" cy="2851607"/>
          </a:xfrm>
        </p:grpSpPr>
        <p:sp>
          <p:nvSpPr>
            <p:cNvPr id="9" name="Rectangle 8">
              <a:extLst>
                <a:ext uri="{FF2B5EF4-FFF2-40B4-BE49-F238E27FC236}">
                  <a16:creationId xmlns:a16="http://schemas.microsoft.com/office/drawing/2014/main" id="{8ACE5425-48EB-4CA5-9446-1AC4419F4014}"/>
                </a:ext>
              </a:extLst>
            </p:cNvPr>
            <p:cNvSpPr/>
            <p:nvPr/>
          </p:nvSpPr>
          <p:spPr>
            <a:xfrm>
              <a:off x="5080411" y="1501888"/>
              <a:ext cx="938077" cy="276999"/>
            </a:xfrm>
            <a:prstGeom prst="rect">
              <a:avLst/>
            </a:prstGeom>
          </p:spPr>
          <p:txBody>
            <a:bodyPr wrap="none">
              <a:spAutoFit/>
            </a:bodyPr>
            <a:lstStyle/>
            <a:p>
              <a:r>
                <a:rPr lang="en-CA" sz="1200" dirty="0">
                  <a:effectLst>
                    <a:outerShdw blurRad="38100" dist="38100" dir="2700000" algn="tl">
                      <a:srgbClr val="000000">
                        <a:alpha val="43137"/>
                      </a:srgbClr>
                    </a:outerShdw>
                  </a:effectLst>
                </a:rPr>
                <a:t>[Gilabert12]</a:t>
              </a:r>
            </a:p>
          </p:txBody>
        </p:sp>
        <p:pic>
          <p:nvPicPr>
            <p:cNvPr id="11" name="Picture 10">
              <a:extLst>
                <a:ext uri="{FF2B5EF4-FFF2-40B4-BE49-F238E27FC236}">
                  <a16:creationId xmlns:a16="http://schemas.microsoft.com/office/drawing/2014/main" id="{D32962E1-501F-42E8-90DA-153A2D4B2BE6}"/>
                </a:ext>
              </a:extLst>
            </p:cNvPr>
            <p:cNvPicPr>
              <a:picLocks noChangeAspect="1"/>
            </p:cNvPicPr>
            <p:nvPr/>
          </p:nvPicPr>
          <p:blipFill>
            <a:blip r:embed="rId3"/>
            <a:stretch>
              <a:fillRect/>
            </a:stretch>
          </p:blipFill>
          <p:spPr>
            <a:xfrm>
              <a:off x="921621" y="1263268"/>
              <a:ext cx="5088858" cy="2851607"/>
            </a:xfrm>
            <a:prstGeom prst="rect">
              <a:avLst/>
            </a:prstGeom>
            <a:ln>
              <a:noFill/>
            </a:ln>
            <a:effectLst>
              <a:outerShdw blurRad="190500" algn="tl" rotWithShape="0">
                <a:srgbClr val="000000">
                  <a:alpha val="70000"/>
                </a:srgbClr>
              </a:outerShdw>
            </a:effectLst>
          </p:spPr>
        </p:pic>
      </p:grpSp>
      <p:pic>
        <p:nvPicPr>
          <p:cNvPr id="10" name="Picture 2" descr="Bildresultat för last of us global illumination">
            <a:extLst>
              <a:ext uri="{FF2B5EF4-FFF2-40B4-BE49-F238E27FC236}">
                <a16:creationId xmlns:a16="http://schemas.microsoft.com/office/drawing/2014/main" id="{F240A7EB-0FD7-4B7F-9848-C8F9F92642E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87143" y="1263268"/>
            <a:ext cx="5069523" cy="28516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03F549F-EE15-454C-8A4D-9A419130D982}"/>
              </a:ext>
            </a:extLst>
          </p:cNvPr>
          <p:cNvSpPr/>
          <p:nvPr/>
        </p:nvSpPr>
        <p:spPr>
          <a:xfrm>
            <a:off x="2154963" y="4132861"/>
            <a:ext cx="2622193" cy="276999"/>
          </a:xfrm>
          <a:prstGeom prst="rect">
            <a:avLst/>
          </a:prstGeom>
        </p:spPr>
        <p:txBody>
          <a:bodyPr wrap="square">
            <a:spAutoFit/>
          </a:bodyPr>
          <a:lstStyle/>
          <a:p>
            <a:pPr algn="ctr"/>
            <a:r>
              <a:rPr lang="en-CA" sz="1200" i="1" dirty="0">
                <a:solidFill>
                  <a:schemeClr val="bg1"/>
                </a:solidFill>
                <a:effectLst>
                  <a:outerShdw blurRad="38100" dist="38100" dir="2700000" algn="tl">
                    <a:srgbClr val="000000">
                      <a:alpha val="43137"/>
                    </a:srgbClr>
                  </a:outerShdw>
                </a:effectLst>
              </a:rPr>
              <a:t>Tom Clancy’s The Division [Stefanov15]</a:t>
            </a:r>
          </a:p>
        </p:txBody>
      </p:sp>
      <p:sp>
        <p:nvSpPr>
          <p:cNvPr id="17" name="Rectangle 16">
            <a:extLst>
              <a:ext uri="{FF2B5EF4-FFF2-40B4-BE49-F238E27FC236}">
                <a16:creationId xmlns:a16="http://schemas.microsoft.com/office/drawing/2014/main" id="{B221BB82-E966-4CF3-A04C-E0AF79AD2DCD}"/>
              </a:ext>
            </a:extLst>
          </p:cNvPr>
          <p:cNvSpPr/>
          <p:nvPr/>
        </p:nvSpPr>
        <p:spPr>
          <a:xfrm>
            <a:off x="7919664" y="4132860"/>
            <a:ext cx="2236639" cy="276999"/>
          </a:xfrm>
          <a:prstGeom prst="rect">
            <a:avLst/>
          </a:prstGeom>
        </p:spPr>
        <p:txBody>
          <a:bodyPr wrap="square">
            <a:spAutoFit/>
          </a:bodyPr>
          <a:lstStyle/>
          <a:p>
            <a:pPr algn="ctr"/>
            <a:r>
              <a:rPr lang="en-CA" sz="1200" i="1" dirty="0">
                <a:solidFill>
                  <a:schemeClr val="bg1"/>
                </a:solidFill>
                <a:effectLst>
                  <a:outerShdw blurRad="38100" dist="38100" dir="2700000" algn="tl">
                    <a:srgbClr val="000000">
                      <a:alpha val="43137"/>
                    </a:srgbClr>
                  </a:outerShdw>
                </a:effectLst>
              </a:rPr>
              <a:t>Quantum Break [Silvennoinen15]</a:t>
            </a:r>
          </a:p>
        </p:txBody>
      </p:sp>
      <p:sp>
        <p:nvSpPr>
          <p:cNvPr id="12" name="Footer Placeholder 4">
            <a:extLst>
              <a:ext uri="{FF2B5EF4-FFF2-40B4-BE49-F238E27FC236}">
                <a16:creationId xmlns:a16="http://schemas.microsoft.com/office/drawing/2014/main" id="{8ED673A6-59B1-4490-AE1D-EB3DD3827F56}"/>
              </a:ext>
            </a:extLst>
          </p:cNvPr>
          <p:cNvSpPr>
            <a:spLocks noGrp="1"/>
          </p:cNvSpPr>
          <p:nvPr>
            <p:ph type="ftr" sz="quarter" idx="11"/>
          </p:nvPr>
        </p:nvSpPr>
        <p:spPr>
          <a:xfrm>
            <a:off x="3198744" y="6546136"/>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876463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D3B3E32-6D25-4A78-972C-6DDA1A6F0E62}"/>
              </a:ext>
            </a:extLst>
          </p:cNvPr>
          <p:cNvSpPr txBox="1">
            <a:spLocks/>
          </p:cNvSpPr>
          <p:nvPr/>
        </p:nvSpPr>
        <p:spPr>
          <a:xfrm>
            <a:off x="927652" y="4776796"/>
            <a:ext cx="11095069" cy="19817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fr-CA" sz="2200" dirty="0">
                <a:solidFill>
                  <a:schemeClr val="bg1"/>
                </a:solidFill>
              </a:rPr>
              <a:t>G</a:t>
            </a:r>
            <a:r>
              <a:rPr lang="sv-SE" sz="2200" dirty="0">
                <a:solidFill>
                  <a:schemeClr val="bg1"/>
                </a:solidFill>
              </a:rPr>
              <a:t>enerate </a:t>
            </a:r>
            <a:r>
              <a:rPr lang="sv-SE" sz="2200" dirty="0">
                <a:solidFill>
                  <a:srgbClr val="FFC000"/>
                </a:solidFill>
              </a:rPr>
              <a:t>Virtual Point Lights</a:t>
            </a:r>
            <a:r>
              <a:rPr lang="sv-SE" sz="2200" dirty="0">
                <a:solidFill>
                  <a:schemeClr val="bg1"/>
                </a:solidFill>
              </a:rPr>
              <a:t> (VPLs) from </a:t>
            </a:r>
            <a:r>
              <a:rPr lang="sv-SE" sz="2200" dirty="0">
                <a:solidFill>
                  <a:srgbClr val="FFC000"/>
                </a:solidFill>
              </a:rPr>
              <a:t>Reflective Shadow Maps </a:t>
            </a:r>
            <a:r>
              <a:rPr lang="sv-SE" sz="2200" dirty="0">
                <a:solidFill>
                  <a:schemeClr val="bg1"/>
                </a:solidFill>
              </a:rPr>
              <a:t>(RSMs) </a:t>
            </a:r>
            <a:r>
              <a:rPr lang="en-CA" sz="2200" dirty="0">
                <a:solidFill>
                  <a:schemeClr val="bg1"/>
                </a:solidFill>
              </a:rPr>
              <a:t>[</a:t>
            </a:r>
            <a:r>
              <a:rPr lang="sv-SE" sz="2200" dirty="0">
                <a:solidFill>
                  <a:schemeClr val="bg1"/>
                </a:solidFill>
              </a:rPr>
              <a:t>Dachsbacher04]</a:t>
            </a:r>
            <a:endParaRPr lang="en-CA" sz="2200" dirty="0">
              <a:solidFill>
                <a:schemeClr val="bg1"/>
              </a:solidFill>
            </a:endParaRPr>
          </a:p>
          <a:p>
            <a:pPr fontAlgn="base"/>
            <a:r>
              <a:rPr lang="fr-CA" sz="2200" dirty="0">
                <a:solidFill>
                  <a:schemeClr val="bg1"/>
                </a:solidFill>
              </a:rPr>
              <a:t>For </a:t>
            </a:r>
            <a:r>
              <a:rPr lang="sv-SE" sz="2200" dirty="0">
                <a:solidFill>
                  <a:schemeClr val="bg1"/>
                </a:solidFill>
              </a:rPr>
              <a:t>the player’s flashlight, but also for other spotlights of interest</a:t>
            </a:r>
          </a:p>
          <a:p>
            <a:pPr fontAlgn="base"/>
            <a:r>
              <a:rPr lang="fr-CA" sz="2200" dirty="0">
                <a:solidFill>
                  <a:srgbClr val="00B050"/>
                </a:solidFill>
              </a:rPr>
              <a:t>Pros</a:t>
            </a:r>
            <a:r>
              <a:rPr lang="fr-CA" sz="2200" dirty="0">
                <a:solidFill>
                  <a:schemeClr val="bg1"/>
                </a:solidFill>
              </a:rPr>
              <a:t>: Cheap point lights </a:t>
            </a:r>
            <a:r>
              <a:rPr lang="fr-CA" sz="2200" dirty="0" err="1">
                <a:solidFill>
                  <a:schemeClr val="bg1"/>
                </a:solidFill>
              </a:rPr>
              <a:t>that</a:t>
            </a:r>
            <a:r>
              <a:rPr lang="fr-CA" sz="2200" dirty="0">
                <a:solidFill>
                  <a:schemeClr val="bg1"/>
                </a:solidFill>
              </a:rPr>
              <a:t> </a:t>
            </a:r>
            <a:r>
              <a:rPr lang="fr-CA" sz="2200" dirty="0" err="1">
                <a:solidFill>
                  <a:schemeClr val="bg1"/>
                </a:solidFill>
              </a:rPr>
              <a:t>approximate</a:t>
            </a:r>
            <a:r>
              <a:rPr lang="fr-CA" sz="2200" dirty="0">
                <a:solidFill>
                  <a:schemeClr val="bg1"/>
                </a:solidFill>
              </a:rPr>
              <a:t> </a:t>
            </a:r>
            <a:r>
              <a:rPr lang="fr-CA" sz="2200" dirty="0" err="1">
                <a:solidFill>
                  <a:schemeClr val="bg1"/>
                </a:solidFill>
              </a:rPr>
              <a:t>bounce</a:t>
            </a:r>
            <a:r>
              <a:rPr lang="fr-CA" sz="2200" dirty="0">
                <a:solidFill>
                  <a:schemeClr val="bg1"/>
                </a:solidFill>
              </a:rPr>
              <a:t>.</a:t>
            </a:r>
            <a:r>
              <a:rPr lang="sv-SE" sz="2200" dirty="0">
                <a:solidFill>
                  <a:schemeClr val="bg1"/>
                </a:solidFill>
              </a:rPr>
              <a:t> Can be quite convincing!</a:t>
            </a:r>
          </a:p>
          <a:p>
            <a:pPr fontAlgn="base"/>
            <a:r>
              <a:rPr lang="en-CA" sz="2200" dirty="0">
                <a:solidFill>
                  <a:srgbClr val="FF0000"/>
                </a:solidFill>
              </a:rPr>
              <a:t>C</a:t>
            </a:r>
            <a:r>
              <a:rPr lang="sv-SE" sz="2200" dirty="0">
                <a:solidFill>
                  <a:srgbClr val="FF0000"/>
                </a:solidFill>
              </a:rPr>
              <a:t>ons</a:t>
            </a:r>
            <a:r>
              <a:rPr lang="sv-SE" sz="2200" dirty="0">
                <a:solidFill>
                  <a:schemeClr val="bg1"/>
                </a:solidFill>
              </a:rPr>
              <a:t>: Can be unstable (VPL selection). Localized solution. Precision can be a concern</a:t>
            </a:r>
          </a:p>
        </p:txBody>
      </p:sp>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Virtual Point Lights</a:t>
            </a:r>
            <a:endParaRPr lang="en-US" dirty="0">
              <a:solidFill>
                <a:schemeClr val="accent4"/>
              </a:solidFill>
              <a:uFillTx/>
              <a:latin typeface="Century Gothic" panose="020B0502020202020204" pitchFamily="34" charset="0"/>
            </a:endParaRPr>
          </a:p>
        </p:txBody>
      </p:sp>
      <p:grpSp>
        <p:nvGrpSpPr>
          <p:cNvPr id="4" name="Group 3">
            <a:extLst>
              <a:ext uri="{FF2B5EF4-FFF2-40B4-BE49-F238E27FC236}">
                <a16:creationId xmlns:a16="http://schemas.microsoft.com/office/drawing/2014/main" id="{E13E8C1C-3E21-4F76-BF8D-713107D6331D}"/>
              </a:ext>
            </a:extLst>
          </p:cNvPr>
          <p:cNvGrpSpPr/>
          <p:nvPr/>
        </p:nvGrpSpPr>
        <p:grpSpPr>
          <a:xfrm>
            <a:off x="6087597" y="1442402"/>
            <a:ext cx="5495140" cy="2924721"/>
            <a:chOff x="5970881" y="1247861"/>
            <a:chExt cx="4763164" cy="2535136"/>
          </a:xfrm>
        </p:grpSpPr>
        <p:pic>
          <p:nvPicPr>
            <p:cNvPr id="5" name="Picture 4">
              <a:extLst>
                <a:ext uri="{FF2B5EF4-FFF2-40B4-BE49-F238E27FC236}">
                  <a16:creationId xmlns:a16="http://schemas.microsoft.com/office/drawing/2014/main" id="{AC3CECBA-D5A8-4BFB-8742-A1164E2A6211}"/>
                </a:ext>
              </a:extLst>
            </p:cNvPr>
            <p:cNvPicPr>
              <a:picLocks noChangeAspect="1"/>
            </p:cNvPicPr>
            <p:nvPr/>
          </p:nvPicPr>
          <p:blipFill>
            <a:blip r:embed="rId3"/>
            <a:stretch>
              <a:fillRect/>
            </a:stretch>
          </p:blipFill>
          <p:spPr>
            <a:xfrm>
              <a:off x="5970881" y="1247861"/>
              <a:ext cx="4763164" cy="2525638"/>
            </a:xfrm>
            <a:prstGeom prst="rect">
              <a:avLst/>
            </a:prstGeom>
            <a:ln>
              <a:noFill/>
            </a:ln>
            <a:effectLst>
              <a:outerShdw blurRad="190500" algn="tl" rotWithShape="0">
                <a:srgbClr val="000000">
                  <a:alpha val="70000"/>
                </a:srgbClr>
              </a:outerShdw>
            </a:effectLst>
          </p:spPr>
        </p:pic>
        <p:sp>
          <p:nvSpPr>
            <p:cNvPr id="9" name="Content Placeholder 2">
              <a:extLst>
                <a:ext uri="{FF2B5EF4-FFF2-40B4-BE49-F238E27FC236}">
                  <a16:creationId xmlns:a16="http://schemas.microsoft.com/office/drawing/2014/main" id="{A10A3E40-0D5A-4132-9189-2DADE5805E3B}"/>
                </a:ext>
              </a:extLst>
            </p:cNvPr>
            <p:cNvSpPr txBox="1">
              <a:spLocks/>
            </p:cNvSpPr>
            <p:nvPr/>
          </p:nvSpPr>
          <p:spPr>
            <a:xfrm>
              <a:off x="8870624" y="3535924"/>
              <a:ext cx="1858674" cy="247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lgn="r" fontAlgn="base">
                <a:buNone/>
              </a:pPr>
              <a:endParaRPr lang="en-CA" sz="1000" i="1" dirty="0">
                <a:solidFill>
                  <a:schemeClr val="bg1"/>
                </a:solidFill>
              </a:endParaRPr>
            </a:p>
          </p:txBody>
        </p:sp>
      </p:grpSp>
      <p:sp>
        <p:nvSpPr>
          <p:cNvPr id="14" name="Rectangle 13">
            <a:extLst>
              <a:ext uri="{FF2B5EF4-FFF2-40B4-BE49-F238E27FC236}">
                <a16:creationId xmlns:a16="http://schemas.microsoft.com/office/drawing/2014/main" id="{D7CFE613-D96C-463C-B94B-766F7EDCC74B}"/>
              </a:ext>
            </a:extLst>
          </p:cNvPr>
          <p:cNvSpPr/>
          <p:nvPr/>
        </p:nvSpPr>
        <p:spPr>
          <a:xfrm>
            <a:off x="2231936" y="4367123"/>
            <a:ext cx="1961114" cy="276999"/>
          </a:xfrm>
          <a:prstGeom prst="rect">
            <a:avLst/>
          </a:prstGeom>
        </p:spPr>
        <p:txBody>
          <a:bodyPr wrap="none">
            <a:spAutoFit/>
          </a:bodyPr>
          <a:lstStyle/>
          <a:p>
            <a:pPr algn="ctr"/>
            <a:r>
              <a:rPr lang="en-CA" sz="1200" i="1" dirty="0">
                <a:solidFill>
                  <a:schemeClr val="bg1"/>
                </a:solidFill>
                <a:effectLst>
                  <a:outerShdw blurRad="38100" dist="38100" dir="2700000" algn="tl">
                    <a:srgbClr val="000000">
                      <a:alpha val="43137"/>
                    </a:srgbClr>
                  </a:outerShdw>
                </a:effectLst>
              </a:rPr>
              <a:t>Gears of War 4 [Malmros17]</a:t>
            </a:r>
          </a:p>
        </p:txBody>
      </p:sp>
      <p:pic>
        <p:nvPicPr>
          <p:cNvPr id="15" name="Picture 14">
            <a:extLst>
              <a:ext uri="{FF2B5EF4-FFF2-40B4-BE49-F238E27FC236}">
                <a16:creationId xmlns:a16="http://schemas.microsoft.com/office/drawing/2014/main" id="{F6D5E654-5E8E-4CCF-B1C7-085342B05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6379" y="1408117"/>
            <a:ext cx="5247814" cy="2959006"/>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0AC125D2-1464-4534-BA39-B16394F52CC5}"/>
              </a:ext>
            </a:extLst>
          </p:cNvPr>
          <p:cNvSpPr/>
          <p:nvPr/>
        </p:nvSpPr>
        <p:spPr>
          <a:xfrm>
            <a:off x="8308484" y="4367123"/>
            <a:ext cx="1053366" cy="276999"/>
          </a:xfrm>
          <a:prstGeom prst="rect">
            <a:avLst/>
          </a:prstGeom>
        </p:spPr>
        <p:txBody>
          <a:bodyPr wrap="none">
            <a:spAutoFit/>
          </a:bodyPr>
          <a:lstStyle/>
          <a:p>
            <a:pPr algn="ctr"/>
            <a:r>
              <a:rPr lang="en-CA" sz="1200" i="1" dirty="0">
                <a:solidFill>
                  <a:schemeClr val="bg1"/>
                </a:solidFill>
                <a:effectLst>
                  <a:outerShdw blurRad="38100" dist="38100" dir="2700000" algn="tl">
                    <a:srgbClr val="000000">
                      <a:alpha val="43137"/>
                    </a:srgbClr>
                  </a:outerShdw>
                </a:effectLst>
              </a:rPr>
              <a:t>The Last of Us</a:t>
            </a:r>
          </a:p>
        </p:txBody>
      </p:sp>
      <p:sp>
        <p:nvSpPr>
          <p:cNvPr id="10" name="Footer Placeholder 4">
            <a:extLst>
              <a:ext uri="{FF2B5EF4-FFF2-40B4-BE49-F238E27FC236}">
                <a16:creationId xmlns:a16="http://schemas.microsoft.com/office/drawing/2014/main" id="{FCFE0460-A7E7-41D1-851F-72CF7E893D32}"/>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4623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Light Propagation Volumes</a:t>
            </a:r>
            <a:endParaRPr lang="en-US" dirty="0">
              <a:solidFill>
                <a:schemeClr val="accent4"/>
              </a:solidFill>
              <a:uFillTx/>
              <a:latin typeface="Century Gothic" panose="020B0502020202020204" pitchFamily="34" charset="0"/>
            </a:endParaRPr>
          </a:p>
        </p:txBody>
      </p:sp>
      <p:sp>
        <p:nvSpPr>
          <p:cNvPr id="6" name="Content Placeholder 2">
            <a:extLst>
              <a:ext uri="{FF2B5EF4-FFF2-40B4-BE49-F238E27FC236}">
                <a16:creationId xmlns:a16="http://schemas.microsoft.com/office/drawing/2014/main" id="{E6B4A91C-F91F-4C92-AFC6-425AB3EECDCF}"/>
              </a:ext>
            </a:extLst>
          </p:cNvPr>
          <p:cNvSpPr txBox="1">
            <a:spLocks/>
          </p:cNvSpPr>
          <p:nvPr/>
        </p:nvSpPr>
        <p:spPr>
          <a:xfrm>
            <a:off x="1144453" y="4559775"/>
            <a:ext cx="10021901" cy="16862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en-CA" sz="2200" dirty="0">
                <a:solidFill>
                  <a:schemeClr val="bg1"/>
                </a:solidFill>
              </a:rPr>
              <a:t>Render scene into RSMs, </a:t>
            </a:r>
            <a:r>
              <a:rPr lang="en-CA" sz="2200" dirty="0">
                <a:solidFill>
                  <a:srgbClr val="FFC000"/>
                </a:solidFill>
              </a:rPr>
              <a:t>inject</a:t>
            </a:r>
            <a:r>
              <a:rPr lang="en-CA" sz="2200" dirty="0">
                <a:solidFill>
                  <a:schemeClr val="bg1"/>
                </a:solidFill>
              </a:rPr>
              <a:t> VPLs in volume, </a:t>
            </a:r>
            <a:r>
              <a:rPr lang="en-CA" sz="2200" dirty="0">
                <a:solidFill>
                  <a:srgbClr val="FFC000"/>
                </a:solidFill>
              </a:rPr>
              <a:t>propagate</a:t>
            </a:r>
            <a:r>
              <a:rPr lang="en-CA" sz="2200" dirty="0">
                <a:solidFill>
                  <a:schemeClr val="bg1"/>
                </a:solidFill>
              </a:rPr>
              <a:t> and </a:t>
            </a:r>
            <a:r>
              <a:rPr lang="en-CA" sz="2200" dirty="0">
                <a:solidFill>
                  <a:srgbClr val="FFC000"/>
                </a:solidFill>
              </a:rPr>
              <a:t>apply</a:t>
            </a:r>
            <a:r>
              <a:rPr lang="en-CA" sz="2200" dirty="0">
                <a:solidFill>
                  <a:schemeClr val="bg1"/>
                </a:solidFill>
              </a:rPr>
              <a:t> [Kaplanyan09]</a:t>
            </a:r>
          </a:p>
          <a:p>
            <a:pPr fontAlgn="base"/>
            <a:r>
              <a:rPr lang="en-CA" sz="2200" dirty="0">
                <a:solidFill>
                  <a:schemeClr val="bg1"/>
                </a:solidFill>
              </a:rPr>
              <a:t>Cascaded with </a:t>
            </a:r>
            <a:r>
              <a:rPr lang="en-CA" sz="2200" dirty="0" err="1">
                <a:solidFill>
                  <a:srgbClr val="FFC000"/>
                </a:solidFill>
              </a:rPr>
              <a:t>clipmap</a:t>
            </a:r>
            <a:r>
              <a:rPr lang="en-CA" sz="2200" dirty="0">
                <a:solidFill>
                  <a:schemeClr val="bg1"/>
                </a:solidFill>
              </a:rPr>
              <a:t>: detail up close, consistent in the distance</a:t>
            </a:r>
          </a:p>
          <a:p>
            <a:pPr fontAlgn="base"/>
            <a:r>
              <a:rPr lang="fr-CA" sz="2200" dirty="0">
                <a:solidFill>
                  <a:srgbClr val="00B050"/>
                </a:solidFill>
              </a:rPr>
              <a:t>Pros: </a:t>
            </a:r>
            <a:r>
              <a:rPr lang="fr-CA" sz="2200" dirty="0">
                <a:solidFill>
                  <a:srgbClr val="FFC000"/>
                </a:solidFill>
              </a:rPr>
              <a:t>No </a:t>
            </a:r>
            <a:r>
              <a:rPr lang="fr-CA" sz="2200" dirty="0" err="1">
                <a:solidFill>
                  <a:srgbClr val="FFC000"/>
                </a:solidFill>
              </a:rPr>
              <a:t>preprocessing</a:t>
            </a:r>
            <a:r>
              <a:rPr lang="fr-CA" sz="2200" dirty="0">
                <a:solidFill>
                  <a:schemeClr val="bg1"/>
                </a:solidFill>
              </a:rPr>
              <a:t>. Console hardware </a:t>
            </a:r>
            <a:r>
              <a:rPr lang="fr-CA" sz="2200" dirty="0" err="1">
                <a:solidFill>
                  <a:schemeClr val="bg1"/>
                </a:solidFill>
              </a:rPr>
              <a:t>friendly</a:t>
            </a:r>
            <a:r>
              <a:rPr lang="fr-CA" sz="2200" dirty="0">
                <a:solidFill>
                  <a:schemeClr val="bg1"/>
                </a:solidFill>
              </a:rPr>
              <a:t>, and </a:t>
            </a:r>
            <a:r>
              <a:rPr lang="fr-CA" sz="2200" dirty="0" err="1">
                <a:solidFill>
                  <a:srgbClr val="FFC000"/>
                </a:solidFill>
              </a:rPr>
              <a:t>volumetric</a:t>
            </a:r>
            <a:r>
              <a:rPr lang="fr-CA" sz="2200" dirty="0">
                <a:solidFill>
                  <a:schemeClr val="bg1"/>
                </a:solidFill>
              </a:rPr>
              <a:t>!</a:t>
            </a:r>
            <a:endParaRPr lang="sv-SE" sz="2200" dirty="0">
              <a:solidFill>
                <a:schemeClr val="bg1"/>
              </a:solidFill>
            </a:endParaRPr>
          </a:p>
          <a:p>
            <a:pPr fontAlgn="base"/>
            <a:r>
              <a:rPr lang="en-CA" sz="2200" dirty="0">
                <a:solidFill>
                  <a:srgbClr val="FF0000"/>
                </a:solidFill>
              </a:rPr>
              <a:t>C</a:t>
            </a:r>
            <a:r>
              <a:rPr lang="sv-SE" sz="2200" dirty="0">
                <a:solidFill>
                  <a:srgbClr val="FF0000"/>
                </a:solidFill>
              </a:rPr>
              <a:t>ons: </a:t>
            </a:r>
            <a:r>
              <a:rPr lang="sv-SE" sz="2200" dirty="0">
                <a:solidFill>
                  <a:schemeClr val="bg1"/>
                </a:solidFill>
              </a:rPr>
              <a:t>Grid misalignment can lead to bleeding. Stability issues because of VPL aliasing</a:t>
            </a:r>
          </a:p>
        </p:txBody>
      </p:sp>
      <p:sp>
        <p:nvSpPr>
          <p:cNvPr id="13" name="Content Placeholder 2">
            <a:extLst>
              <a:ext uri="{FF2B5EF4-FFF2-40B4-BE49-F238E27FC236}">
                <a16:creationId xmlns:a16="http://schemas.microsoft.com/office/drawing/2014/main" id="{D31A0AA5-DFA0-407F-9BE9-1C9E5F863189}"/>
              </a:ext>
            </a:extLst>
          </p:cNvPr>
          <p:cNvSpPr txBox="1">
            <a:spLocks/>
          </p:cNvSpPr>
          <p:nvPr/>
        </p:nvSpPr>
        <p:spPr>
          <a:xfrm>
            <a:off x="1544788" y="4535104"/>
            <a:ext cx="5336779" cy="1710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endParaRPr lang="sv-SE" sz="2200" dirty="0">
              <a:solidFill>
                <a:schemeClr val="bg1"/>
              </a:solidFill>
            </a:endParaRPr>
          </a:p>
        </p:txBody>
      </p:sp>
      <p:grpSp>
        <p:nvGrpSpPr>
          <p:cNvPr id="19" name="Group 18">
            <a:extLst>
              <a:ext uri="{FF2B5EF4-FFF2-40B4-BE49-F238E27FC236}">
                <a16:creationId xmlns:a16="http://schemas.microsoft.com/office/drawing/2014/main" id="{B1FCFA7C-BEB8-46CE-B6AA-65DD377F2077}"/>
              </a:ext>
            </a:extLst>
          </p:cNvPr>
          <p:cNvGrpSpPr/>
          <p:nvPr/>
        </p:nvGrpSpPr>
        <p:grpSpPr>
          <a:xfrm>
            <a:off x="707771" y="1465404"/>
            <a:ext cx="10799190" cy="2482351"/>
            <a:chOff x="838200" y="1517716"/>
            <a:chExt cx="10799190" cy="2482351"/>
          </a:xfrm>
        </p:grpSpPr>
        <p:pic>
          <p:nvPicPr>
            <p:cNvPr id="15" name="Picture 14">
              <a:extLst>
                <a:ext uri="{FF2B5EF4-FFF2-40B4-BE49-F238E27FC236}">
                  <a16:creationId xmlns:a16="http://schemas.microsoft.com/office/drawing/2014/main" id="{E85CE954-8352-4284-9F7A-7DF8B41C0024}"/>
                </a:ext>
              </a:extLst>
            </p:cNvPr>
            <p:cNvPicPr>
              <a:picLocks noChangeAspect="1"/>
            </p:cNvPicPr>
            <p:nvPr/>
          </p:nvPicPr>
          <p:blipFill>
            <a:blip r:embed="rId3"/>
            <a:stretch>
              <a:fillRect/>
            </a:stretch>
          </p:blipFill>
          <p:spPr>
            <a:xfrm>
              <a:off x="4850425" y="1517716"/>
              <a:ext cx="3067273" cy="2482351"/>
            </a:xfrm>
            <a:prstGeom prst="rect">
              <a:avLst/>
            </a:prstGeom>
            <a:ln>
              <a:noFill/>
            </a:ln>
            <a:effectLst>
              <a:outerShdw blurRad="190500" algn="tl" rotWithShape="0">
                <a:srgbClr val="000000">
                  <a:alpha val="70000"/>
                </a:srgbClr>
              </a:outerShdw>
            </a:effectLst>
          </p:spPr>
        </p:pic>
        <p:pic>
          <p:nvPicPr>
            <p:cNvPr id="4" name="Picture 4" descr="https://web.archive.org/web/20160415111936/http:/www.lionhead.com/media/28718/Arch_Layers_final.jpg">
              <a:extLst>
                <a:ext uri="{FF2B5EF4-FFF2-40B4-BE49-F238E27FC236}">
                  <a16:creationId xmlns:a16="http://schemas.microsoft.com/office/drawing/2014/main" id="{39837A80-F5B8-489B-8453-0FA8D84D97D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38200" y="1517716"/>
              <a:ext cx="3916806" cy="24792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A06BA66-440D-4DA5-9CB0-F40038575FE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025159" y="1517716"/>
              <a:ext cx="3612231" cy="2479249"/>
            </a:xfrm>
            <a:prstGeom prst="rect">
              <a:avLst/>
            </a:prstGeom>
          </p:spPr>
        </p:pic>
      </p:grpSp>
      <p:sp>
        <p:nvSpPr>
          <p:cNvPr id="14" name="Rectangle 13">
            <a:extLst>
              <a:ext uri="{FF2B5EF4-FFF2-40B4-BE49-F238E27FC236}">
                <a16:creationId xmlns:a16="http://schemas.microsoft.com/office/drawing/2014/main" id="{7365904A-80C1-483C-AC05-552173A03FC0}"/>
              </a:ext>
            </a:extLst>
          </p:cNvPr>
          <p:cNvSpPr/>
          <p:nvPr/>
        </p:nvSpPr>
        <p:spPr>
          <a:xfrm>
            <a:off x="672629" y="3950544"/>
            <a:ext cx="3987118" cy="276999"/>
          </a:xfrm>
          <a:prstGeom prst="rect">
            <a:avLst/>
          </a:prstGeom>
        </p:spPr>
        <p:txBody>
          <a:bodyPr wrap="none">
            <a:spAutoFit/>
          </a:bodyPr>
          <a:lstStyle/>
          <a:p>
            <a:pPr algn="ctr"/>
            <a:r>
              <a:rPr lang="en-CA" sz="1200" i="1" dirty="0">
                <a:solidFill>
                  <a:schemeClr val="bg1"/>
                </a:solidFill>
                <a:effectLst>
                  <a:outerShdw blurRad="38100" dist="38100" dir="2700000" algn="tl">
                    <a:srgbClr val="000000">
                      <a:alpha val="43137"/>
                    </a:srgbClr>
                  </a:outerShdw>
                </a:effectLst>
              </a:rPr>
              <a:t>Cascaded Light Propagation Volumes in Fable [Woodhouse14]</a:t>
            </a:r>
          </a:p>
        </p:txBody>
      </p:sp>
      <p:sp>
        <p:nvSpPr>
          <p:cNvPr id="21" name="Rectangle 20">
            <a:extLst>
              <a:ext uri="{FF2B5EF4-FFF2-40B4-BE49-F238E27FC236}">
                <a16:creationId xmlns:a16="http://schemas.microsoft.com/office/drawing/2014/main" id="{0C312231-D124-4C4E-AF58-771B0D919E47}"/>
              </a:ext>
            </a:extLst>
          </p:cNvPr>
          <p:cNvSpPr/>
          <p:nvPr/>
        </p:nvSpPr>
        <p:spPr>
          <a:xfrm>
            <a:off x="8123391" y="3944653"/>
            <a:ext cx="3314882" cy="276999"/>
          </a:xfrm>
          <a:prstGeom prst="rect">
            <a:avLst/>
          </a:prstGeom>
        </p:spPr>
        <p:txBody>
          <a:bodyPr wrap="none">
            <a:spAutoFit/>
          </a:bodyPr>
          <a:lstStyle/>
          <a:p>
            <a:pPr algn="ctr"/>
            <a:r>
              <a:rPr lang="en-CA" sz="1200" i="1" dirty="0">
                <a:solidFill>
                  <a:schemeClr val="bg1"/>
                </a:solidFill>
                <a:effectLst>
                  <a:outerShdw blurRad="38100" dist="38100" dir="2700000" algn="tl">
                    <a:srgbClr val="000000">
                      <a:alpha val="43137"/>
                    </a:srgbClr>
                  </a:outerShdw>
                </a:effectLst>
              </a:rPr>
              <a:t>Crytek’s Light Propagation Volumes [Kaplanyan09]</a:t>
            </a:r>
          </a:p>
        </p:txBody>
      </p:sp>
      <p:sp>
        <p:nvSpPr>
          <p:cNvPr id="22" name="Rectangle 21">
            <a:extLst>
              <a:ext uri="{FF2B5EF4-FFF2-40B4-BE49-F238E27FC236}">
                <a16:creationId xmlns:a16="http://schemas.microsoft.com/office/drawing/2014/main" id="{BB08E37D-73A9-46F1-B60D-92470AAD7708}"/>
              </a:ext>
            </a:extLst>
          </p:cNvPr>
          <p:cNvSpPr/>
          <p:nvPr/>
        </p:nvSpPr>
        <p:spPr>
          <a:xfrm>
            <a:off x="5913245" y="3944652"/>
            <a:ext cx="692818" cy="276999"/>
          </a:xfrm>
          <a:prstGeom prst="rect">
            <a:avLst/>
          </a:prstGeom>
        </p:spPr>
        <p:txBody>
          <a:bodyPr wrap="none">
            <a:spAutoFit/>
          </a:bodyPr>
          <a:lstStyle/>
          <a:p>
            <a:pPr algn="ctr"/>
            <a:r>
              <a:rPr lang="en-CA" sz="1200" i="1" dirty="0" err="1">
                <a:solidFill>
                  <a:schemeClr val="bg1"/>
                </a:solidFill>
                <a:effectLst>
                  <a:outerShdw blurRad="38100" dist="38100" dir="2700000" algn="tl">
                    <a:srgbClr val="000000">
                      <a:alpha val="43137"/>
                    </a:srgbClr>
                  </a:outerShdw>
                </a:effectLst>
              </a:rPr>
              <a:t>Clipmap</a:t>
            </a:r>
            <a:endParaRPr lang="en-CA" sz="1200" i="1" dirty="0">
              <a:solidFill>
                <a:schemeClr val="bg1"/>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D171B6B5-5A02-4490-8682-CE3F5A16E78A}"/>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453389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Voxel Cone Tracing</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4732204"/>
            <a:ext cx="11089046" cy="1931051"/>
          </a:xfrm>
        </p:spPr>
        <p:txBody>
          <a:bodyPr>
            <a:normAutofit/>
          </a:bodyPr>
          <a:lstStyle/>
          <a:p>
            <a:pPr fontAlgn="base"/>
            <a:r>
              <a:rPr lang="en-CA" sz="2200" dirty="0">
                <a:solidFill>
                  <a:schemeClr val="bg1"/>
                </a:solidFill>
              </a:rPr>
              <a:t>Original idea from [Crassin11], with </a:t>
            </a:r>
            <a:r>
              <a:rPr lang="en-CA" sz="2200" dirty="0">
                <a:solidFill>
                  <a:srgbClr val="FFC000"/>
                </a:solidFill>
              </a:rPr>
              <a:t>sparse voxel octree</a:t>
            </a:r>
          </a:p>
          <a:p>
            <a:pPr fontAlgn="base"/>
            <a:r>
              <a:rPr lang="en-CA" sz="2200" dirty="0" err="1">
                <a:solidFill>
                  <a:srgbClr val="FFC000"/>
                </a:solidFill>
              </a:rPr>
              <a:t>Clipmap</a:t>
            </a:r>
            <a:r>
              <a:rPr lang="en-CA" sz="2200" dirty="0">
                <a:solidFill>
                  <a:schemeClr val="bg1"/>
                </a:solidFill>
              </a:rPr>
              <a:t> by [McLaren14] [</a:t>
            </a:r>
            <a:r>
              <a:rPr lang="sv-SE" sz="2200" dirty="0">
                <a:solidFill>
                  <a:schemeClr val="bg1"/>
                </a:solidFill>
              </a:rPr>
              <a:t>Pantaleev15], more GPU-friendly compared to octree </a:t>
            </a:r>
            <a:r>
              <a:rPr lang="en-CA" sz="2200" dirty="0">
                <a:solidFill>
                  <a:schemeClr val="bg1"/>
                </a:solidFill>
              </a:rPr>
              <a:t>[Mittring12]</a:t>
            </a:r>
            <a:endParaRPr lang="sv-SE" sz="2200" dirty="0">
              <a:solidFill>
                <a:schemeClr val="bg1"/>
              </a:solidFill>
            </a:endParaRPr>
          </a:p>
          <a:p>
            <a:pPr fontAlgn="base"/>
            <a:r>
              <a:rPr lang="fr-CA" sz="2200" dirty="0">
                <a:solidFill>
                  <a:srgbClr val="00B050"/>
                </a:solidFill>
              </a:rPr>
              <a:t>Pros</a:t>
            </a:r>
            <a:r>
              <a:rPr lang="fr-CA" sz="2200" dirty="0">
                <a:solidFill>
                  <a:schemeClr val="bg1"/>
                </a:solidFill>
              </a:rPr>
              <a:t>: </a:t>
            </a:r>
            <a:r>
              <a:rPr lang="sv-SE" sz="2200" dirty="0">
                <a:solidFill>
                  <a:srgbClr val="FFC000"/>
                </a:solidFill>
              </a:rPr>
              <a:t>Diffuse</a:t>
            </a:r>
            <a:r>
              <a:rPr lang="sv-SE" sz="2200" dirty="0">
                <a:solidFill>
                  <a:schemeClr val="bg1"/>
                </a:solidFill>
              </a:rPr>
              <a:t> and </a:t>
            </a:r>
            <a:r>
              <a:rPr lang="sv-SE" sz="2200" dirty="0">
                <a:solidFill>
                  <a:srgbClr val="FFC000"/>
                </a:solidFill>
              </a:rPr>
              <a:t>specular</a:t>
            </a:r>
            <a:r>
              <a:rPr lang="sv-SE" sz="2200" dirty="0">
                <a:solidFill>
                  <a:schemeClr val="bg1"/>
                </a:solidFill>
              </a:rPr>
              <a:t> GI, and </a:t>
            </a:r>
            <a:r>
              <a:rPr lang="sv-SE" sz="2200" dirty="0">
                <a:solidFill>
                  <a:srgbClr val="FFC000"/>
                </a:solidFill>
              </a:rPr>
              <a:t>mid-to-l</a:t>
            </a:r>
            <a:r>
              <a:rPr lang="fr-CA" sz="2200" dirty="0" err="1">
                <a:solidFill>
                  <a:srgbClr val="FFC000"/>
                </a:solidFill>
              </a:rPr>
              <a:t>arge</a:t>
            </a:r>
            <a:r>
              <a:rPr lang="fr-CA" sz="2200" dirty="0">
                <a:solidFill>
                  <a:srgbClr val="FFC000"/>
                </a:solidFill>
              </a:rPr>
              <a:t> </a:t>
            </a:r>
            <a:r>
              <a:rPr lang="fr-CA" sz="2200" dirty="0" err="1">
                <a:solidFill>
                  <a:srgbClr val="FFC000"/>
                </a:solidFill>
              </a:rPr>
              <a:t>scale</a:t>
            </a:r>
            <a:r>
              <a:rPr lang="fr-CA" sz="2200" dirty="0">
                <a:solidFill>
                  <a:srgbClr val="FFC000"/>
                </a:solidFill>
              </a:rPr>
              <a:t> AO</a:t>
            </a:r>
            <a:r>
              <a:rPr lang="fr-CA" sz="2200" dirty="0">
                <a:solidFill>
                  <a:schemeClr val="bg1"/>
                </a:solidFill>
              </a:rPr>
              <a:t> </a:t>
            </a:r>
            <a:r>
              <a:rPr lang="fr-CA" sz="2200" dirty="0" err="1">
                <a:solidFill>
                  <a:schemeClr val="bg1"/>
                </a:solidFill>
              </a:rPr>
              <a:t>from</a:t>
            </a:r>
            <a:r>
              <a:rPr lang="fr-CA" sz="2200" dirty="0">
                <a:solidFill>
                  <a:schemeClr val="bg1"/>
                </a:solidFill>
              </a:rPr>
              <a:t> voxels </a:t>
            </a:r>
            <a:r>
              <a:rPr lang="en-CA" sz="2200" dirty="0">
                <a:solidFill>
                  <a:schemeClr val="bg1"/>
                </a:solidFill>
              </a:rPr>
              <a:t>[Crytek16]</a:t>
            </a:r>
            <a:endParaRPr lang="fr-CA" sz="2200" dirty="0">
              <a:solidFill>
                <a:schemeClr val="bg1"/>
              </a:solidFill>
            </a:endParaRPr>
          </a:p>
          <a:p>
            <a:pPr fontAlgn="base"/>
            <a:r>
              <a:rPr lang="en-CA" sz="2200" dirty="0">
                <a:solidFill>
                  <a:srgbClr val="FF0000"/>
                </a:solidFill>
              </a:rPr>
              <a:t>C</a:t>
            </a:r>
            <a:r>
              <a:rPr lang="sv-SE" sz="2200" dirty="0">
                <a:solidFill>
                  <a:srgbClr val="FF0000"/>
                </a:solidFill>
              </a:rPr>
              <a:t>ons</a:t>
            </a:r>
            <a:r>
              <a:rPr lang="sv-SE" sz="2200" dirty="0">
                <a:solidFill>
                  <a:schemeClr val="bg1"/>
                </a:solidFill>
              </a:rPr>
              <a:t>: </a:t>
            </a:r>
            <a:r>
              <a:rPr lang="en-CA" sz="2200" dirty="0">
                <a:solidFill>
                  <a:schemeClr val="bg1"/>
                </a:solidFill>
              </a:rPr>
              <a:t>Some leaking of GI, low roughness specular cone cost is significant, </a:t>
            </a:r>
            <a:r>
              <a:rPr lang="en-CA" sz="2200" dirty="0" err="1">
                <a:solidFill>
                  <a:schemeClr val="bg1"/>
                </a:solidFill>
              </a:rPr>
              <a:t>clipmap</a:t>
            </a:r>
            <a:r>
              <a:rPr lang="en-CA" sz="2200" dirty="0">
                <a:solidFill>
                  <a:schemeClr val="bg1"/>
                </a:solidFill>
              </a:rPr>
              <a:t> transitions</a:t>
            </a:r>
            <a:endParaRPr lang="en-US" sz="2200" dirty="0">
              <a:solidFill>
                <a:schemeClr val="bg1"/>
              </a:solidFill>
              <a:uFillTx/>
              <a:latin typeface="Century Gothic" panose="020B0502020202020204" pitchFamily="34" charset="0"/>
            </a:endParaRPr>
          </a:p>
        </p:txBody>
      </p:sp>
      <p:grpSp>
        <p:nvGrpSpPr>
          <p:cNvPr id="9" name="Group 8">
            <a:extLst>
              <a:ext uri="{FF2B5EF4-FFF2-40B4-BE49-F238E27FC236}">
                <a16:creationId xmlns:a16="http://schemas.microsoft.com/office/drawing/2014/main" id="{A25B1B9A-B670-4F9E-B4E5-BC2A787992AB}"/>
              </a:ext>
            </a:extLst>
          </p:cNvPr>
          <p:cNvGrpSpPr/>
          <p:nvPr/>
        </p:nvGrpSpPr>
        <p:grpSpPr>
          <a:xfrm>
            <a:off x="753893" y="1309799"/>
            <a:ext cx="10724746" cy="2874766"/>
            <a:chOff x="753893" y="1376059"/>
            <a:chExt cx="10724746" cy="2874766"/>
          </a:xfrm>
        </p:grpSpPr>
        <p:grpSp>
          <p:nvGrpSpPr>
            <p:cNvPr id="8" name="Group 7">
              <a:extLst>
                <a:ext uri="{FF2B5EF4-FFF2-40B4-BE49-F238E27FC236}">
                  <a16:creationId xmlns:a16="http://schemas.microsoft.com/office/drawing/2014/main" id="{91993AE2-EB3D-415B-845D-A5857BA348BE}"/>
                </a:ext>
              </a:extLst>
            </p:cNvPr>
            <p:cNvGrpSpPr/>
            <p:nvPr/>
          </p:nvGrpSpPr>
          <p:grpSpPr>
            <a:xfrm>
              <a:off x="753893" y="1376059"/>
              <a:ext cx="10724746" cy="2874766"/>
              <a:chOff x="612842" y="1152323"/>
              <a:chExt cx="11413356" cy="3059348"/>
            </a:xfrm>
          </p:grpSpPr>
          <p:pic>
            <p:nvPicPr>
              <p:cNvPr id="6" name="Picture 5">
                <a:extLst>
                  <a:ext uri="{FF2B5EF4-FFF2-40B4-BE49-F238E27FC236}">
                    <a16:creationId xmlns:a16="http://schemas.microsoft.com/office/drawing/2014/main" id="{EC06FECB-E82C-478B-B57E-B2DF7F201B54}"/>
                  </a:ext>
                </a:extLst>
              </p:cNvPr>
              <p:cNvPicPr>
                <a:picLocks noChangeAspect="1"/>
              </p:cNvPicPr>
              <p:nvPr/>
            </p:nvPicPr>
            <p:blipFill>
              <a:blip r:embed="rId3"/>
              <a:stretch>
                <a:fillRect/>
              </a:stretch>
            </p:blipFill>
            <p:spPr>
              <a:xfrm>
                <a:off x="6624144" y="1152323"/>
                <a:ext cx="5402054" cy="305934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15EAA249-659C-43DC-813D-4C555B4626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2842" y="1152323"/>
                <a:ext cx="5904033" cy="3059348"/>
              </a:xfrm>
              <a:prstGeom prst="rect">
                <a:avLst/>
              </a:prstGeom>
              <a:ln>
                <a:noFill/>
              </a:ln>
              <a:effectLst>
                <a:outerShdw blurRad="190500" algn="tl" rotWithShape="0">
                  <a:srgbClr val="000000">
                    <a:alpha val="70000"/>
                  </a:srgbClr>
                </a:outerShdw>
              </a:effectLst>
            </p:spPr>
          </p:pic>
        </p:grpSp>
        <p:sp>
          <p:nvSpPr>
            <p:cNvPr id="10" name="Rectangle 9">
              <a:extLst>
                <a:ext uri="{FF2B5EF4-FFF2-40B4-BE49-F238E27FC236}">
                  <a16:creationId xmlns:a16="http://schemas.microsoft.com/office/drawing/2014/main" id="{DD5EB374-C274-4A31-A1CF-1CBE37683C0F}"/>
                </a:ext>
              </a:extLst>
            </p:cNvPr>
            <p:cNvSpPr/>
            <p:nvPr/>
          </p:nvSpPr>
          <p:spPr>
            <a:xfrm>
              <a:off x="5474884" y="3973826"/>
              <a:ext cx="184731" cy="276999"/>
            </a:xfrm>
            <a:prstGeom prst="rect">
              <a:avLst/>
            </a:prstGeom>
          </p:spPr>
          <p:txBody>
            <a:bodyPr wrap="none">
              <a:spAutoFit/>
            </a:bodyPr>
            <a:lstStyle/>
            <a:p>
              <a:endParaRPr lang="en-CA" sz="1200" dirty="0">
                <a:solidFill>
                  <a:schemeClr val="bg1"/>
                </a:solidFill>
                <a:effectLst>
                  <a:outerShdw blurRad="38100" dist="38100" dir="2700000" algn="tl">
                    <a:srgbClr val="000000">
                      <a:alpha val="43137"/>
                    </a:srgbClr>
                  </a:outerShdw>
                </a:effectLst>
              </a:endParaRPr>
            </a:p>
          </p:txBody>
        </p:sp>
      </p:grpSp>
      <p:sp>
        <p:nvSpPr>
          <p:cNvPr id="12" name="Rectangle 11">
            <a:extLst>
              <a:ext uri="{FF2B5EF4-FFF2-40B4-BE49-F238E27FC236}">
                <a16:creationId xmlns:a16="http://schemas.microsoft.com/office/drawing/2014/main" id="{B98DDEE5-8D58-4E19-946C-678746FF8A74}"/>
              </a:ext>
            </a:extLst>
          </p:cNvPr>
          <p:cNvSpPr/>
          <p:nvPr/>
        </p:nvSpPr>
        <p:spPr>
          <a:xfrm>
            <a:off x="2038132" y="4184565"/>
            <a:ext cx="2979342" cy="276999"/>
          </a:xfrm>
          <a:prstGeom prst="rect">
            <a:avLst/>
          </a:prstGeom>
        </p:spPr>
        <p:txBody>
          <a:bodyPr wrap="none">
            <a:spAutoFit/>
          </a:bodyPr>
          <a:lstStyle/>
          <a:p>
            <a:r>
              <a:rPr lang="en-CA" sz="1200" i="1" dirty="0">
                <a:solidFill>
                  <a:schemeClr val="bg1"/>
                </a:solidFill>
                <a:effectLst>
                  <a:outerShdw blurRad="38100" dist="38100" dir="2700000" algn="tl">
                    <a:srgbClr val="000000">
                      <a:alpha val="43137"/>
                    </a:srgbClr>
                  </a:outerShdw>
                </a:effectLst>
              </a:rPr>
              <a:t>Sparse Voxel Octree Cone Tracing [</a:t>
            </a:r>
            <a:r>
              <a:rPr lang="sv-SE" sz="1200" i="1" dirty="0">
                <a:solidFill>
                  <a:schemeClr val="bg1"/>
                </a:solidFill>
              </a:rPr>
              <a:t>Crassin11]</a:t>
            </a:r>
            <a:endParaRPr lang="en-CA" sz="1200" i="1" dirty="0">
              <a:solidFill>
                <a:schemeClr val="bg1"/>
              </a:solidFill>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EBBEF3FE-3FEC-4A50-8F9B-30356B666EBA}"/>
              </a:ext>
            </a:extLst>
          </p:cNvPr>
          <p:cNvSpPr/>
          <p:nvPr/>
        </p:nvSpPr>
        <p:spPr>
          <a:xfrm>
            <a:off x="6681773" y="4184565"/>
            <a:ext cx="4340932" cy="276999"/>
          </a:xfrm>
          <a:prstGeom prst="rect">
            <a:avLst/>
          </a:prstGeom>
        </p:spPr>
        <p:txBody>
          <a:bodyPr wrap="none">
            <a:spAutoFit/>
          </a:bodyPr>
          <a:lstStyle/>
          <a:p>
            <a:r>
              <a:rPr lang="fr-CA" sz="1200" i="1" dirty="0">
                <a:solidFill>
                  <a:schemeClr val="bg1"/>
                </a:solidFill>
                <a:effectLst>
                  <a:outerShdw blurRad="38100" dist="38100" dir="2700000" algn="tl">
                    <a:srgbClr val="000000">
                      <a:alpha val="43137"/>
                    </a:srgbClr>
                  </a:outerShdw>
                </a:effectLst>
              </a:rPr>
              <a:t>The </a:t>
            </a:r>
            <a:r>
              <a:rPr lang="fr-CA" sz="1200" i="1" dirty="0" err="1">
                <a:solidFill>
                  <a:schemeClr val="bg1"/>
                </a:solidFill>
                <a:effectLst>
                  <a:outerShdw blurRad="38100" dist="38100" dir="2700000" algn="tl">
                    <a:srgbClr val="000000">
                      <a:alpha val="43137"/>
                    </a:srgbClr>
                  </a:outerShdw>
                </a:effectLst>
              </a:rPr>
              <a:t>Tomorrow</a:t>
            </a:r>
            <a:r>
              <a:rPr lang="fr-CA" sz="1200" i="1" dirty="0">
                <a:solidFill>
                  <a:schemeClr val="bg1"/>
                </a:solidFill>
                <a:effectLst>
                  <a:outerShdw blurRad="38100" dist="38100" dir="2700000" algn="tl">
                    <a:srgbClr val="000000">
                      <a:alpha val="43137"/>
                    </a:srgbClr>
                  </a:outerShdw>
                </a:effectLst>
              </a:rPr>
              <a:t> </a:t>
            </a:r>
            <a:r>
              <a:rPr lang="fr-CA" sz="1200" i="1" dirty="0" err="1">
                <a:solidFill>
                  <a:schemeClr val="bg1"/>
                </a:solidFill>
                <a:effectLst>
                  <a:outerShdw blurRad="38100" dist="38100" dir="2700000" algn="tl">
                    <a:srgbClr val="000000">
                      <a:alpha val="43137"/>
                    </a:srgbClr>
                  </a:outerShdw>
                </a:effectLst>
              </a:rPr>
              <a:t>Children’s</a:t>
            </a:r>
            <a:r>
              <a:rPr lang="fr-CA" sz="1200" i="1" dirty="0">
                <a:solidFill>
                  <a:schemeClr val="bg1"/>
                </a:solidFill>
                <a:effectLst>
                  <a:outerShdw blurRad="38100" dist="38100" dir="2700000" algn="tl">
                    <a:srgbClr val="000000">
                      <a:alpha val="43137"/>
                    </a:srgbClr>
                  </a:outerShdw>
                </a:effectLst>
              </a:rPr>
              <a:t> </a:t>
            </a:r>
            <a:r>
              <a:rPr lang="fr-CA" sz="1200" i="1" dirty="0" err="1">
                <a:solidFill>
                  <a:schemeClr val="bg1"/>
                </a:solidFill>
                <a:effectLst>
                  <a:outerShdw blurRad="38100" dist="38100" dir="2700000" algn="tl">
                    <a:srgbClr val="000000">
                      <a:alpha val="43137"/>
                    </a:srgbClr>
                  </a:outerShdw>
                </a:effectLst>
              </a:rPr>
              <a:t>Cascaded</a:t>
            </a:r>
            <a:r>
              <a:rPr lang="fr-CA" sz="1200" i="1" dirty="0">
                <a:solidFill>
                  <a:schemeClr val="bg1"/>
                </a:solidFill>
                <a:effectLst>
                  <a:outerShdw blurRad="38100" dist="38100" dir="2700000" algn="tl">
                    <a:srgbClr val="000000">
                      <a:alpha val="43137"/>
                    </a:srgbClr>
                  </a:outerShdw>
                </a:effectLst>
              </a:rPr>
              <a:t> Voxel Cone Tracing [McLaren15]</a:t>
            </a:r>
            <a:endParaRPr lang="en-CA" sz="1200" i="1" dirty="0">
              <a:solidFill>
                <a:schemeClr val="bg1"/>
              </a:solidFill>
              <a:effectLst>
                <a:outerShdw blurRad="38100" dist="38100" dir="2700000" algn="tl">
                  <a:srgbClr val="000000">
                    <a:alpha val="43137"/>
                  </a:srgbClr>
                </a:outerShdw>
              </a:effectLst>
            </a:endParaRPr>
          </a:p>
        </p:txBody>
      </p:sp>
      <p:sp>
        <p:nvSpPr>
          <p:cNvPr id="11" name="Footer Placeholder 4">
            <a:extLst>
              <a:ext uri="{FF2B5EF4-FFF2-40B4-BE49-F238E27FC236}">
                <a16:creationId xmlns:a16="http://schemas.microsoft.com/office/drawing/2014/main" id="{DAFF2B81-9B53-4821-A93C-7E60F07BA944}"/>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410320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Ambient Occlusion?</a:t>
            </a:r>
            <a:endParaRPr lang="en-US" dirty="0">
              <a:solidFill>
                <a:schemeClr val="accent4"/>
              </a:solidFill>
              <a:uFillTx/>
              <a:latin typeface="Century Gothic" panose="020B0502020202020204" pitchFamily="34" charset="0"/>
            </a:endParaRPr>
          </a:p>
        </p:txBody>
      </p:sp>
      <p:sp>
        <p:nvSpPr>
          <p:cNvPr id="7" name="Rectangle 6">
            <a:extLst>
              <a:ext uri="{FF2B5EF4-FFF2-40B4-BE49-F238E27FC236}">
                <a16:creationId xmlns:a16="http://schemas.microsoft.com/office/drawing/2014/main" id="{9E997D5A-67BF-43D9-A900-E87D870EDF0B}"/>
              </a:ext>
            </a:extLst>
          </p:cNvPr>
          <p:cNvSpPr/>
          <p:nvPr/>
        </p:nvSpPr>
        <p:spPr>
          <a:xfrm>
            <a:off x="838200" y="1100006"/>
            <a:ext cx="6280098" cy="461665"/>
          </a:xfrm>
          <a:prstGeom prst="rect">
            <a:avLst/>
          </a:prstGeom>
        </p:spPr>
        <p:txBody>
          <a:bodyPr wrap="square">
            <a:spAutoFit/>
          </a:bodyPr>
          <a:lstStyle/>
          <a:p>
            <a:r>
              <a:rPr lang="en-CA" sz="2400" dirty="0">
                <a:solidFill>
                  <a:schemeClr val="accent4">
                    <a:lumMod val="40000"/>
                    <a:lumOff val="60000"/>
                  </a:schemeClr>
                </a:solidFill>
              </a:rPr>
              <a:t>Multiple frequencies</a:t>
            </a:r>
            <a:endParaRPr lang="en-CA" dirty="0">
              <a:solidFill>
                <a:schemeClr val="accent4">
                  <a:lumMod val="40000"/>
                  <a:lumOff val="60000"/>
                </a:schemeClr>
              </a:solidFill>
            </a:endParaRPr>
          </a:p>
        </p:txBody>
      </p:sp>
      <p:grpSp>
        <p:nvGrpSpPr>
          <p:cNvPr id="13" name="Group 12">
            <a:extLst>
              <a:ext uri="{FF2B5EF4-FFF2-40B4-BE49-F238E27FC236}">
                <a16:creationId xmlns:a16="http://schemas.microsoft.com/office/drawing/2014/main" id="{324A98D5-5211-4C93-A9ED-959E47A7777F}"/>
              </a:ext>
            </a:extLst>
          </p:cNvPr>
          <p:cNvGrpSpPr/>
          <p:nvPr/>
        </p:nvGrpSpPr>
        <p:grpSpPr>
          <a:xfrm>
            <a:off x="7938468" y="1526433"/>
            <a:ext cx="4186558" cy="2595719"/>
            <a:chOff x="7938468" y="1778221"/>
            <a:chExt cx="4186558" cy="2595719"/>
          </a:xfrm>
        </p:grpSpPr>
        <p:grpSp>
          <p:nvGrpSpPr>
            <p:cNvPr id="10" name="Group 9">
              <a:extLst>
                <a:ext uri="{FF2B5EF4-FFF2-40B4-BE49-F238E27FC236}">
                  <a16:creationId xmlns:a16="http://schemas.microsoft.com/office/drawing/2014/main" id="{FFA7E184-4FD9-490B-AE55-E0C396FED4AF}"/>
                </a:ext>
              </a:extLst>
            </p:cNvPr>
            <p:cNvGrpSpPr/>
            <p:nvPr/>
          </p:nvGrpSpPr>
          <p:grpSpPr>
            <a:xfrm>
              <a:off x="8208934" y="1778221"/>
              <a:ext cx="3659225" cy="2060722"/>
              <a:chOff x="5132973" y="1875354"/>
              <a:chExt cx="5960143" cy="3356502"/>
            </a:xfrm>
          </p:grpSpPr>
          <p:pic>
            <p:nvPicPr>
              <p:cNvPr id="8" name="Picture 7">
                <a:extLst>
                  <a:ext uri="{FF2B5EF4-FFF2-40B4-BE49-F238E27FC236}">
                    <a16:creationId xmlns:a16="http://schemas.microsoft.com/office/drawing/2014/main" id="{29E03176-EF81-4A1A-9776-36857312BA66}"/>
                  </a:ext>
                </a:extLst>
              </p:cNvPr>
              <p:cNvPicPr>
                <a:picLocks noChangeAspect="1"/>
              </p:cNvPicPr>
              <p:nvPr/>
            </p:nvPicPr>
            <p:blipFill>
              <a:blip r:embed="rId4"/>
              <a:stretch>
                <a:fillRect/>
              </a:stretch>
            </p:blipFill>
            <p:spPr>
              <a:xfrm>
                <a:off x="5132973" y="1875354"/>
                <a:ext cx="5960143" cy="3356502"/>
              </a:xfrm>
              <a:prstGeom prst="rect">
                <a:avLst/>
              </a:prstGeom>
            </p:spPr>
          </p:pic>
          <p:sp>
            <p:nvSpPr>
              <p:cNvPr id="9" name="Rectangle 8">
                <a:extLst>
                  <a:ext uri="{FF2B5EF4-FFF2-40B4-BE49-F238E27FC236}">
                    <a16:creationId xmlns:a16="http://schemas.microsoft.com/office/drawing/2014/main" id="{F2A9CB78-C34B-4F16-B9A3-9D2310A83948}"/>
                  </a:ext>
                </a:extLst>
              </p:cNvPr>
              <p:cNvSpPr/>
              <p:nvPr/>
            </p:nvSpPr>
            <p:spPr>
              <a:xfrm>
                <a:off x="10020386" y="1875354"/>
                <a:ext cx="184731" cy="369332"/>
              </a:xfrm>
              <a:prstGeom prst="rect">
                <a:avLst/>
              </a:prstGeom>
            </p:spPr>
            <p:txBody>
              <a:bodyPr wrap="none">
                <a:spAutoFit/>
              </a:bodyPr>
              <a:lstStyle/>
              <a:p>
                <a:endParaRPr lang="sv-SE" dirty="0">
                  <a:solidFill>
                    <a:schemeClr val="bg1"/>
                  </a:solidFill>
                  <a:effectLst>
                    <a:outerShdw blurRad="38100" dist="38100" dir="2700000" algn="tl">
                      <a:srgbClr val="000000">
                        <a:alpha val="43137"/>
                      </a:srgbClr>
                    </a:outerShdw>
                  </a:effectLst>
                </a:endParaRPr>
              </a:p>
            </p:txBody>
          </p:sp>
        </p:grpSp>
        <p:sp>
          <p:nvSpPr>
            <p:cNvPr id="11" name="Rectangle 10">
              <a:extLst>
                <a:ext uri="{FF2B5EF4-FFF2-40B4-BE49-F238E27FC236}">
                  <a16:creationId xmlns:a16="http://schemas.microsoft.com/office/drawing/2014/main" id="{CABB4F01-95CB-4119-B751-98F45FEB2611}"/>
                </a:ext>
              </a:extLst>
            </p:cNvPr>
            <p:cNvSpPr/>
            <p:nvPr/>
          </p:nvSpPr>
          <p:spPr>
            <a:xfrm>
              <a:off x="7938468" y="3850720"/>
              <a:ext cx="4186558" cy="523220"/>
            </a:xfrm>
            <a:prstGeom prst="rect">
              <a:avLst/>
            </a:prstGeom>
          </p:spPr>
          <p:txBody>
            <a:bodyPr wrap="square">
              <a:spAutoFit/>
            </a:bodyPr>
            <a:lstStyle/>
            <a:p>
              <a:pPr algn="ctr"/>
              <a:r>
                <a:rPr lang="en-CA" sz="1400" i="1" dirty="0">
                  <a:solidFill>
                    <a:schemeClr val="bg1"/>
                  </a:solidFill>
                </a:rPr>
                <a:t>Ambient Obscurance Baking on the GPU </a:t>
              </a:r>
              <a:r>
                <a:rPr lang="en-CA" sz="1400" i="1" dirty="0">
                  <a:solidFill>
                    <a:schemeClr val="bg1"/>
                  </a:solidFill>
                  <a:effectLst>
                    <a:outerShdw blurRad="38100" dist="38100" dir="2700000" algn="tl">
                      <a:srgbClr val="000000">
                        <a:alpha val="43137"/>
                      </a:srgbClr>
                    </a:outerShdw>
                  </a:effectLst>
                </a:rPr>
                <a:t>[Sloan16]</a:t>
              </a:r>
              <a:endParaRPr lang="sv-SE" sz="1400" i="1" dirty="0">
                <a:solidFill>
                  <a:schemeClr val="bg1"/>
                </a:solidFill>
                <a:effectLst>
                  <a:outerShdw blurRad="38100" dist="38100" dir="2700000" algn="tl">
                    <a:srgbClr val="000000">
                      <a:alpha val="43137"/>
                    </a:srgbClr>
                  </a:outerShdw>
                </a:effectLst>
              </a:endParaRPr>
            </a:p>
            <a:p>
              <a:pPr algn="ctr"/>
              <a:endParaRPr lang="en-CA" sz="1400" dirty="0">
                <a:solidFill>
                  <a:schemeClr val="bg1"/>
                </a:solidFill>
              </a:endParaRPr>
            </a:p>
          </p:txBody>
        </p:sp>
      </p:grpSp>
      <p:sp>
        <p:nvSpPr>
          <p:cNvPr id="17" name="Rectangle 16">
            <a:extLst>
              <a:ext uri="{FF2B5EF4-FFF2-40B4-BE49-F238E27FC236}">
                <a16:creationId xmlns:a16="http://schemas.microsoft.com/office/drawing/2014/main" id="{58EC765A-14D4-4CBA-B04F-DEA345E99821}"/>
              </a:ext>
            </a:extLst>
          </p:cNvPr>
          <p:cNvSpPr/>
          <p:nvPr/>
        </p:nvSpPr>
        <p:spPr>
          <a:xfrm>
            <a:off x="1016934" y="1520236"/>
            <a:ext cx="7095786" cy="2154436"/>
          </a:xfrm>
          <a:prstGeom prst="rect">
            <a:avLst/>
          </a:prstGeom>
        </p:spPr>
        <p:txBody>
          <a:bodyPr wrap="square">
            <a:spAutoFit/>
          </a:bodyPr>
          <a:lstStyle/>
          <a:p>
            <a:pPr marL="342900" indent="-342900">
              <a:buFont typeface="Arial" panose="020B0604020202020204" pitchFamily="34" charset="0"/>
              <a:buChar char="•"/>
            </a:pPr>
            <a:r>
              <a:rPr lang="en-CA" sz="2200" dirty="0">
                <a:solidFill>
                  <a:srgbClr val="FFC000"/>
                </a:solidFill>
              </a:rPr>
              <a:t>Near-field</a:t>
            </a:r>
            <a:r>
              <a:rPr lang="en-CA" sz="2200" dirty="0">
                <a:solidFill>
                  <a:schemeClr val="bg1"/>
                </a:solidFill>
              </a:rPr>
              <a:t>: vertex/lightmap, cavity or screen space (SSAO) [Mittring07]</a:t>
            </a:r>
          </a:p>
          <a:p>
            <a:pPr marL="342900" indent="-342900">
              <a:buFont typeface="Arial" panose="020B0604020202020204" pitchFamily="34" charset="0"/>
              <a:buChar char="•"/>
            </a:pPr>
            <a:r>
              <a:rPr lang="en-CA" sz="2200" dirty="0">
                <a:solidFill>
                  <a:srgbClr val="FFC000"/>
                </a:solidFill>
              </a:rPr>
              <a:t>Mid-field</a:t>
            </a:r>
            <a:r>
              <a:rPr lang="en-CA" sz="2200" dirty="0">
                <a:solidFill>
                  <a:schemeClr val="bg1"/>
                </a:solidFill>
              </a:rPr>
              <a:t>: vertex/lightmap, SSAO, volumes or capsules         [Hill10]</a:t>
            </a:r>
          </a:p>
          <a:p>
            <a:pPr marL="342900" indent="-342900">
              <a:buFont typeface="Arial" panose="020B0604020202020204" pitchFamily="34" charset="0"/>
              <a:buChar char="•"/>
            </a:pPr>
            <a:r>
              <a:rPr lang="en-CA" sz="2200" dirty="0">
                <a:solidFill>
                  <a:srgbClr val="FFC000"/>
                </a:solidFill>
              </a:rPr>
              <a:t>Far-field</a:t>
            </a:r>
            <a:r>
              <a:rPr lang="en-CA" sz="2200" dirty="0">
                <a:solidFill>
                  <a:schemeClr val="bg1"/>
                </a:solidFill>
              </a:rPr>
              <a:t>: [Sloan16], height-based [McAuley15], </a:t>
            </a:r>
            <a:br>
              <a:rPr lang="en-CA" sz="2200" dirty="0">
                <a:solidFill>
                  <a:schemeClr val="bg1"/>
                </a:solidFill>
              </a:rPr>
            </a:br>
            <a:r>
              <a:rPr lang="en-CA" sz="2200" dirty="0">
                <a:solidFill>
                  <a:schemeClr val="bg1"/>
                </a:solidFill>
              </a:rPr>
              <a:t>distance-fields (UE4) [Wright15]</a:t>
            </a:r>
          </a:p>
        </p:txBody>
      </p:sp>
      <p:grpSp>
        <p:nvGrpSpPr>
          <p:cNvPr id="6" name="Group 5">
            <a:extLst>
              <a:ext uri="{FF2B5EF4-FFF2-40B4-BE49-F238E27FC236}">
                <a16:creationId xmlns:a16="http://schemas.microsoft.com/office/drawing/2014/main" id="{6167288D-15A0-416D-AFEE-3BED5939029B}"/>
              </a:ext>
            </a:extLst>
          </p:cNvPr>
          <p:cNvGrpSpPr/>
          <p:nvPr/>
        </p:nvGrpSpPr>
        <p:grpSpPr>
          <a:xfrm>
            <a:off x="323005" y="3984238"/>
            <a:ext cx="4114801" cy="2694084"/>
            <a:chOff x="323005" y="4236026"/>
            <a:chExt cx="4114801" cy="2694084"/>
          </a:xfrm>
        </p:grpSpPr>
        <p:sp>
          <p:nvSpPr>
            <p:cNvPr id="15" name="Rectangle 14">
              <a:extLst>
                <a:ext uri="{FF2B5EF4-FFF2-40B4-BE49-F238E27FC236}">
                  <a16:creationId xmlns:a16="http://schemas.microsoft.com/office/drawing/2014/main" id="{834B28BF-3D67-4955-914C-496B8721A6F2}"/>
                </a:ext>
              </a:extLst>
            </p:cNvPr>
            <p:cNvSpPr/>
            <p:nvPr/>
          </p:nvSpPr>
          <p:spPr>
            <a:xfrm>
              <a:off x="323005" y="6406890"/>
              <a:ext cx="4114801" cy="523220"/>
            </a:xfrm>
            <a:prstGeom prst="rect">
              <a:avLst/>
            </a:prstGeom>
          </p:spPr>
          <p:txBody>
            <a:bodyPr wrap="square">
              <a:spAutoFit/>
            </a:bodyPr>
            <a:lstStyle/>
            <a:p>
              <a:pPr algn="ctr"/>
              <a:r>
                <a:rPr lang="en-CA" sz="1400" i="1" dirty="0">
                  <a:solidFill>
                    <a:schemeClr val="bg1"/>
                  </a:solidFill>
                </a:rPr>
                <a:t>SH Sky Occlusion [McAuley15]</a:t>
              </a:r>
              <a:endParaRPr lang="sv-SE" sz="1400" i="1" dirty="0">
                <a:solidFill>
                  <a:schemeClr val="bg1"/>
                </a:solidFill>
                <a:effectLst>
                  <a:outerShdw blurRad="38100" dist="38100" dir="2700000" algn="tl">
                    <a:srgbClr val="000000">
                      <a:alpha val="43137"/>
                    </a:srgbClr>
                  </a:outerShdw>
                </a:effectLst>
              </a:endParaRPr>
            </a:p>
            <a:p>
              <a:pPr algn="ctr"/>
              <a:endParaRPr lang="en-CA" sz="1400" dirty="0">
                <a:solidFill>
                  <a:schemeClr val="bg1"/>
                </a:solidFill>
              </a:endParaRPr>
            </a:p>
          </p:txBody>
        </p:sp>
        <p:graphicFrame>
          <p:nvGraphicFramePr>
            <p:cNvPr id="5" name="Object 4">
              <a:extLst>
                <a:ext uri="{FF2B5EF4-FFF2-40B4-BE49-F238E27FC236}">
                  <a16:creationId xmlns:a16="http://schemas.microsoft.com/office/drawing/2014/main" id="{151625C6-A5EF-4B70-9D75-B09CD433EADE}"/>
                </a:ext>
              </a:extLst>
            </p:cNvPr>
            <p:cNvGraphicFramePr>
              <a:graphicFrameLocks noChangeAspect="1"/>
            </p:cNvGraphicFramePr>
            <p:nvPr>
              <p:extLst>
                <p:ext uri="{D42A27DB-BD31-4B8C-83A1-F6EECF244321}">
                  <p14:modId xmlns:p14="http://schemas.microsoft.com/office/powerpoint/2010/main" val="1801260526"/>
                </p:ext>
              </p:extLst>
            </p:nvPr>
          </p:nvGraphicFramePr>
          <p:xfrm>
            <a:off x="429957" y="4236026"/>
            <a:ext cx="3911635" cy="2170864"/>
          </p:xfrm>
          <a:graphic>
            <a:graphicData uri="http://schemas.openxmlformats.org/presentationml/2006/ole">
              <mc:AlternateContent xmlns:mc="http://schemas.openxmlformats.org/markup-compatibility/2006">
                <mc:Choice xmlns:v="urn:schemas-microsoft-com:vml" Requires="v">
                  <p:oleObj spid="_x0000_s14966" name="Image" r:id="rId5" imgW="10958400" imgH="6082200" progId="Photoshop.Image.13">
                    <p:embed/>
                  </p:oleObj>
                </mc:Choice>
                <mc:Fallback>
                  <p:oleObj name="Image" r:id="rId5" imgW="10958400" imgH="6082200" progId="Photoshop.Image.13">
                    <p:embed/>
                    <p:pic>
                      <p:nvPicPr>
                        <p:cNvPr id="5" name="Object 4">
                          <a:extLst>
                            <a:ext uri="{FF2B5EF4-FFF2-40B4-BE49-F238E27FC236}">
                              <a16:creationId xmlns:a16="http://schemas.microsoft.com/office/drawing/2014/main" id="{151625C6-A5EF-4B70-9D75-B09CD433EADE}"/>
                            </a:ext>
                          </a:extLst>
                        </p:cNvPr>
                        <p:cNvPicPr/>
                        <p:nvPr/>
                      </p:nvPicPr>
                      <p:blipFill>
                        <a:blip r:embed="rId6"/>
                        <a:stretch>
                          <a:fillRect/>
                        </a:stretch>
                      </p:blipFill>
                      <p:spPr>
                        <a:xfrm>
                          <a:off x="429957" y="4236026"/>
                          <a:ext cx="3911635" cy="2170864"/>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1E2757E2-7314-44F5-97F3-57075FA9530B}"/>
              </a:ext>
            </a:extLst>
          </p:cNvPr>
          <p:cNvGrpSpPr/>
          <p:nvPr/>
        </p:nvGrpSpPr>
        <p:grpSpPr>
          <a:xfrm>
            <a:off x="4437806" y="3984238"/>
            <a:ext cx="7430350" cy="2478641"/>
            <a:chOff x="4437806" y="4236026"/>
            <a:chExt cx="7430350" cy="2478641"/>
          </a:xfrm>
        </p:grpSpPr>
        <p:sp>
          <p:nvSpPr>
            <p:cNvPr id="14" name="Rectangle 13">
              <a:extLst>
                <a:ext uri="{FF2B5EF4-FFF2-40B4-BE49-F238E27FC236}">
                  <a16:creationId xmlns:a16="http://schemas.microsoft.com/office/drawing/2014/main" id="{9463DB25-AFE0-47DF-9233-1305DAFDB47F}"/>
                </a:ext>
              </a:extLst>
            </p:cNvPr>
            <p:cNvSpPr/>
            <p:nvPr/>
          </p:nvSpPr>
          <p:spPr>
            <a:xfrm>
              <a:off x="6022712" y="6406890"/>
              <a:ext cx="4590708" cy="307777"/>
            </a:xfrm>
            <a:prstGeom prst="rect">
              <a:avLst/>
            </a:prstGeom>
          </p:spPr>
          <p:txBody>
            <a:bodyPr wrap="square">
              <a:spAutoFit/>
            </a:bodyPr>
            <a:lstStyle/>
            <a:p>
              <a:pPr algn="ctr"/>
              <a:r>
                <a:rPr lang="en-CA" sz="1400" i="1" dirty="0">
                  <a:solidFill>
                    <a:schemeClr val="bg1"/>
                  </a:solidFill>
                </a:rPr>
                <a:t>AO Fields and AO Capsules [Hill10]</a:t>
              </a:r>
              <a:endParaRPr lang="en-CA" sz="1400" dirty="0">
                <a:solidFill>
                  <a:schemeClr val="bg1"/>
                </a:solidFill>
              </a:endParaRPr>
            </a:p>
          </p:txBody>
        </p:sp>
        <p:pic>
          <p:nvPicPr>
            <p:cNvPr id="12" name="Picture 11">
              <a:extLst>
                <a:ext uri="{FF2B5EF4-FFF2-40B4-BE49-F238E27FC236}">
                  <a16:creationId xmlns:a16="http://schemas.microsoft.com/office/drawing/2014/main" id="{BC773609-FA8E-4AB0-8EAB-CB64C40CCA7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08934" y="4236026"/>
              <a:ext cx="3659222" cy="2170864"/>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18BD2594-C269-4180-8183-559D27948ED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437806" y="4237397"/>
              <a:ext cx="3674914" cy="2169493"/>
            </a:xfrm>
            <a:prstGeom prst="rect">
              <a:avLst/>
            </a:prstGeom>
            <a:ln>
              <a:noFill/>
            </a:ln>
            <a:effectLst>
              <a:outerShdw blurRad="190500" algn="tl" rotWithShape="0">
                <a:srgbClr val="000000">
                  <a:alpha val="70000"/>
                </a:srgbClr>
              </a:outerShdw>
            </a:effectLst>
          </p:spPr>
        </p:pic>
      </p:grpSp>
      <p:sp>
        <p:nvSpPr>
          <p:cNvPr id="18" name="Footer Placeholder 4">
            <a:extLst>
              <a:ext uri="{FF2B5EF4-FFF2-40B4-BE49-F238E27FC236}">
                <a16:creationId xmlns:a16="http://schemas.microsoft.com/office/drawing/2014/main" id="{2AE8E78E-13F2-4853-827E-3BF6C59D8AA2}"/>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19534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Who Am I?</a:t>
            </a:r>
            <a:endParaRPr lang="en-US" dirty="0">
              <a:solidFill>
                <a:schemeClr val="accent4"/>
              </a:solidFill>
              <a:uFillTx/>
              <a:latin typeface="Century Gothic" panose="020B0502020202020204" pitchFamily="34" charset="0"/>
            </a:endParaRPr>
          </a:p>
        </p:txBody>
      </p:sp>
      <p:sp>
        <p:nvSpPr>
          <p:cNvPr id="11" name="Content Placeholder 2">
            <a:extLst>
              <a:ext uri="{FF2B5EF4-FFF2-40B4-BE49-F238E27FC236}">
                <a16:creationId xmlns:a16="http://schemas.microsoft.com/office/drawing/2014/main" id="{FE2BC4A8-0B38-424C-B03C-B182B98382EF}"/>
              </a:ext>
            </a:extLst>
          </p:cNvPr>
          <p:cNvSpPr>
            <a:spLocks noGrp="1"/>
          </p:cNvSpPr>
          <p:nvPr>
            <p:ph idx="1"/>
          </p:nvPr>
        </p:nvSpPr>
        <p:spPr>
          <a:xfrm>
            <a:off x="838201" y="1601337"/>
            <a:ext cx="6418757" cy="3423669"/>
          </a:xfrm>
        </p:spPr>
        <p:txBody>
          <a:bodyPr>
            <a:normAutofit fontScale="92500"/>
          </a:bodyPr>
          <a:lstStyle/>
          <a:p>
            <a:pPr fontAlgn="base"/>
            <a:r>
              <a:rPr lang="en-CA" sz="2400" dirty="0">
                <a:solidFill>
                  <a:schemeClr val="bg1"/>
                </a:solidFill>
              </a:rPr>
              <a:t>Senior Rendering Engineer at SEED – Electronic Arts</a:t>
            </a:r>
          </a:p>
          <a:p>
            <a:pPr lvl="1" fontAlgn="base"/>
            <a:r>
              <a:rPr lang="en-CA" sz="2000" i="1" dirty="0">
                <a:solidFill>
                  <a:schemeClr val="accent4">
                    <a:lumMod val="40000"/>
                    <a:lumOff val="60000"/>
                  </a:schemeClr>
                </a:solidFill>
              </a:rPr>
              <a:t>C</a:t>
            </a:r>
            <a:r>
              <a:rPr lang="en-CA" sz="2000" dirty="0">
                <a:solidFill>
                  <a:schemeClr val="accent4">
                    <a:lumMod val="40000"/>
                    <a:lumOff val="60000"/>
                  </a:schemeClr>
                </a:solidFill>
              </a:rPr>
              <a:t>ross-disciplinary</a:t>
            </a:r>
            <a:r>
              <a:rPr lang="en-CA" sz="2000" dirty="0">
                <a:solidFill>
                  <a:schemeClr val="bg1"/>
                </a:solidFill>
              </a:rPr>
              <a:t> team working on </a:t>
            </a:r>
            <a:r>
              <a:rPr lang="en-CA" sz="2000" dirty="0">
                <a:solidFill>
                  <a:schemeClr val="accent4">
                    <a:lumMod val="40000"/>
                    <a:lumOff val="60000"/>
                  </a:schemeClr>
                </a:solidFill>
              </a:rPr>
              <a:t>cutting-edge</a:t>
            </a:r>
            <a:r>
              <a:rPr lang="en-CA" sz="2000" dirty="0">
                <a:solidFill>
                  <a:schemeClr val="bg1"/>
                </a:solidFill>
              </a:rPr>
              <a:t>, </a:t>
            </a:r>
            <a:br>
              <a:rPr lang="en-CA" sz="2000" dirty="0">
                <a:solidFill>
                  <a:schemeClr val="bg1"/>
                </a:solidFill>
              </a:rPr>
            </a:br>
            <a:r>
              <a:rPr lang="en-CA" sz="2000" dirty="0">
                <a:solidFill>
                  <a:schemeClr val="accent4">
                    <a:lumMod val="40000"/>
                    <a:lumOff val="60000"/>
                  </a:schemeClr>
                </a:solidFill>
              </a:rPr>
              <a:t>future</a:t>
            </a:r>
            <a:r>
              <a:rPr lang="en-CA" sz="2000" dirty="0">
                <a:solidFill>
                  <a:schemeClr val="bg1"/>
                </a:solidFill>
              </a:rPr>
              <a:t> graphics technologies and </a:t>
            </a:r>
            <a:r>
              <a:rPr lang="en-CA" sz="2000" dirty="0">
                <a:solidFill>
                  <a:schemeClr val="accent4">
                    <a:lumMod val="40000"/>
                    <a:lumOff val="60000"/>
                  </a:schemeClr>
                </a:solidFill>
              </a:rPr>
              <a:t>creative</a:t>
            </a:r>
            <a:r>
              <a:rPr lang="en-CA" sz="2000" dirty="0">
                <a:solidFill>
                  <a:schemeClr val="bg1"/>
                </a:solidFill>
              </a:rPr>
              <a:t> experiences</a:t>
            </a:r>
          </a:p>
          <a:p>
            <a:pPr lvl="1" fontAlgn="base"/>
            <a:r>
              <a:rPr lang="fr-CA" sz="1800" i="1" dirty="0">
                <a:solidFill>
                  <a:schemeClr val="bg1"/>
                </a:solidFill>
              </a:rPr>
              <a:t>Offices in </a:t>
            </a:r>
            <a:r>
              <a:rPr lang="fr-CA" sz="2100" i="1" dirty="0">
                <a:solidFill>
                  <a:schemeClr val="bg1"/>
                </a:solidFill>
              </a:rPr>
              <a:t>Stockholm</a:t>
            </a:r>
            <a:r>
              <a:rPr lang="fr-CA" sz="1800" i="1" dirty="0">
                <a:solidFill>
                  <a:schemeClr val="bg1"/>
                </a:solidFill>
              </a:rPr>
              <a:t>, Los Angeles and Montréal</a:t>
            </a:r>
          </a:p>
          <a:p>
            <a:pPr lvl="1" fontAlgn="base"/>
            <a:r>
              <a:rPr lang="fr-CA" sz="1800" i="1" u="sng" dirty="0">
                <a:solidFill>
                  <a:schemeClr val="accent4">
                    <a:lumMod val="40000"/>
                    <a:lumOff val="60000"/>
                  </a:schemeClr>
                </a:solidFill>
              </a:rPr>
              <a:t>www.ea.com/SEED</a:t>
            </a:r>
          </a:p>
          <a:p>
            <a:pPr lvl="1" fontAlgn="base"/>
            <a:r>
              <a:rPr lang="fr-CA" sz="1800" i="1" dirty="0">
                <a:solidFill>
                  <a:schemeClr val="bg1"/>
                </a:solidFill>
              </a:rPr>
              <a:t>@SEED</a:t>
            </a:r>
            <a:br>
              <a:rPr lang="fr-CA" sz="1800" i="1" dirty="0">
                <a:solidFill>
                  <a:schemeClr val="bg1"/>
                </a:solidFill>
              </a:rPr>
            </a:br>
            <a:endParaRPr lang="en-CA" sz="1800" i="1" dirty="0">
              <a:solidFill>
                <a:schemeClr val="bg1"/>
              </a:solidFill>
            </a:endParaRPr>
          </a:p>
          <a:p>
            <a:pPr fontAlgn="base"/>
            <a:r>
              <a:rPr lang="en-CA" sz="2400" dirty="0">
                <a:solidFill>
                  <a:schemeClr val="bg1"/>
                </a:solidFill>
              </a:rPr>
              <a:t>Previously</a:t>
            </a:r>
          </a:p>
          <a:p>
            <a:pPr lvl="1" fontAlgn="base"/>
            <a:r>
              <a:rPr lang="en-CA" sz="2200" dirty="0">
                <a:solidFill>
                  <a:schemeClr val="bg1"/>
                </a:solidFill>
              </a:rPr>
              <a:t>Technical Director at WB Games' Montréal</a:t>
            </a:r>
          </a:p>
          <a:p>
            <a:pPr lvl="1" fontAlgn="base"/>
            <a:r>
              <a:rPr lang="en-CA" sz="2200" dirty="0">
                <a:solidFill>
                  <a:schemeClr val="bg1"/>
                </a:solidFill>
              </a:rPr>
              <a:t>Rendering Engineer at EA Montréal and DICE</a:t>
            </a:r>
            <a:endParaRPr lang="en-US" sz="2200" dirty="0">
              <a:solidFill>
                <a:schemeClr val="bg1"/>
              </a:solidFill>
            </a:endParaRPr>
          </a:p>
        </p:txBody>
      </p:sp>
      <p:grpSp>
        <p:nvGrpSpPr>
          <p:cNvPr id="5" name="Group 4">
            <a:extLst>
              <a:ext uri="{FF2B5EF4-FFF2-40B4-BE49-F238E27FC236}">
                <a16:creationId xmlns:a16="http://schemas.microsoft.com/office/drawing/2014/main" id="{C4B1E4A2-6B24-434B-A452-D7B7D9632541}"/>
              </a:ext>
            </a:extLst>
          </p:cNvPr>
          <p:cNvGrpSpPr/>
          <p:nvPr/>
        </p:nvGrpSpPr>
        <p:grpSpPr>
          <a:xfrm>
            <a:off x="1140069" y="5257052"/>
            <a:ext cx="6928555" cy="1336782"/>
            <a:chOff x="771769" y="5184384"/>
            <a:chExt cx="6928555" cy="1336782"/>
          </a:xfrm>
        </p:grpSpPr>
        <p:pic>
          <p:nvPicPr>
            <p:cNvPr id="24" name="Picture 4" descr="https://r.mprd.se/fup/up/150667-Medal_of_Honor_-_European_Assault_(USA)-1484818214.jpg">
              <a:extLst>
                <a:ext uri="{FF2B5EF4-FFF2-40B4-BE49-F238E27FC236}">
                  <a16:creationId xmlns:a16="http://schemas.microsoft.com/office/drawing/2014/main" id="{C38214BA-2860-458B-8958-DCF508E2FFB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1769" y="5184385"/>
              <a:ext cx="886657" cy="12634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 name="Picture 6" descr="Image result for boogie wii">
              <a:extLst>
                <a:ext uri="{FF2B5EF4-FFF2-40B4-BE49-F238E27FC236}">
                  <a16:creationId xmlns:a16="http://schemas.microsoft.com/office/drawing/2014/main" id="{F9AFDC34-74D9-4486-8CAB-932CF784C46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38795" y="5185300"/>
              <a:ext cx="898828" cy="12625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8" descr="http://media.ign.com/games/image/object/825/825893/Army-of-Two_PS3_US_ESRB.jpg">
              <a:extLst>
                <a:ext uri="{FF2B5EF4-FFF2-40B4-BE49-F238E27FC236}">
                  <a16:creationId xmlns:a16="http://schemas.microsoft.com/office/drawing/2014/main" id="{FFC1A84D-6DCD-4D80-B677-78B861C65F5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43854" y="5184385"/>
              <a:ext cx="1030186" cy="12634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 name="Picture 10" descr="Image result for army of two ps3">
              <a:extLst>
                <a:ext uri="{FF2B5EF4-FFF2-40B4-BE49-F238E27FC236}">
                  <a16:creationId xmlns:a16="http://schemas.microsoft.com/office/drawing/2014/main" id="{68AADF43-6045-4E55-9689-A91E02B016F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75462" y="5185671"/>
              <a:ext cx="1024041" cy="12622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8" name="Picture 12" descr="https://images-eu.ssl-images-amazon.com/images/I/51JgwrT-q6L._SY445_.jpg">
              <a:extLst>
                <a:ext uri="{FF2B5EF4-FFF2-40B4-BE49-F238E27FC236}">
                  <a16:creationId xmlns:a16="http://schemas.microsoft.com/office/drawing/2014/main" id="{5FC0AB44-6036-4732-87B7-9D919C5F408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99503" y="5184385"/>
              <a:ext cx="978696" cy="13367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 name="Picture 14" descr="Image result for batman arkham origins">
              <a:extLst>
                <a:ext uri="{FF2B5EF4-FFF2-40B4-BE49-F238E27FC236}">
                  <a16:creationId xmlns:a16="http://schemas.microsoft.com/office/drawing/2014/main" id="{8AB479FD-35DF-4FE2-942B-8A9DC8A9674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78199" y="5184384"/>
              <a:ext cx="1056148" cy="13367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1" name="Flowchart: Process 30">
              <a:extLst>
                <a:ext uri="{FF2B5EF4-FFF2-40B4-BE49-F238E27FC236}">
                  <a16:creationId xmlns:a16="http://schemas.microsoft.com/office/drawing/2014/main" id="{C6812A34-64BE-47CD-BFB8-6A7F500A3BFC}"/>
                </a:ext>
              </a:extLst>
            </p:cNvPr>
            <p:cNvSpPr/>
            <p:nvPr/>
          </p:nvSpPr>
          <p:spPr>
            <a:xfrm>
              <a:off x="6644176" y="5184384"/>
              <a:ext cx="1056148" cy="1336781"/>
            </a:xfrm>
            <a:prstGeom prst="flowChartProcess">
              <a:avLst/>
            </a:prstGeom>
            <a:solidFill>
              <a:schemeClr val="tx1">
                <a:lumMod val="85000"/>
                <a:lumOff val="15000"/>
              </a:schemeClr>
            </a:solidFill>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algn="ctr"/>
              <a:r>
                <a:rPr lang="en-CA" dirty="0"/>
                <a:t>…</a:t>
              </a:r>
              <a:endParaRPr lang="sv-SE" dirty="0"/>
            </a:p>
          </p:txBody>
        </p:sp>
      </p:grpSp>
      <p:pic>
        <p:nvPicPr>
          <p:cNvPr id="35" name="Picture 34">
            <a:extLst>
              <a:ext uri="{FF2B5EF4-FFF2-40B4-BE49-F238E27FC236}">
                <a16:creationId xmlns:a16="http://schemas.microsoft.com/office/drawing/2014/main" id="{F43A4CA4-BC30-4B37-907E-96C1BB62943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319520" y="2240620"/>
            <a:ext cx="2575626" cy="2721656"/>
          </a:xfrm>
          <a:prstGeom prst="rect">
            <a:avLst/>
          </a:prstGeom>
          <a:ln>
            <a:noFill/>
          </a:ln>
          <a:effectLst>
            <a:outerShdw blurRad="190500" algn="tl" rotWithShape="0">
              <a:srgbClr val="000000">
                <a:alpha val="70000"/>
              </a:srgbClr>
            </a:outerShdw>
          </a:effectLst>
        </p:spPr>
      </p:pic>
      <p:grpSp>
        <p:nvGrpSpPr>
          <p:cNvPr id="4" name="Group 3">
            <a:extLst>
              <a:ext uri="{FF2B5EF4-FFF2-40B4-BE49-F238E27FC236}">
                <a16:creationId xmlns:a16="http://schemas.microsoft.com/office/drawing/2014/main" id="{0A9FCD04-2C14-4BB3-83C3-769CC66ED397}"/>
              </a:ext>
            </a:extLst>
          </p:cNvPr>
          <p:cNvGrpSpPr/>
          <p:nvPr/>
        </p:nvGrpSpPr>
        <p:grpSpPr>
          <a:xfrm>
            <a:off x="9153370" y="1032876"/>
            <a:ext cx="2655983" cy="5560958"/>
            <a:chOff x="8715988" y="2204476"/>
            <a:chExt cx="2061704" cy="4316689"/>
          </a:xfrm>
        </p:grpSpPr>
        <p:grpSp>
          <p:nvGrpSpPr>
            <p:cNvPr id="12" name="Group 11">
              <a:extLst>
                <a:ext uri="{FF2B5EF4-FFF2-40B4-BE49-F238E27FC236}">
                  <a16:creationId xmlns:a16="http://schemas.microsoft.com/office/drawing/2014/main" id="{8DB62BD7-AFD0-4298-B390-CE82C05C3151}"/>
                </a:ext>
              </a:extLst>
            </p:cNvPr>
            <p:cNvGrpSpPr/>
            <p:nvPr/>
          </p:nvGrpSpPr>
          <p:grpSpPr>
            <a:xfrm>
              <a:off x="8715988" y="3657600"/>
              <a:ext cx="2061704" cy="2863565"/>
              <a:chOff x="7546322" y="23762"/>
              <a:chExt cx="4546420" cy="6314666"/>
            </a:xfrm>
            <a:effectLst>
              <a:outerShdw blurRad="50800" dist="38100" dir="2700000" algn="tl" rotWithShape="0">
                <a:prstClr val="black">
                  <a:alpha val="40000"/>
                </a:prstClr>
              </a:outerShdw>
            </a:effectLst>
          </p:grpSpPr>
          <p:grpSp>
            <p:nvGrpSpPr>
              <p:cNvPr id="13" name="Group 12">
                <a:extLst>
                  <a:ext uri="{FF2B5EF4-FFF2-40B4-BE49-F238E27FC236}">
                    <a16:creationId xmlns:a16="http://schemas.microsoft.com/office/drawing/2014/main" id="{3B32DEA8-22C1-446A-91F2-2EC5B53F2E10}"/>
                  </a:ext>
                </a:extLst>
              </p:cNvPr>
              <p:cNvGrpSpPr/>
              <p:nvPr/>
            </p:nvGrpSpPr>
            <p:grpSpPr>
              <a:xfrm>
                <a:off x="7546322" y="23762"/>
                <a:ext cx="4546420" cy="3736252"/>
                <a:chOff x="7538009" y="2612402"/>
                <a:chExt cx="4546420" cy="3736252"/>
              </a:xfrm>
            </p:grpSpPr>
            <p:pic>
              <p:nvPicPr>
                <p:cNvPr id="18" name="Picture 18" descr="Image result for siggraph 2011">
                  <a:extLst>
                    <a:ext uri="{FF2B5EF4-FFF2-40B4-BE49-F238E27FC236}">
                      <a16:creationId xmlns:a16="http://schemas.microsoft.com/office/drawing/2014/main" id="{C99F17A8-B215-46C8-80F9-D47EBA88DC1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022040" y="2624085"/>
                  <a:ext cx="2062389" cy="11807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Image result for gdc 2014">
                  <a:extLst>
                    <a:ext uri="{FF2B5EF4-FFF2-40B4-BE49-F238E27FC236}">
                      <a16:creationId xmlns:a16="http://schemas.microsoft.com/office/drawing/2014/main" id="{20162EBD-EB80-41F2-AD84-F7E7E98932B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544240" y="5167936"/>
                  <a:ext cx="2457669" cy="11807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PU Technology Conference">
                  <a:extLst>
                    <a:ext uri="{FF2B5EF4-FFF2-40B4-BE49-F238E27FC236}">
                      <a16:creationId xmlns:a16="http://schemas.microsoft.com/office/drawing/2014/main" id="{F637F9FD-CF85-40BD-8E4E-841AE65CECD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096818" y="5465401"/>
                  <a:ext cx="1912831" cy="7062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gdc 2011 logo">
                  <a:extLst>
                    <a:ext uri="{FF2B5EF4-FFF2-40B4-BE49-F238E27FC236}">
                      <a16:creationId xmlns:a16="http://schemas.microsoft.com/office/drawing/2014/main" id="{600B37FC-5612-4431-9BD2-1542B196F8D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44240" y="2612402"/>
                  <a:ext cx="2481271" cy="12040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http://i3dsymposium.github.io/2013/img/h_i3d_2013.gif">
                  <a:extLst>
                    <a:ext uri="{FF2B5EF4-FFF2-40B4-BE49-F238E27FC236}">
                      <a16:creationId xmlns:a16="http://schemas.microsoft.com/office/drawing/2014/main" id="{BF52D45C-53D4-4538-9A94-AD449C520965}"/>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538009" y="3816484"/>
                  <a:ext cx="4546420" cy="133976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https://images.tandf.co.uk/common/jackets/amazon/978156881/9781568817187.jpg">
                <a:extLst>
                  <a:ext uri="{FF2B5EF4-FFF2-40B4-BE49-F238E27FC236}">
                    <a16:creationId xmlns:a16="http://schemas.microsoft.com/office/drawing/2014/main" id="{50C40FDD-70EC-438D-8B11-89622736859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546322" y="4669726"/>
                <a:ext cx="1367408" cy="16687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translucency frostbite">
                <a:extLst>
                  <a:ext uri="{FF2B5EF4-FFF2-40B4-BE49-F238E27FC236}">
                    <a16:creationId xmlns:a16="http://schemas.microsoft.com/office/drawing/2014/main" id="{4FEFED7A-5DA2-4A12-BBB3-153FF84DA048}"/>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913730" y="4669726"/>
                <a:ext cx="1568182" cy="16687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Related image">
                <a:extLst>
                  <a:ext uri="{FF2B5EF4-FFF2-40B4-BE49-F238E27FC236}">
                    <a16:creationId xmlns:a16="http://schemas.microsoft.com/office/drawing/2014/main" id="{940E6F5D-DB5F-4AE6-A109-60B6EC871D92}"/>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10481912" y="4669726"/>
                <a:ext cx="1610830" cy="16687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eaknowledge.ea.com/SiteAssets/eak-dist/img/headerimage.jpg">
                <a:extLst>
                  <a:ext uri="{FF2B5EF4-FFF2-40B4-BE49-F238E27FC236}">
                    <a16:creationId xmlns:a16="http://schemas.microsoft.com/office/drawing/2014/main" id="{6D4795FF-22A2-4447-BED8-28AC7BEC371F}"/>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p:blipFill>
            <p:spPr bwMode="auto">
              <a:xfrm>
                <a:off x="7546323" y="3760014"/>
                <a:ext cx="4546419" cy="9097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524F615D-D03B-41A4-9447-5CD50D0A9ABF}"/>
                </a:ext>
              </a:extLst>
            </p:cNvPr>
            <p:cNvGrpSpPr/>
            <p:nvPr/>
          </p:nvGrpSpPr>
          <p:grpSpPr>
            <a:xfrm>
              <a:off x="8715988" y="2204476"/>
              <a:ext cx="2061704" cy="845570"/>
              <a:chOff x="7601803" y="150159"/>
              <a:chExt cx="4163763" cy="1695384"/>
            </a:xfrm>
            <a:effectLst>
              <a:outerShdw blurRad="50800" dist="38100" dir="2700000" algn="tl" rotWithShape="0">
                <a:prstClr val="black">
                  <a:alpha val="40000"/>
                </a:prstClr>
              </a:outerShdw>
            </a:effectLst>
          </p:grpSpPr>
          <p:pic>
            <p:nvPicPr>
              <p:cNvPr id="23" name="Picture 2" descr="http://media.gamerevolution.com/images/misc/EAMontrealLogo610.jpg">
                <a:extLst>
                  <a:ext uri="{FF2B5EF4-FFF2-40B4-BE49-F238E27FC236}">
                    <a16:creationId xmlns:a16="http://schemas.microsoft.com/office/drawing/2014/main" id="{F6000895-9108-4574-BBE6-29EC1EE52478}"/>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876785" y="150159"/>
                <a:ext cx="2888781" cy="16953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https://i.vimeocdn.com/portrait/10077170_300x300">
                <a:extLst>
                  <a:ext uri="{FF2B5EF4-FFF2-40B4-BE49-F238E27FC236}">
                    <a16:creationId xmlns:a16="http://schemas.microsoft.com/office/drawing/2014/main" id="{C06E010B-B82D-4C8E-8826-4F8CE41D5111}"/>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7601803" y="150344"/>
                <a:ext cx="1274983" cy="1695199"/>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2850E3E-5FDD-4F27-ADFA-39C13B91DF12}"/>
                </a:ext>
              </a:extLst>
            </p:cNvPr>
            <p:cNvPicPr>
              <a:picLocks noChangeAspect="1"/>
            </p:cNvPicPr>
            <p:nvPr/>
          </p:nvPicPr>
          <p:blipFill>
            <a:blip r:embed="rId21"/>
            <a:stretch>
              <a:fillRect/>
            </a:stretch>
          </p:blipFill>
          <p:spPr>
            <a:xfrm>
              <a:off x="8723699" y="3054848"/>
              <a:ext cx="2052580" cy="600102"/>
            </a:xfrm>
            <a:prstGeom prst="rect">
              <a:avLst/>
            </a:prstGeom>
          </p:spPr>
        </p:pic>
      </p:grpSp>
    </p:spTree>
    <p:extLst>
      <p:ext uri="{BB962C8B-B14F-4D97-AF65-F5344CB8AC3E}">
        <p14:creationId xmlns:p14="http://schemas.microsoft.com/office/powerpoint/2010/main" val="1871414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Screen Space GI?</a:t>
            </a:r>
            <a:endParaRPr lang="en-US" dirty="0">
              <a:solidFill>
                <a:schemeClr val="accent4"/>
              </a:solidFill>
              <a:uFillTx/>
              <a:latin typeface="Century Gothic" panose="020B0502020202020204" pitchFamily="34" charset="0"/>
            </a:endParaRPr>
          </a:p>
        </p:txBody>
      </p:sp>
      <p:sp>
        <p:nvSpPr>
          <p:cNvPr id="18" name="Rectangle 17">
            <a:extLst>
              <a:ext uri="{FF2B5EF4-FFF2-40B4-BE49-F238E27FC236}">
                <a16:creationId xmlns:a16="http://schemas.microsoft.com/office/drawing/2014/main" id="{E3E39AC0-9E2A-45AE-BCD1-D7E1BA06B850}"/>
              </a:ext>
            </a:extLst>
          </p:cNvPr>
          <p:cNvSpPr/>
          <p:nvPr/>
        </p:nvSpPr>
        <p:spPr>
          <a:xfrm>
            <a:off x="973784" y="5748167"/>
            <a:ext cx="7102922" cy="707886"/>
          </a:xfrm>
          <a:prstGeom prst="rect">
            <a:avLst/>
          </a:prstGeom>
        </p:spPr>
        <p:txBody>
          <a:bodyPr wrap="square">
            <a:spAutoFit/>
          </a:bodyPr>
          <a:lstStyle/>
          <a:p>
            <a:pPr marL="342900" indent="-342900">
              <a:buFont typeface="Arial" panose="020B0604020202020204" pitchFamily="34" charset="0"/>
              <a:buChar char="•"/>
            </a:pPr>
            <a:r>
              <a:rPr lang="fr-CA" sz="2000" dirty="0">
                <a:solidFill>
                  <a:schemeClr val="bg1"/>
                </a:solidFill>
              </a:rPr>
              <a:t>S</a:t>
            </a:r>
            <a:r>
              <a:rPr lang="en-CA" sz="2000" dirty="0" err="1">
                <a:solidFill>
                  <a:schemeClr val="bg1"/>
                </a:solidFill>
              </a:rPr>
              <a:t>creen</a:t>
            </a:r>
            <a:r>
              <a:rPr lang="en-CA" sz="2000" dirty="0">
                <a:solidFill>
                  <a:schemeClr val="bg1"/>
                </a:solidFill>
              </a:rPr>
              <a:t>-Space Diffuse Lighting [Silvennoinen15]</a:t>
            </a:r>
          </a:p>
          <a:p>
            <a:pPr marL="342900" indent="-342900">
              <a:buFont typeface="Arial" panose="020B0604020202020204" pitchFamily="34" charset="0"/>
              <a:buChar char="•"/>
            </a:pPr>
            <a:r>
              <a:rPr lang="en-CA" sz="2000" dirty="0">
                <a:solidFill>
                  <a:schemeClr val="bg1"/>
                </a:solidFill>
              </a:rPr>
              <a:t>Inspired by first bounce approximation from SSDO [Ritschel09]</a:t>
            </a:r>
          </a:p>
        </p:txBody>
      </p:sp>
      <p:sp>
        <p:nvSpPr>
          <p:cNvPr id="19" name="Rectangle 18">
            <a:extLst>
              <a:ext uri="{FF2B5EF4-FFF2-40B4-BE49-F238E27FC236}">
                <a16:creationId xmlns:a16="http://schemas.microsoft.com/office/drawing/2014/main" id="{1F991DEE-EF13-4405-A8E8-779D8011E349}"/>
              </a:ext>
            </a:extLst>
          </p:cNvPr>
          <p:cNvSpPr/>
          <p:nvPr/>
        </p:nvSpPr>
        <p:spPr>
          <a:xfrm>
            <a:off x="698835" y="5343785"/>
            <a:ext cx="9284579" cy="461665"/>
          </a:xfrm>
          <a:prstGeom prst="rect">
            <a:avLst/>
          </a:prstGeom>
        </p:spPr>
        <p:txBody>
          <a:bodyPr wrap="square">
            <a:spAutoFit/>
          </a:bodyPr>
          <a:lstStyle/>
          <a:p>
            <a:r>
              <a:rPr lang="en-CA" sz="2400" dirty="0">
                <a:solidFill>
                  <a:schemeClr val="accent4">
                    <a:lumMod val="40000"/>
                    <a:lumOff val="60000"/>
                  </a:schemeClr>
                </a:solidFill>
              </a:rPr>
              <a:t>Additional near-field local diffuse GI via screen-space </a:t>
            </a:r>
          </a:p>
        </p:txBody>
      </p:sp>
      <p:grpSp>
        <p:nvGrpSpPr>
          <p:cNvPr id="5" name="Group 4">
            <a:extLst>
              <a:ext uri="{FF2B5EF4-FFF2-40B4-BE49-F238E27FC236}">
                <a16:creationId xmlns:a16="http://schemas.microsoft.com/office/drawing/2014/main" id="{BBA0E974-0CBA-4197-8111-296D8A13D09E}"/>
              </a:ext>
            </a:extLst>
          </p:cNvPr>
          <p:cNvGrpSpPr/>
          <p:nvPr/>
        </p:nvGrpSpPr>
        <p:grpSpPr>
          <a:xfrm>
            <a:off x="2466703" y="1359335"/>
            <a:ext cx="6896955" cy="4120580"/>
            <a:chOff x="2480771" y="1128503"/>
            <a:chExt cx="6896955" cy="4120580"/>
          </a:xfrm>
        </p:grpSpPr>
        <p:grpSp>
          <p:nvGrpSpPr>
            <p:cNvPr id="20" name="Group 19">
              <a:extLst>
                <a:ext uri="{FF2B5EF4-FFF2-40B4-BE49-F238E27FC236}">
                  <a16:creationId xmlns:a16="http://schemas.microsoft.com/office/drawing/2014/main" id="{42FE0C0E-F500-4FD9-8C70-43DE2BF59AB3}"/>
                </a:ext>
              </a:extLst>
            </p:cNvPr>
            <p:cNvGrpSpPr/>
            <p:nvPr/>
          </p:nvGrpSpPr>
          <p:grpSpPr>
            <a:xfrm>
              <a:off x="2480771" y="1159957"/>
              <a:ext cx="3490067" cy="4066573"/>
              <a:chOff x="433632" y="4132862"/>
              <a:chExt cx="2219745" cy="2586413"/>
            </a:xfrm>
          </p:grpSpPr>
          <p:pic>
            <p:nvPicPr>
              <p:cNvPr id="4" name="Picture 3">
                <a:extLst>
                  <a:ext uri="{FF2B5EF4-FFF2-40B4-BE49-F238E27FC236}">
                    <a16:creationId xmlns:a16="http://schemas.microsoft.com/office/drawing/2014/main" id="{7B7F5E13-513D-434F-869A-DAE339047AE2}"/>
                  </a:ext>
                </a:extLst>
              </p:cNvPr>
              <p:cNvPicPr>
                <a:picLocks noChangeAspect="1"/>
              </p:cNvPicPr>
              <p:nvPr/>
            </p:nvPicPr>
            <p:blipFill>
              <a:blip r:embed="rId3"/>
              <a:stretch>
                <a:fillRect/>
              </a:stretch>
            </p:blipFill>
            <p:spPr>
              <a:xfrm>
                <a:off x="433632" y="4132862"/>
                <a:ext cx="2219745" cy="2253635"/>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E39B3DD1-AFFA-4FEA-AC93-F63FFB2C0930}"/>
                  </a:ext>
                </a:extLst>
              </p:cNvPr>
              <p:cNvSpPr/>
              <p:nvPr/>
            </p:nvSpPr>
            <p:spPr>
              <a:xfrm>
                <a:off x="433634" y="6386498"/>
                <a:ext cx="2201158" cy="332777"/>
              </a:xfrm>
              <a:prstGeom prst="rect">
                <a:avLst/>
              </a:prstGeom>
            </p:spPr>
            <p:txBody>
              <a:bodyPr wrap="square">
                <a:spAutoFit/>
              </a:bodyPr>
              <a:lstStyle/>
              <a:p>
                <a:pPr algn="ctr"/>
                <a:r>
                  <a:rPr lang="en-CA" sz="1400" i="1" dirty="0">
                    <a:solidFill>
                      <a:schemeClr val="bg1"/>
                    </a:solidFill>
                  </a:rPr>
                  <a:t>SSDO [Ritschel09]</a:t>
                </a:r>
                <a:endParaRPr lang="sv-SE" sz="1400" i="1" dirty="0">
                  <a:solidFill>
                    <a:schemeClr val="bg1"/>
                  </a:solidFill>
                  <a:effectLst>
                    <a:outerShdw blurRad="38100" dist="38100" dir="2700000" algn="tl">
                      <a:srgbClr val="000000">
                        <a:alpha val="43137"/>
                      </a:srgbClr>
                    </a:outerShdw>
                  </a:effectLst>
                </a:endParaRPr>
              </a:p>
              <a:p>
                <a:pPr algn="ctr"/>
                <a:endParaRPr lang="en-CA" sz="1400" dirty="0">
                  <a:solidFill>
                    <a:schemeClr val="bg1"/>
                  </a:solidFill>
                </a:endParaRPr>
              </a:p>
            </p:txBody>
          </p:sp>
        </p:grpSp>
        <p:pic>
          <p:nvPicPr>
            <p:cNvPr id="12" name="Picture 11">
              <a:extLst>
                <a:ext uri="{FF2B5EF4-FFF2-40B4-BE49-F238E27FC236}">
                  <a16:creationId xmlns:a16="http://schemas.microsoft.com/office/drawing/2014/main" id="{6A1860A4-D05A-4735-94C3-85A23C6A067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85089" y="1128503"/>
              <a:ext cx="3192637" cy="3604303"/>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2D67E2D0-2BAB-478A-941F-2971BA1C8FCD}"/>
                </a:ext>
              </a:extLst>
            </p:cNvPr>
            <p:cNvSpPr/>
            <p:nvPr/>
          </p:nvSpPr>
          <p:spPr>
            <a:xfrm>
              <a:off x="6185089" y="4725863"/>
              <a:ext cx="3192637" cy="523220"/>
            </a:xfrm>
            <a:prstGeom prst="rect">
              <a:avLst/>
            </a:prstGeom>
          </p:spPr>
          <p:txBody>
            <a:bodyPr wrap="square">
              <a:spAutoFit/>
            </a:bodyPr>
            <a:lstStyle/>
            <a:p>
              <a:pPr algn="ctr"/>
              <a:r>
                <a:rPr lang="en-CA" sz="1400" i="1" dirty="0">
                  <a:solidFill>
                    <a:schemeClr val="bg1"/>
                  </a:solidFill>
                </a:rPr>
                <a:t>Quantum Break [Silvennoinen15]</a:t>
              </a:r>
              <a:endParaRPr lang="sv-SE" sz="1400" i="1" dirty="0">
                <a:solidFill>
                  <a:schemeClr val="bg1"/>
                </a:solidFill>
                <a:effectLst>
                  <a:outerShdw blurRad="38100" dist="38100" dir="2700000" algn="tl">
                    <a:srgbClr val="000000">
                      <a:alpha val="43137"/>
                    </a:srgbClr>
                  </a:outerShdw>
                </a:effectLst>
              </a:endParaRPr>
            </a:p>
            <a:p>
              <a:pPr algn="ctr"/>
              <a:endParaRPr lang="en-CA" sz="1400" dirty="0">
                <a:solidFill>
                  <a:schemeClr val="bg1"/>
                </a:solidFill>
              </a:endParaRPr>
            </a:p>
          </p:txBody>
        </p:sp>
      </p:grpSp>
      <p:sp>
        <p:nvSpPr>
          <p:cNvPr id="13" name="Footer Placeholder 4">
            <a:extLst>
              <a:ext uri="{FF2B5EF4-FFF2-40B4-BE49-F238E27FC236}">
                <a16:creationId xmlns:a16="http://schemas.microsoft.com/office/drawing/2014/main" id="{07AF914C-5DAE-4B19-8E8E-B8709F0C8016}"/>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682888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Specular GI?</a:t>
            </a:r>
            <a:endParaRPr lang="en-US" dirty="0">
              <a:solidFill>
                <a:schemeClr val="accent4"/>
              </a:solidFill>
              <a:uFillTx/>
              <a:latin typeface="Century Gothic" panose="020B0502020202020204" pitchFamily="34" charset="0"/>
            </a:endParaRPr>
          </a:p>
        </p:txBody>
      </p:sp>
      <p:sp>
        <p:nvSpPr>
          <p:cNvPr id="21" name="Rectangle 20">
            <a:extLst>
              <a:ext uri="{FF2B5EF4-FFF2-40B4-BE49-F238E27FC236}">
                <a16:creationId xmlns:a16="http://schemas.microsoft.com/office/drawing/2014/main" id="{9BFA179D-7BBD-4DAB-9DC2-A13D92AA6B5B}"/>
              </a:ext>
            </a:extLst>
          </p:cNvPr>
          <p:cNvSpPr/>
          <p:nvPr/>
        </p:nvSpPr>
        <p:spPr>
          <a:xfrm>
            <a:off x="1082225" y="3970125"/>
            <a:ext cx="7748139" cy="2492990"/>
          </a:xfrm>
          <a:prstGeom prst="rect">
            <a:avLst/>
          </a:prstGeom>
        </p:spPr>
        <p:txBody>
          <a:bodyPr wrap="square">
            <a:spAutoFit/>
          </a:bodyPr>
          <a:lstStyle/>
          <a:p>
            <a:r>
              <a:rPr lang="en-CA" sz="2400" dirty="0">
                <a:solidFill>
                  <a:schemeClr val="accent4">
                    <a:lumMod val="40000"/>
                    <a:lumOff val="60000"/>
                  </a:schemeClr>
                </a:solidFill>
              </a:rPr>
              <a:t>Mostly approximated via:</a:t>
            </a:r>
            <a:endParaRPr lang="en-CA" dirty="0">
              <a:solidFill>
                <a:schemeClr val="bg1"/>
              </a:solidFill>
            </a:endParaRPr>
          </a:p>
          <a:p>
            <a:pPr marL="342900" indent="-342900">
              <a:buFont typeface="Arial" panose="020B0604020202020204" pitchFamily="34" charset="0"/>
              <a:buChar char="•"/>
            </a:pPr>
            <a:r>
              <a:rPr lang="en-CA" dirty="0">
                <a:solidFill>
                  <a:schemeClr val="bg1"/>
                </a:solidFill>
              </a:rPr>
              <a:t>Parallax-Corrected </a:t>
            </a:r>
            <a:r>
              <a:rPr lang="en-CA" dirty="0" err="1">
                <a:solidFill>
                  <a:schemeClr val="bg1"/>
                </a:solidFill>
              </a:rPr>
              <a:t>Cubemaps</a:t>
            </a:r>
            <a:r>
              <a:rPr lang="en-CA" dirty="0">
                <a:solidFill>
                  <a:schemeClr val="bg1"/>
                </a:solidFill>
              </a:rPr>
              <a:t> [Bech10] [Lagarde12]</a:t>
            </a:r>
          </a:p>
          <a:p>
            <a:pPr marL="342900" indent="-342900">
              <a:buFont typeface="Arial" panose="020B0604020202020204" pitchFamily="34" charset="0"/>
              <a:buChar char="•"/>
            </a:pPr>
            <a:r>
              <a:rPr lang="en-CA" dirty="0">
                <a:solidFill>
                  <a:schemeClr val="bg1"/>
                </a:solidFill>
              </a:rPr>
              <a:t>Screen-Space Reflections (SSR) [Sousa11] [Stachowiak14]</a:t>
            </a:r>
          </a:p>
          <a:p>
            <a:pPr marL="342900" indent="-342900">
              <a:buFont typeface="Arial" panose="020B0604020202020204" pitchFamily="34" charset="0"/>
              <a:buChar char="•"/>
            </a:pPr>
            <a:r>
              <a:rPr lang="en-CA" dirty="0" err="1">
                <a:solidFill>
                  <a:schemeClr val="bg1"/>
                </a:solidFill>
              </a:rPr>
              <a:t>Cubemap</a:t>
            </a:r>
            <a:r>
              <a:rPr lang="en-CA" dirty="0">
                <a:solidFill>
                  <a:schemeClr val="bg1"/>
                </a:solidFill>
              </a:rPr>
              <a:t> relighting [Stachowiak14] [McAuley15] </a:t>
            </a:r>
          </a:p>
          <a:p>
            <a:pPr marL="342900" indent="-342900">
              <a:buFont typeface="Arial" panose="020B0604020202020204" pitchFamily="34" charset="0"/>
              <a:buChar char="•"/>
            </a:pPr>
            <a:r>
              <a:rPr lang="en-CA" dirty="0">
                <a:solidFill>
                  <a:schemeClr val="bg1"/>
                </a:solidFill>
              </a:rPr>
              <a:t>Extract dominant color from 2</a:t>
            </a:r>
            <a:r>
              <a:rPr lang="en-CA" baseline="30000" dirty="0">
                <a:solidFill>
                  <a:schemeClr val="bg1"/>
                </a:solidFill>
              </a:rPr>
              <a:t>nd</a:t>
            </a:r>
            <a:r>
              <a:rPr lang="en-CA" dirty="0">
                <a:solidFill>
                  <a:schemeClr val="bg1"/>
                </a:solidFill>
              </a:rPr>
              <a:t> order SH</a:t>
            </a:r>
          </a:p>
          <a:p>
            <a:pPr marL="342900" indent="-342900">
              <a:buFont typeface="Arial" panose="020B0604020202020204" pitchFamily="34" charset="0"/>
              <a:buChar char="•"/>
            </a:pPr>
            <a:r>
              <a:rPr lang="en-CA" dirty="0">
                <a:solidFill>
                  <a:schemeClr val="bg1"/>
                </a:solidFill>
              </a:rPr>
              <a:t>Specular for SG [Neubelt14]</a:t>
            </a:r>
            <a:br>
              <a:rPr lang="en-CA" dirty="0">
                <a:solidFill>
                  <a:schemeClr val="bg1"/>
                </a:solidFill>
              </a:rPr>
            </a:br>
            <a:endParaRPr lang="en-CA" dirty="0">
              <a:solidFill>
                <a:schemeClr val="bg1"/>
              </a:solidFill>
            </a:endParaRPr>
          </a:p>
          <a:p>
            <a:r>
              <a:rPr lang="en-CA" sz="2400" dirty="0">
                <a:solidFill>
                  <a:schemeClr val="accent4">
                    <a:lumMod val="40000"/>
                    <a:lumOff val="60000"/>
                  </a:schemeClr>
                </a:solidFill>
              </a:rPr>
              <a:t>Most games don’t do specular to specular light transport</a:t>
            </a:r>
          </a:p>
        </p:txBody>
      </p:sp>
      <p:grpSp>
        <p:nvGrpSpPr>
          <p:cNvPr id="4" name="Group 3">
            <a:extLst>
              <a:ext uri="{FF2B5EF4-FFF2-40B4-BE49-F238E27FC236}">
                <a16:creationId xmlns:a16="http://schemas.microsoft.com/office/drawing/2014/main" id="{1BB7ADB4-4125-49AA-971A-175B61C07056}"/>
              </a:ext>
            </a:extLst>
          </p:cNvPr>
          <p:cNvGrpSpPr/>
          <p:nvPr/>
        </p:nvGrpSpPr>
        <p:grpSpPr>
          <a:xfrm>
            <a:off x="8700662" y="1321586"/>
            <a:ext cx="3100179" cy="2500390"/>
            <a:chOff x="8094377" y="1055060"/>
            <a:chExt cx="3871832" cy="3122752"/>
          </a:xfrm>
        </p:grpSpPr>
        <p:pic>
          <p:nvPicPr>
            <p:cNvPr id="16386" name="Picture 2" descr="img2">
              <a:extLst>
                <a:ext uri="{FF2B5EF4-FFF2-40B4-BE49-F238E27FC236}">
                  <a16:creationId xmlns:a16="http://schemas.microsoft.com/office/drawing/2014/main" id="{32347D8E-4AC9-46E6-9F4E-165ACE1AF21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094377" y="1055060"/>
              <a:ext cx="3871832" cy="27383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56FC324-0A84-4272-8F1E-DD854836725F}"/>
                </a:ext>
              </a:extLst>
            </p:cNvPr>
            <p:cNvSpPr/>
            <p:nvPr/>
          </p:nvSpPr>
          <p:spPr>
            <a:xfrm>
              <a:off x="8319142" y="3793427"/>
              <a:ext cx="3422299" cy="384385"/>
            </a:xfrm>
            <a:prstGeom prst="rect">
              <a:avLst/>
            </a:prstGeom>
          </p:spPr>
          <p:txBody>
            <a:bodyPr wrap="none">
              <a:spAutoFit/>
            </a:bodyPr>
            <a:lstStyle/>
            <a:p>
              <a:r>
                <a:rPr lang="en-CA" sz="1400" i="1" dirty="0">
                  <a:solidFill>
                    <a:schemeClr val="bg1"/>
                  </a:solidFill>
                </a:rPr>
                <a:t>Box Projected Cube Maps [Bech10]</a:t>
              </a:r>
              <a:endParaRPr lang="en-CA" sz="1400" i="1" dirty="0"/>
            </a:p>
          </p:txBody>
        </p:sp>
      </p:grpSp>
      <p:grpSp>
        <p:nvGrpSpPr>
          <p:cNvPr id="5" name="Group 4">
            <a:extLst>
              <a:ext uri="{FF2B5EF4-FFF2-40B4-BE49-F238E27FC236}">
                <a16:creationId xmlns:a16="http://schemas.microsoft.com/office/drawing/2014/main" id="{A3B4320C-55D1-4899-83B1-7F8461EA7275}"/>
              </a:ext>
            </a:extLst>
          </p:cNvPr>
          <p:cNvGrpSpPr/>
          <p:nvPr/>
        </p:nvGrpSpPr>
        <p:grpSpPr>
          <a:xfrm>
            <a:off x="449213" y="1321586"/>
            <a:ext cx="3901442" cy="2488337"/>
            <a:chOff x="1150288" y="1161110"/>
            <a:chExt cx="3901442" cy="2488337"/>
          </a:xfrm>
        </p:grpSpPr>
        <p:pic>
          <p:nvPicPr>
            <p:cNvPr id="8" name="Picture 7">
              <a:extLst>
                <a:ext uri="{FF2B5EF4-FFF2-40B4-BE49-F238E27FC236}">
                  <a16:creationId xmlns:a16="http://schemas.microsoft.com/office/drawing/2014/main" id="{0B3006BB-2377-46EB-9377-1F8D7628CA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50288" y="1161110"/>
              <a:ext cx="3901442" cy="2194561"/>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E4A4A116-4DD7-448F-B89A-50110253350F}"/>
                </a:ext>
              </a:extLst>
            </p:cNvPr>
            <p:cNvSpPr/>
            <p:nvPr/>
          </p:nvSpPr>
          <p:spPr>
            <a:xfrm>
              <a:off x="1903950" y="3341670"/>
              <a:ext cx="2394117" cy="307777"/>
            </a:xfrm>
            <a:prstGeom prst="rect">
              <a:avLst/>
            </a:prstGeom>
          </p:spPr>
          <p:txBody>
            <a:bodyPr wrap="none">
              <a:spAutoFit/>
            </a:bodyPr>
            <a:lstStyle/>
            <a:p>
              <a:r>
                <a:rPr lang="en-CA" sz="1400" i="1" dirty="0">
                  <a:solidFill>
                    <a:schemeClr val="bg1"/>
                  </a:solidFill>
                </a:rPr>
                <a:t>Stochastic SSR [Stachowiak14]</a:t>
              </a:r>
              <a:endParaRPr lang="en-CA" sz="1400" i="1" dirty="0"/>
            </a:p>
          </p:txBody>
        </p:sp>
      </p:grpSp>
      <p:grpSp>
        <p:nvGrpSpPr>
          <p:cNvPr id="10" name="Group 9">
            <a:extLst>
              <a:ext uri="{FF2B5EF4-FFF2-40B4-BE49-F238E27FC236}">
                <a16:creationId xmlns:a16="http://schemas.microsoft.com/office/drawing/2014/main" id="{62F4A35F-E78E-4DD3-ABE3-6C96AAA13D42}"/>
              </a:ext>
            </a:extLst>
          </p:cNvPr>
          <p:cNvGrpSpPr/>
          <p:nvPr/>
        </p:nvGrpSpPr>
        <p:grpSpPr>
          <a:xfrm>
            <a:off x="4607503" y="1321586"/>
            <a:ext cx="3900083" cy="2488336"/>
            <a:chOff x="4956293" y="1197896"/>
            <a:chExt cx="3900083" cy="2488336"/>
          </a:xfrm>
        </p:grpSpPr>
        <p:pic>
          <p:nvPicPr>
            <p:cNvPr id="6" name="Picture 5">
              <a:extLst>
                <a:ext uri="{FF2B5EF4-FFF2-40B4-BE49-F238E27FC236}">
                  <a16:creationId xmlns:a16="http://schemas.microsoft.com/office/drawing/2014/main" id="{8E274E70-B4C9-4026-8A40-BEDEAC26D774}"/>
                </a:ext>
              </a:extLst>
            </p:cNvPr>
            <p:cNvPicPr>
              <a:picLocks noChangeAspect="1"/>
            </p:cNvPicPr>
            <p:nvPr/>
          </p:nvPicPr>
          <p:blipFill>
            <a:blip r:embed="rId5"/>
            <a:stretch>
              <a:fillRect/>
            </a:stretch>
          </p:blipFill>
          <p:spPr>
            <a:xfrm>
              <a:off x="4956293" y="1197896"/>
              <a:ext cx="3900083" cy="2194561"/>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930BEEBA-6F7E-43FA-A922-DDDB165B7EA1}"/>
                </a:ext>
              </a:extLst>
            </p:cNvPr>
            <p:cNvSpPr/>
            <p:nvPr/>
          </p:nvSpPr>
          <p:spPr>
            <a:xfrm>
              <a:off x="5597129" y="3378455"/>
              <a:ext cx="2618409" cy="307777"/>
            </a:xfrm>
            <a:prstGeom prst="rect">
              <a:avLst/>
            </a:prstGeom>
          </p:spPr>
          <p:txBody>
            <a:bodyPr wrap="none">
              <a:spAutoFit/>
            </a:bodyPr>
            <a:lstStyle/>
            <a:p>
              <a:r>
                <a:rPr lang="en-CA" sz="1400" i="1" dirty="0" err="1">
                  <a:solidFill>
                    <a:schemeClr val="bg1"/>
                  </a:solidFill>
                </a:rPr>
                <a:t>Cubemap</a:t>
              </a:r>
              <a:r>
                <a:rPr lang="en-CA" sz="1400" i="1" dirty="0">
                  <a:solidFill>
                    <a:schemeClr val="bg1"/>
                  </a:solidFill>
                </a:rPr>
                <a:t> Relighting [McAuley15]</a:t>
              </a:r>
              <a:endParaRPr lang="en-CA" sz="1400" i="1" dirty="0"/>
            </a:p>
          </p:txBody>
        </p:sp>
      </p:grpSp>
      <p:sp>
        <p:nvSpPr>
          <p:cNvPr id="13" name="Footer Placeholder 4">
            <a:extLst>
              <a:ext uri="{FF2B5EF4-FFF2-40B4-BE49-F238E27FC236}">
                <a16:creationId xmlns:a16="http://schemas.microsoft.com/office/drawing/2014/main" id="{25B1C77A-D05F-4532-A603-4DC44D4DA589}"/>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413063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5920" y="1035050"/>
            <a:ext cx="11414760" cy="1828800"/>
          </a:xfrm>
        </p:spPr>
        <p:txBody>
          <a:bodyPr>
            <a:normAutofit/>
          </a:bodyPr>
          <a:lstStyle/>
          <a:p>
            <a:pPr algn="ctr"/>
            <a:r>
              <a:rPr lang="en-CA" dirty="0">
                <a:solidFill>
                  <a:srgbClr val="FFC000"/>
                </a:solidFill>
                <a:latin typeface="Century Gothic" panose="020B0502020202020204" pitchFamily="34" charset="0"/>
              </a:rPr>
              <a:t>Art, Engineering, Pipeline &amp; Production Challenges</a:t>
            </a:r>
            <a:endParaRPr lang="sv-SE" dirty="0">
              <a:solidFill>
                <a:srgbClr val="FFC000"/>
              </a:solidFill>
              <a:uFillTx/>
              <a:latin typeface="Century Gothic" panose="020B0502020202020204" pitchFamily="34" charset="0"/>
            </a:endParaRPr>
          </a:p>
        </p:txBody>
      </p:sp>
      <p:sp>
        <p:nvSpPr>
          <p:cNvPr id="3" name="Rectangle 2">
            <a:extLst>
              <a:ext uri="{FF2B5EF4-FFF2-40B4-BE49-F238E27FC236}">
                <a16:creationId xmlns:a16="http://schemas.microsoft.com/office/drawing/2014/main" id="{18AECA1A-AC48-455A-98B7-CD1354D8F6D9}"/>
              </a:ext>
            </a:extLst>
          </p:cNvPr>
          <p:cNvSpPr/>
          <p:nvPr/>
        </p:nvSpPr>
        <p:spPr>
          <a:xfrm>
            <a:off x="7155322" y="6355179"/>
            <a:ext cx="4847224" cy="369332"/>
          </a:xfrm>
          <a:prstGeom prst="rect">
            <a:avLst/>
          </a:prstGeom>
        </p:spPr>
        <p:txBody>
          <a:bodyPr wrap="none">
            <a:spAutoFit/>
          </a:bodyPr>
          <a:lstStyle/>
          <a:p>
            <a:pPr fontAlgn="base"/>
            <a:r>
              <a:rPr lang="en-CA" b="1" dirty="0">
                <a:solidFill>
                  <a:schemeClr val="bg1"/>
                </a:solidFill>
              </a:rPr>
              <a:t>aka </a:t>
            </a:r>
            <a:r>
              <a:rPr lang="en-CA" b="1" dirty="0" err="1">
                <a:solidFill>
                  <a:schemeClr val="bg1"/>
                </a:solidFill>
              </a:rPr>
              <a:t>Gamedev</a:t>
            </a:r>
            <a:r>
              <a:rPr lang="en-CA" b="1" dirty="0">
                <a:solidFill>
                  <a:schemeClr val="bg1"/>
                </a:solidFill>
              </a:rPr>
              <a:t> Table Flipping… (╯°□°）╯︵ ┻━┻</a:t>
            </a:r>
            <a:endParaRPr lang="en-CA" dirty="0">
              <a:solidFill>
                <a:schemeClr val="bg1"/>
              </a:solidFill>
            </a:endParaRPr>
          </a:p>
        </p:txBody>
      </p:sp>
      <p:pic>
        <p:nvPicPr>
          <p:cNvPr id="15362" name="Picture 2" descr="Bildresultat för magic comfort zone">
            <a:extLst>
              <a:ext uri="{FF2B5EF4-FFF2-40B4-BE49-F238E27FC236}">
                <a16:creationId xmlns:a16="http://schemas.microsoft.com/office/drawing/2014/main" id="{09B1A783-706A-410F-85E6-4C5F4D17C39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43000" y="3492666"/>
            <a:ext cx="4883150" cy="31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865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Visual Consistency</a:t>
            </a:r>
            <a:endParaRPr lang="en-US" dirty="0">
              <a:solidFill>
                <a:schemeClr val="accent4"/>
              </a:solidFill>
              <a:uFillTx/>
              <a:latin typeface="Century Gothic" panose="020B0502020202020204" pitchFamily="34" charset="0"/>
            </a:endParaRPr>
          </a:p>
        </p:txBody>
      </p:sp>
      <p:sp>
        <p:nvSpPr>
          <p:cNvPr id="12" name="Footer Placeholder 4">
            <a:extLst>
              <a:ext uri="{FF2B5EF4-FFF2-40B4-BE49-F238E27FC236}">
                <a16:creationId xmlns:a16="http://schemas.microsoft.com/office/drawing/2014/main" id="{BBE8DAC0-4FB0-4A58-9D98-8582450BD8AA}"/>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pic>
        <p:nvPicPr>
          <p:cNvPr id="15" name="Picture 5" descr="ScreenShot00045.bmp">
            <a:extLst>
              <a:ext uri="{FF2B5EF4-FFF2-40B4-BE49-F238E27FC236}">
                <a16:creationId xmlns:a16="http://schemas.microsoft.com/office/drawing/2014/main" id="{CED1186F-41AD-42A7-A610-8F00106C3B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130629" y="1172928"/>
            <a:ext cx="6226629" cy="39556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635716AE-5170-4C89-A290-A5A80DBF61D5}"/>
              </a:ext>
            </a:extLst>
          </p:cNvPr>
          <p:cNvSpPr txBox="1">
            <a:spLocks/>
          </p:cNvSpPr>
          <p:nvPr/>
        </p:nvSpPr>
        <p:spPr>
          <a:xfrm>
            <a:off x="838200" y="5261428"/>
            <a:ext cx="10515600" cy="11880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Font typeface="Arial" panose="020B0604020202020204" pitchFamily="34" charset="0"/>
              <a:buNone/>
            </a:pPr>
            <a:r>
              <a:rPr lang="en-CA" sz="2600" dirty="0">
                <a:solidFill>
                  <a:schemeClr val="accent4">
                    <a:lumMod val="40000"/>
                    <a:lumOff val="60000"/>
                  </a:schemeClr>
                </a:solidFill>
              </a:rPr>
              <a:t>Visually-plausible representation of light transport (8 years ago)</a:t>
            </a:r>
          </a:p>
          <a:p>
            <a:pPr fontAlgn="base"/>
            <a:r>
              <a:rPr lang="en-CA" sz="2000" dirty="0">
                <a:solidFill>
                  <a:schemeClr val="bg1"/>
                </a:solidFill>
              </a:rPr>
              <a:t>Color bleeding, global shadows, colored transparency, …</a:t>
            </a:r>
          </a:p>
          <a:p>
            <a:pPr fontAlgn="base"/>
            <a:r>
              <a:rPr lang="en-CA" sz="2000" dirty="0">
                <a:solidFill>
                  <a:schemeClr val="bg1"/>
                </a:solidFill>
              </a:rPr>
              <a:t>Clever combination of art direction and technology to maximize visual consistency</a:t>
            </a:r>
          </a:p>
        </p:txBody>
      </p:sp>
      <p:pic>
        <p:nvPicPr>
          <p:cNvPr id="18" name="Picture 2" descr="Bildresultat för mirror's edge">
            <a:extLst>
              <a:ext uri="{FF2B5EF4-FFF2-40B4-BE49-F238E27FC236}">
                <a16:creationId xmlns:a16="http://schemas.microsoft.com/office/drawing/2014/main" id="{DDAD78B0-807F-44F8-9283-8362F0B601F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68856" y="4578284"/>
            <a:ext cx="1737683" cy="20852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6" descr="ScreenShot00038.bmp">
            <a:extLst>
              <a:ext uri="{FF2B5EF4-FFF2-40B4-BE49-F238E27FC236}">
                <a16:creationId xmlns:a16="http://schemas.microsoft.com/office/drawing/2014/main" id="{6501E5D1-1F52-4AFB-B70C-94FF35AE583E}"/>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357258" y="1172928"/>
            <a:ext cx="5661248" cy="31913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B163406-1560-4516-B08E-DBE0E4DCC945}"/>
              </a:ext>
            </a:extLst>
          </p:cNvPr>
          <p:cNvSpPr/>
          <p:nvPr/>
        </p:nvSpPr>
        <p:spPr>
          <a:xfrm>
            <a:off x="6357258" y="4365858"/>
            <a:ext cx="1104790" cy="369332"/>
          </a:xfrm>
          <a:prstGeom prst="rect">
            <a:avLst/>
          </a:prstGeom>
        </p:spPr>
        <p:txBody>
          <a:bodyPr wrap="none">
            <a:spAutoFit/>
          </a:bodyPr>
          <a:lstStyle/>
          <a:p>
            <a:pPr algn="r"/>
            <a:r>
              <a:rPr lang="en-CA" dirty="0">
                <a:solidFill>
                  <a:schemeClr val="bg1"/>
                </a:solidFill>
              </a:rPr>
              <a:t>[</a:t>
            </a:r>
            <a:r>
              <a:rPr lang="fr-CA" dirty="0">
                <a:solidFill>
                  <a:schemeClr val="bg1"/>
                </a:solidFill>
              </a:rPr>
              <a:t>Halén09</a:t>
            </a:r>
            <a:r>
              <a:rPr lang="sv-SE" dirty="0">
                <a:solidFill>
                  <a:schemeClr val="bg1"/>
                </a:solidFill>
              </a:rPr>
              <a:t>]</a:t>
            </a:r>
            <a:endParaRPr lang="sv-SE" dirty="0"/>
          </a:p>
        </p:txBody>
      </p:sp>
    </p:spTree>
    <p:extLst>
      <p:ext uri="{BB962C8B-B14F-4D97-AF65-F5344CB8AC3E}">
        <p14:creationId xmlns:p14="http://schemas.microsoft.com/office/powerpoint/2010/main" val="752978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When Visual Consistency Fails</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1553834"/>
            <a:ext cx="10515600" cy="4895686"/>
          </a:xfrm>
        </p:spPr>
        <p:txBody>
          <a:bodyPr>
            <a:noAutofit/>
          </a:bodyPr>
          <a:lstStyle/>
          <a:p>
            <a:pPr marL="0" indent="0" fontAlgn="base">
              <a:buNone/>
            </a:pPr>
            <a:r>
              <a:rPr lang="en-CA" sz="2600" dirty="0">
                <a:solidFill>
                  <a:schemeClr val="accent4">
                    <a:lumMod val="40000"/>
                    <a:lumOff val="60000"/>
                  </a:schemeClr>
                </a:solidFill>
              </a:rPr>
              <a:t>Various points in the process where visual consistency can break</a:t>
            </a:r>
          </a:p>
          <a:p>
            <a:pPr fontAlgn="base"/>
            <a:r>
              <a:rPr lang="en-CA" sz="2000" dirty="0">
                <a:solidFill>
                  <a:srgbClr val="FFC000"/>
                </a:solidFill>
              </a:rPr>
              <a:t>Simplified representation</a:t>
            </a:r>
            <a:r>
              <a:rPr lang="en-CA" sz="2000" dirty="0">
                <a:solidFill>
                  <a:schemeClr val="bg1"/>
                </a:solidFill>
              </a:rPr>
              <a:t> </a:t>
            </a:r>
            <a:r>
              <a:rPr lang="en-CA" sz="2000" dirty="0">
                <a:solidFill>
                  <a:srgbClr val="FFC000"/>
                </a:solidFill>
              </a:rPr>
              <a:t>≠ visual representation</a:t>
            </a:r>
          </a:p>
          <a:p>
            <a:pPr lvl="1" fontAlgn="base"/>
            <a:r>
              <a:rPr lang="en-CA" sz="1800" dirty="0">
                <a:solidFill>
                  <a:schemeClr val="bg1"/>
                </a:solidFill>
              </a:rPr>
              <a:t>Hand-authored mesh proxies [Martin10]</a:t>
            </a:r>
          </a:p>
          <a:p>
            <a:r>
              <a:rPr lang="en-CA" sz="2000" dirty="0">
                <a:solidFill>
                  <a:srgbClr val="FFC000"/>
                </a:solidFill>
              </a:rPr>
              <a:t>Over-simplified representation</a:t>
            </a:r>
            <a:r>
              <a:rPr lang="en-CA" sz="2000" dirty="0">
                <a:solidFill>
                  <a:schemeClr val="bg1"/>
                </a:solidFill>
              </a:rPr>
              <a:t> </a:t>
            </a:r>
            <a:r>
              <a:rPr lang="en-CA" sz="2000" dirty="0">
                <a:solidFill>
                  <a:srgbClr val="FFC000"/>
                </a:solidFill>
              </a:rPr>
              <a:t>of PBR parameters </a:t>
            </a:r>
            <a:r>
              <a:rPr lang="en-CA" sz="2000" dirty="0">
                <a:solidFill>
                  <a:schemeClr val="bg1"/>
                </a:solidFill>
              </a:rPr>
              <a:t>for GI</a:t>
            </a:r>
          </a:p>
          <a:p>
            <a:pPr lvl="1" fontAlgn="base"/>
            <a:r>
              <a:rPr lang="en-CA" sz="1800" dirty="0">
                <a:solidFill>
                  <a:schemeClr val="bg1"/>
                </a:solidFill>
              </a:rPr>
              <a:t>Simplified albedo color</a:t>
            </a:r>
          </a:p>
          <a:p>
            <a:pPr lvl="1"/>
            <a:r>
              <a:rPr lang="en-CA" sz="1800" dirty="0">
                <a:solidFill>
                  <a:schemeClr val="bg1"/>
                </a:solidFill>
              </a:rPr>
              <a:t>Not handling metallic surfaces</a:t>
            </a:r>
          </a:p>
          <a:p>
            <a:pPr lvl="1"/>
            <a:r>
              <a:rPr lang="en-CA" sz="1800" dirty="0">
                <a:solidFill>
                  <a:schemeClr val="bg1"/>
                </a:solidFill>
              </a:rPr>
              <a:t>Not handling roughness properly</a:t>
            </a:r>
          </a:p>
          <a:p>
            <a:pPr lvl="1"/>
            <a:r>
              <a:rPr lang="en-CA" sz="1800" dirty="0">
                <a:solidFill>
                  <a:schemeClr val="bg1"/>
                </a:solidFill>
              </a:rPr>
              <a:t>Not storing enough post-computation info to reconstruct view-dependent results</a:t>
            </a:r>
          </a:p>
          <a:p>
            <a:r>
              <a:rPr lang="en-CA" sz="2000" dirty="0">
                <a:solidFill>
                  <a:srgbClr val="FFC000"/>
                </a:solidFill>
              </a:rPr>
              <a:t>Resolution</a:t>
            </a:r>
            <a:r>
              <a:rPr lang="en-CA" sz="2000" dirty="0">
                <a:solidFill>
                  <a:schemeClr val="bg1"/>
                </a:solidFill>
              </a:rPr>
              <a:t> issues</a:t>
            </a:r>
          </a:p>
          <a:p>
            <a:pPr lvl="1"/>
            <a:r>
              <a:rPr lang="en-CA" sz="1800" dirty="0">
                <a:solidFill>
                  <a:schemeClr val="bg1"/>
                </a:solidFill>
              </a:rPr>
              <a:t>Vertex/surface/detail normal to </a:t>
            </a:r>
            <a:r>
              <a:rPr lang="en-CA" sz="1800" dirty="0" err="1">
                <a:solidFill>
                  <a:schemeClr val="bg1"/>
                </a:solidFill>
              </a:rPr>
              <a:t>texel</a:t>
            </a:r>
            <a:r>
              <a:rPr lang="en-CA" sz="1800" dirty="0">
                <a:solidFill>
                  <a:schemeClr val="bg1"/>
                </a:solidFill>
              </a:rPr>
              <a:t>/voxel/probe ratio</a:t>
            </a:r>
          </a:p>
          <a:p>
            <a:pPr fontAlgn="base"/>
            <a:r>
              <a:rPr lang="en-CA" sz="2000" dirty="0">
                <a:solidFill>
                  <a:srgbClr val="FFC000"/>
                </a:solidFill>
              </a:rPr>
              <a:t>Not properly handling shadow casting lights </a:t>
            </a:r>
            <a:r>
              <a:rPr lang="en-CA" sz="2000" dirty="0">
                <a:solidFill>
                  <a:schemeClr val="bg1"/>
                </a:solidFill>
              </a:rPr>
              <a:t>for GI and custom filters (</a:t>
            </a:r>
            <a:r>
              <a:rPr lang="en-CA" sz="1800" dirty="0">
                <a:solidFill>
                  <a:schemeClr val="bg1"/>
                </a:solidFill>
              </a:rPr>
              <a:t>Gobos / Gels / Cookies)</a:t>
            </a:r>
          </a:p>
          <a:p>
            <a:pPr fontAlgn="base"/>
            <a:r>
              <a:rPr lang="en-CA" sz="2000" dirty="0">
                <a:solidFill>
                  <a:schemeClr val="bg1"/>
                </a:solidFill>
              </a:rPr>
              <a:t>Per-object / per-light </a:t>
            </a:r>
            <a:r>
              <a:rPr lang="en-CA" sz="2000" dirty="0">
                <a:solidFill>
                  <a:srgbClr val="FFC000"/>
                </a:solidFill>
              </a:rPr>
              <a:t>custom parameters</a:t>
            </a:r>
          </a:p>
          <a:p>
            <a:pPr fontAlgn="base"/>
            <a:r>
              <a:rPr lang="en-CA" sz="2000" dirty="0">
                <a:solidFill>
                  <a:srgbClr val="FFC000"/>
                </a:solidFill>
              </a:rPr>
              <a:t>Lighting channels </a:t>
            </a:r>
            <a:r>
              <a:rPr lang="en-CA" sz="2000" dirty="0">
                <a:solidFill>
                  <a:schemeClr val="bg1"/>
                </a:solidFill>
              </a:rPr>
              <a:t>and </a:t>
            </a:r>
            <a:r>
              <a:rPr lang="en-CA" sz="2000" dirty="0">
                <a:solidFill>
                  <a:srgbClr val="FFC000"/>
                </a:solidFill>
              </a:rPr>
              <a:t>negative lights</a:t>
            </a:r>
            <a:r>
              <a:rPr lang="en-CA" sz="2000" dirty="0">
                <a:solidFill>
                  <a:schemeClr val="bg1"/>
                </a:solidFill>
              </a:rPr>
              <a:t>…</a:t>
            </a:r>
          </a:p>
        </p:txBody>
      </p:sp>
      <p:sp>
        <p:nvSpPr>
          <p:cNvPr id="5" name="Rectangle 4">
            <a:extLst>
              <a:ext uri="{FF2B5EF4-FFF2-40B4-BE49-F238E27FC236}">
                <a16:creationId xmlns:a16="http://schemas.microsoft.com/office/drawing/2014/main" id="{7376EA10-EC33-4627-B6BC-9A057F5FA560}"/>
              </a:ext>
            </a:extLst>
          </p:cNvPr>
          <p:cNvSpPr/>
          <p:nvPr/>
        </p:nvSpPr>
        <p:spPr>
          <a:xfrm>
            <a:off x="8534504" y="6014144"/>
            <a:ext cx="3408305" cy="584775"/>
          </a:xfrm>
          <a:prstGeom prst="rect">
            <a:avLst/>
          </a:prstGeom>
        </p:spPr>
        <p:txBody>
          <a:bodyPr wrap="none">
            <a:spAutoFit/>
          </a:bodyPr>
          <a:lstStyle/>
          <a:p>
            <a:r>
              <a:rPr lang="en-CA" sz="3200" b="1" dirty="0">
                <a:solidFill>
                  <a:schemeClr val="bg1"/>
                </a:solidFill>
              </a:rPr>
              <a:t>(╯°□°）╯︵ ┻━┻</a:t>
            </a:r>
            <a:endParaRPr lang="en-US" sz="3200" dirty="0"/>
          </a:p>
        </p:txBody>
      </p:sp>
      <p:sp>
        <p:nvSpPr>
          <p:cNvPr id="12" name="Footer Placeholder 4">
            <a:extLst>
              <a:ext uri="{FF2B5EF4-FFF2-40B4-BE49-F238E27FC236}">
                <a16:creationId xmlns:a16="http://schemas.microsoft.com/office/drawing/2014/main" id="{BBE8DAC0-4FB0-4A58-9D98-8582450BD8AA}"/>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779629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When Iteration Fails</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1261591"/>
            <a:ext cx="10515600" cy="5194335"/>
          </a:xfrm>
        </p:spPr>
        <p:txBody>
          <a:bodyPr>
            <a:normAutofit fontScale="62500" lnSpcReduction="20000"/>
          </a:bodyPr>
          <a:lstStyle/>
          <a:p>
            <a:pPr marL="0" indent="0" fontAlgn="base">
              <a:buNone/>
            </a:pPr>
            <a:r>
              <a:rPr lang="en-CA" sz="3800" dirty="0">
                <a:solidFill>
                  <a:schemeClr val="accent4">
                    <a:lumMod val="40000"/>
                    <a:lumOff val="60000"/>
                  </a:schemeClr>
                </a:solidFill>
              </a:rPr>
              <a:t>Long precompute that requires whole game world re-evaluated is a huge problem!</a:t>
            </a:r>
          </a:p>
          <a:p>
            <a:pPr fontAlgn="base"/>
            <a:r>
              <a:rPr lang="en-CA" sz="3200" dirty="0">
                <a:solidFill>
                  <a:srgbClr val="FFC000"/>
                </a:solidFill>
              </a:rPr>
              <a:t>Lighting is always “wrong"</a:t>
            </a:r>
            <a:r>
              <a:rPr lang="en-CA" sz="3200" dirty="0">
                <a:solidFill>
                  <a:schemeClr val="bg1"/>
                </a:solidFill>
              </a:rPr>
              <a:t> during development</a:t>
            </a:r>
          </a:p>
          <a:p>
            <a:pPr fontAlgn="base"/>
            <a:r>
              <a:rPr lang="en-CA" sz="3200" dirty="0">
                <a:solidFill>
                  <a:schemeClr val="bg1"/>
                </a:solidFill>
              </a:rPr>
              <a:t>Destroys </a:t>
            </a:r>
            <a:r>
              <a:rPr lang="en-CA" sz="3200" dirty="0">
                <a:solidFill>
                  <a:srgbClr val="FFC000"/>
                </a:solidFill>
              </a:rPr>
              <a:t>iteration</a:t>
            </a:r>
            <a:r>
              <a:rPr lang="en-CA" sz="3200" dirty="0">
                <a:solidFill>
                  <a:schemeClr val="bg1"/>
                </a:solidFill>
              </a:rPr>
              <a:t>, can create </a:t>
            </a:r>
            <a:r>
              <a:rPr lang="en-CA" sz="3200" dirty="0">
                <a:solidFill>
                  <a:srgbClr val="FFC000"/>
                </a:solidFill>
              </a:rPr>
              <a:t>serious dependencies</a:t>
            </a:r>
            <a:r>
              <a:rPr lang="en-CA" sz="3200" dirty="0">
                <a:solidFill>
                  <a:schemeClr val="bg1"/>
                </a:solidFill>
              </a:rPr>
              <a:t> in review &amp; approval process, </a:t>
            </a:r>
            <a:r>
              <a:rPr lang="en-CA" sz="3200" dirty="0">
                <a:solidFill>
                  <a:srgbClr val="FFC000"/>
                </a:solidFill>
              </a:rPr>
              <a:t>and ultimately ruin reviews</a:t>
            </a:r>
          </a:p>
          <a:p>
            <a:pPr lvl="1" fontAlgn="base"/>
            <a:r>
              <a:rPr lang="en-CA" sz="3200" dirty="0">
                <a:solidFill>
                  <a:schemeClr val="bg1"/>
                </a:solidFill>
              </a:rPr>
              <a:t>i.e.: Build made two revisions before lighting was “generated”, hard to judge art!</a:t>
            </a:r>
          </a:p>
          <a:p>
            <a:pPr lvl="1" fontAlgn="base"/>
            <a:r>
              <a:rPr lang="fr-CA" sz="3200" dirty="0">
                <a:solidFill>
                  <a:schemeClr val="bg1"/>
                </a:solidFill>
              </a:rPr>
              <a:t>i.e.: </a:t>
            </a:r>
            <a:r>
              <a:rPr lang="fr-CA" sz="3200" dirty="0" err="1">
                <a:solidFill>
                  <a:schemeClr val="bg1"/>
                </a:solidFill>
              </a:rPr>
              <a:t>Lighting</a:t>
            </a:r>
            <a:r>
              <a:rPr lang="fr-CA" sz="3200" dirty="0">
                <a:solidFill>
                  <a:schemeClr val="bg1"/>
                </a:solidFill>
              </a:rPr>
              <a:t> </a:t>
            </a:r>
            <a:r>
              <a:rPr lang="fr-CA" sz="3200" dirty="0" err="1">
                <a:solidFill>
                  <a:schemeClr val="bg1"/>
                </a:solidFill>
              </a:rPr>
              <a:t>done</a:t>
            </a:r>
            <a:r>
              <a:rPr lang="fr-CA" sz="3200" dirty="0">
                <a:solidFill>
                  <a:schemeClr val="bg1"/>
                </a:solidFill>
              </a:rPr>
              <a:t> </a:t>
            </a:r>
            <a:r>
              <a:rPr lang="fr-CA" sz="3200" dirty="0" err="1">
                <a:solidFill>
                  <a:schemeClr val="bg1"/>
                </a:solidFill>
              </a:rPr>
              <a:t>late</a:t>
            </a:r>
            <a:r>
              <a:rPr lang="fr-CA" sz="3200" dirty="0">
                <a:solidFill>
                  <a:schemeClr val="bg1"/>
                </a:solidFill>
              </a:rPr>
              <a:t> in the </a:t>
            </a:r>
            <a:r>
              <a:rPr lang="fr-CA" sz="3200" dirty="0" err="1">
                <a:solidFill>
                  <a:schemeClr val="bg1"/>
                </a:solidFill>
              </a:rPr>
              <a:t>level</a:t>
            </a:r>
            <a:r>
              <a:rPr lang="fr-CA" sz="3200" dirty="0">
                <a:solidFill>
                  <a:schemeClr val="bg1"/>
                </a:solidFill>
              </a:rPr>
              <a:t> </a:t>
            </a:r>
            <a:r>
              <a:rPr lang="fr-CA" sz="3200" dirty="0" err="1">
                <a:solidFill>
                  <a:schemeClr val="bg1"/>
                </a:solidFill>
              </a:rPr>
              <a:t>authoring</a:t>
            </a:r>
            <a:r>
              <a:rPr lang="fr-CA" sz="3200" dirty="0">
                <a:solidFill>
                  <a:schemeClr val="bg1"/>
                </a:solidFill>
              </a:rPr>
              <a:t> process, </a:t>
            </a:r>
            <a:r>
              <a:rPr lang="fr-CA" sz="3200" dirty="0" err="1">
                <a:solidFill>
                  <a:schemeClr val="bg1"/>
                </a:solidFill>
              </a:rPr>
              <a:t>after</a:t>
            </a:r>
            <a:r>
              <a:rPr lang="fr-CA" sz="3200" dirty="0">
                <a:solidFill>
                  <a:schemeClr val="bg1"/>
                </a:solidFill>
              </a:rPr>
              <a:t> </a:t>
            </a:r>
            <a:r>
              <a:rPr lang="fr-CA" sz="3200" dirty="0" err="1">
                <a:solidFill>
                  <a:schemeClr val="bg1"/>
                </a:solidFill>
              </a:rPr>
              <a:t>sign</a:t>
            </a:r>
            <a:r>
              <a:rPr lang="fr-CA" sz="3200" dirty="0">
                <a:solidFill>
                  <a:schemeClr val="bg1"/>
                </a:solidFill>
              </a:rPr>
              <a:t>-off</a:t>
            </a:r>
            <a:endParaRPr lang="en-CA" sz="3200" dirty="0">
              <a:solidFill>
                <a:schemeClr val="bg1"/>
              </a:solidFill>
            </a:endParaRPr>
          </a:p>
          <a:p>
            <a:pPr fontAlgn="base"/>
            <a:r>
              <a:rPr lang="en-CA" sz="3200" dirty="0">
                <a:solidFill>
                  <a:schemeClr val="bg1"/>
                </a:solidFill>
              </a:rPr>
              <a:t>“Global” = move a pillar, have to relight the whole level instead of proximity</a:t>
            </a:r>
          </a:p>
          <a:p>
            <a:pPr fontAlgn="base"/>
            <a:r>
              <a:rPr lang="en-CA" sz="3200" dirty="0">
                <a:solidFill>
                  <a:schemeClr val="bg1"/>
                </a:solidFill>
              </a:rPr>
              <a:t>Preview modes that take 5+ minutes where one can’t use their computer</a:t>
            </a:r>
          </a:p>
          <a:p>
            <a:pPr fontAlgn="base"/>
            <a:endParaRPr lang="en-CA" sz="2400" dirty="0">
              <a:solidFill>
                <a:schemeClr val="bg1"/>
              </a:solidFill>
            </a:endParaRPr>
          </a:p>
          <a:p>
            <a:pPr marL="0" indent="0" fontAlgn="base">
              <a:buNone/>
            </a:pPr>
            <a:r>
              <a:rPr lang="en-CA" sz="3800" dirty="0">
                <a:solidFill>
                  <a:schemeClr val="accent4">
                    <a:lumMod val="40000"/>
                    <a:lumOff val="60000"/>
                  </a:schemeClr>
                </a:solidFill>
              </a:rPr>
              <a:t>Example Scenario: Nightly build of GI for open world map (8+ hours)</a:t>
            </a:r>
          </a:p>
          <a:p>
            <a:pPr marL="514350" indent="-514350" fontAlgn="base">
              <a:buFont typeface="+mj-lt"/>
              <a:buAutoNum type="arabicPeriod"/>
            </a:pPr>
            <a:r>
              <a:rPr lang="en-CA" sz="2900" dirty="0">
                <a:solidFill>
                  <a:schemeClr val="bg1"/>
                </a:solidFill>
              </a:rPr>
              <a:t>Artist submits everything in time for automated process to start</a:t>
            </a:r>
          </a:p>
          <a:p>
            <a:pPr marL="514350" indent="-514350" fontAlgn="base">
              <a:buFont typeface="+mj-lt"/>
              <a:buAutoNum type="arabicPeriod"/>
            </a:pPr>
            <a:r>
              <a:rPr lang="en-CA" sz="2900" dirty="0">
                <a:solidFill>
                  <a:schemeClr val="bg1"/>
                </a:solidFill>
              </a:rPr>
              <a:t>Process runs all night</a:t>
            </a:r>
          </a:p>
          <a:p>
            <a:pPr marL="514350" indent="-514350" fontAlgn="base">
              <a:buFont typeface="+mj-lt"/>
              <a:buAutoNum type="arabicPeriod"/>
            </a:pPr>
            <a:r>
              <a:rPr lang="en-CA" sz="2900" dirty="0">
                <a:solidFill>
                  <a:schemeClr val="bg1"/>
                </a:solidFill>
              </a:rPr>
              <a:t>Artist arrives at work in the morning, syncs and opens editor, notices something is visually broken   </a:t>
            </a:r>
          </a:p>
          <a:p>
            <a:pPr marL="514350" indent="-514350" fontAlgn="base">
              <a:buFont typeface="+mj-lt"/>
              <a:buAutoNum type="arabicPeriod"/>
            </a:pPr>
            <a:r>
              <a:rPr lang="en-CA" sz="2900" dirty="0">
                <a:solidFill>
                  <a:schemeClr val="bg1"/>
                </a:solidFill>
              </a:rPr>
              <a:t>Fixes it, submits, waits (next day, or several hours)</a:t>
            </a:r>
          </a:p>
          <a:p>
            <a:pPr marL="514350" indent="-514350" fontAlgn="base">
              <a:buFont typeface="+mj-lt"/>
              <a:buAutoNum type="arabicPeriod"/>
            </a:pPr>
            <a:r>
              <a:rPr lang="en-CA" sz="2900" dirty="0">
                <a:solidFill>
                  <a:schemeClr val="bg1"/>
                </a:solidFill>
              </a:rPr>
              <a:t>Rinse-and-repeat</a:t>
            </a:r>
          </a:p>
          <a:p>
            <a:pPr marL="0" indent="0" fontAlgn="base">
              <a:buNone/>
            </a:pPr>
            <a:r>
              <a:rPr lang="en-CA" sz="3200" dirty="0">
                <a:solidFill>
                  <a:schemeClr val="accent4">
                    <a:lumMod val="40000"/>
                    <a:lumOff val="60000"/>
                  </a:schemeClr>
                </a:solidFill>
              </a:rPr>
              <a:t>Such process leads to very static game worlds</a:t>
            </a:r>
          </a:p>
          <a:p>
            <a:pPr marL="0" indent="0" fontAlgn="base">
              <a:buNone/>
            </a:pPr>
            <a:endParaRPr lang="en-CA" sz="2900" dirty="0">
              <a:solidFill>
                <a:schemeClr val="bg1"/>
              </a:solidFill>
            </a:endParaRPr>
          </a:p>
        </p:txBody>
      </p:sp>
      <p:sp>
        <p:nvSpPr>
          <p:cNvPr id="4" name="Rectangle 3">
            <a:extLst>
              <a:ext uri="{FF2B5EF4-FFF2-40B4-BE49-F238E27FC236}">
                <a16:creationId xmlns:a16="http://schemas.microsoft.com/office/drawing/2014/main" id="{B570375C-B8F9-4CC9-9D87-950F362360D8}"/>
              </a:ext>
            </a:extLst>
          </p:cNvPr>
          <p:cNvSpPr/>
          <p:nvPr/>
        </p:nvSpPr>
        <p:spPr>
          <a:xfrm>
            <a:off x="8534504" y="5709348"/>
            <a:ext cx="3408305" cy="584775"/>
          </a:xfrm>
          <a:prstGeom prst="rect">
            <a:avLst/>
          </a:prstGeom>
        </p:spPr>
        <p:txBody>
          <a:bodyPr wrap="none">
            <a:spAutoFit/>
          </a:bodyPr>
          <a:lstStyle/>
          <a:p>
            <a:r>
              <a:rPr lang="en-CA" sz="3200" b="1" dirty="0">
                <a:solidFill>
                  <a:schemeClr val="bg1"/>
                </a:solidFill>
              </a:rPr>
              <a:t>(╯°□°）╯︵ ┻━┻</a:t>
            </a:r>
            <a:endParaRPr lang="en-US" sz="3200" dirty="0"/>
          </a:p>
        </p:txBody>
      </p:sp>
      <p:sp>
        <p:nvSpPr>
          <p:cNvPr id="6" name="Footer Placeholder 4">
            <a:extLst>
              <a:ext uri="{FF2B5EF4-FFF2-40B4-BE49-F238E27FC236}">
                <a16:creationId xmlns:a16="http://schemas.microsoft.com/office/drawing/2014/main" id="{1958FF76-B2EB-4421-ACE3-949303A87698}"/>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382026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3834"/>
            <a:ext cx="10515600" cy="4925695"/>
          </a:xfrm>
        </p:spPr>
        <p:txBody>
          <a:bodyPr>
            <a:noAutofit/>
          </a:bodyPr>
          <a:lstStyle/>
          <a:p>
            <a:pPr marL="0" indent="0" fontAlgn="base">
              <a:buNone/>
            </a:pPr>
            <a:r>
              <a:rPr lang="en-CA" sz="2600" dirty="0">
                <a:solidFill>
                  <a:schemeClr val="accent4">
                    <a:lumMod val="40000"/>
                    <a:lumOff val="60000"/>
                  </a:schemeClr>
                </a:solidFill>
              </a:rPr>
              <a:t>Relying on hand-tweaks to compensate for lack of robustness</a:t>
            </a:r>
            <a:endParaRPr lang="en-CA" sz="2000" dirty="0">
              <a:solidFill>
                <a:schemeClr val="bg1"/>
              </a:solidFill>
            </a:endParaRPr>
          </a:p>
          <a:p>
            <a:pPr fontAlgn="base"/>
            <a:r>
              <a:rPr lang="en-CA" sz="2000" dirty="0">
                <a:solidFill>
                  <a:srgbClr val="FFC000"/>
                </a:solidFill>
              </a:rPr>
              <a:t>GI-only lights</a:t>
            </a:r>
            <a:r>
              <a:rPr lang="en-CA" sz="2000" dirty="0">
                <a:solidFill>
                  <a:schemeClr val="bg1"/>
                </a:solidFill>
              </a:rPr>
              <a:t> for when lack of convincing propagation</a:t>
            </a:r>
          </a:p>
          <a:p>
            <a:pPr fontAlgn="base"/>
            <a:r>
              <a:rPr lang="en-CA" sz="2000" dirty="0">
                <a:solidFill>
                  <a:srgbClr val="FFC000"/>
                </a:solidFill>
              </a:rPr>
              <a:t>Per-object GI parameters</a:t>
            </a:r>
            <a:r>
              <a:rPr lang="en-CA" sz="2000" dirty="0">
                <a:solidFill>
                  <a:schemeClr val="bg1"/>
                </a:solidFill>
              </a:rPr>
              <a:t>, hand-tweaked to make objects artificially “pop”</a:t>
            </a:r>
          </a:p>
          <a:p>
            <a:pPr fontAlgn="base"/>
            <a:r>
              <a:rPr lang="en-CA" sz="2000" dirty="0">
                <a:solidFill>
                  <a:schemeClr val="bg1"/>
                </a:solidFill>
              </a:rPr>
              <a:t>Fixing leaks with </a:t>
            </a:r>
            <a:r>
              <a:rPr lang="en-CA" sz="2000" dirty="0">
                <a:solidFill>
                  <a:srgbClr val="FFC000"/>
                </a:solidFill>
              </a:rPr>
              <a:t>override volumes</a:t>
            </a:r>
            <a:r>
              <a:rPr lang="en-CA" sz="2000" dirty="0">
                <a:solidFill>
                  <a:schemeClr val="bg1"/>
                </a:solidFill>
              </a:rPr>
              <a:t> </a:t>
            </a:r>
            <a:r>
              <a:rPr lang="en-CA" sz="2000" dirty="0">
                <a:solidFill>
                  <a:srgbClr val="FFC000"/>
                </a:solidFill>
              </a:rPr>
              <a:t>&amp; planes</a:t>
            </a:r>
            <a:r>
              <a:rPr lang="en-CA" sz="2000" dirty="0">
                <a:solidFill>
                  <a:schemeClr val="bg1"/>
                </a:solidFill>
              </a:rPr>
              <a:t> (interiors/exteriors)</a:t>
            </a:r>
          </a:p>
          <a:p>
            <a:pPr fontAlgn="base"/>
            <a:r>
              <a:rPr lang="en-CA" sz="2000" dirty="0">
                <a:solidFill>
                  <a:srgbClr val="FFC000"/>
                </a:solidFill>
              </a:rPr>
              <a:t>Negative lights</a:t>
            </a:r>
            <a:r>
              <a:rPr lang="en-CA" sz="2000" dirty="0">
                <a:solidFill>
                  <a:schemeClr val="bg1"/>
                </a:solidFill>
              </a:rPr>
              <a:t> to remove GI</a:t>
            </a:r>
            <a:br>
              <a:rPr lang="en-CA" sz="2000" dirty="0">
                <a:solidFill>
                  <a:schemeClr val="bg1"/>
                </a:solidFill>
              </a:rPr>
            </a:br>
            <a:endParaRPr lang="en-CA" sz="2000" dirty="0">
              <a:solidFill>
                <a:schemeClr val="bg1"/>
              </a:solidFill>
            </a:endParaRPr>
          </a:p>
          <a:p>
            <a:pPr marL="0" indent="0" fontAlgn="base">
              <a:buNone/>
            </a:pPr>
            <a:r>
              <a:rPr lang="en-CA" sz="2600" dirty="0">
                <a:solidFill>
                  <a:schemeClr val="accent4">
                    <a:lumMod val="40000"/>
                    <a:lumOff val="60000"/>
                  </a:schemeClr>
                </a:solidFill>
              </a:rPr>
              <a:t>Grunt Work: I doubt any artist out there likes doing the following tasks</a:t>
            </a:r>
          </a:p>
          <a:p>
            <a:pPr fontAlgn="base"/>
            <a:r>
              <a:rPr lang="en-CA" sz="2000" dirty="0">
                <a:solidFill>
                  <a:schemeClr val="bg1"/>
                </a:solidFill>
              </a:rPr>
              <a:t>Unwrapping lightmap UVs</a:t>
            </a:r>
          </a:p>
          <a:p>
            <a:pPr fontAlgn="base"/>
            <a:r>
              <a:rPr lang="en-CA" sz="2000" dirty="0">
                <a:solidFill>
                  <a:schemeClr val="bg1"/>
                </a:solidFill>
              </a:rPr>
              <a:t>Building simplified geometry for GI</a:t>
            </a:r>
          </a:p>
          <a:p>
            <a:pPr fontAlgn="base"/>
            <a:r>
              <a:rPr lang="en-CA" sz="2000" dirty="0">
                <a:solidFill>
                  <a:schemeClr val="bg1"/>
                </a:solidFill>
              </a:rPr>
              <a:t>Any other task imposed on artists that was “</a:t>
            </a:r>
            <a:r>
              <a:rPr lang="en-CA" sz="2000" dirty="0" err="1">
                <a:solidFill>
                  <a:schemeClr val="bg1"/>
                </a:solidFill>
              </a:rPr>
              <a:t>a-ok</a:t>
            </a:r>
            <a:r>
              <a:rPr lang="en-CA" sz="2000" dirty="0">
                <a:solidFill>
                  <a:schemeClr val="bg1"/>
                </a:solidFill>
              </a:rPr>
              <a:t>” to do back then, but that doesn’t scale today</a:t>
            </a:r>
            <a:endParaRPr lang="en-CA" sz="1200" dirty="0">
              <a:solidFill>
                <a:schemeClr val="bg1"/>
              </a:solidFill>
            </a:endParaRPr>
          </a:p>
        </p:txBody>
      </p:sp>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When Authoring Fails</a:t>
            </a:r>
            <a:endParaRPr lang="en-US" dirty="0">
              <a:solidFill>
                <a:schemeClr val="accent4"/>
              </a:solidFill>
              <a:uFillTx/>
              <a:latin typeface="Century Gothic" panose="020B0502020202020204" pitchFamily="34" charset="0"/>
            </a:endParaRPr>
          </a:p>
        </p:txBody>
      </p:sp>
      <p:sp>
        <p:nvSpPr>
          <p:cNvPr id="4" name="Rectangle 3">
            <a:extLst>
              <a:ext uri="{FF2B5EF4-FFF2-40B4-BE49-F238E27FC236}">
                <a16:creationId xmlns:a16="http://schemas.microsoft.com/office/drawing/2014/main" id="{1A7DFE1B-CA80-4E73-91CD-A7B8C13E5D9F}"/>
              </a:ext>
            </a:extLst>
          </p:cNvPr>
          <p:cNvSpPr/>
          <p:nvPr/>
        </p:nvSpPr>
        <p:spPr>
          <a:xfrm>
            <a:off x="8534504" y="6014144"/>
            <a:ext cx="3408305" cy="584775"/>
          </a:xfrm>
          <a:prstGeom prst="rect">
            <a:avLst/>
          </a:prstGeom>
        </p:spPr>
        <p:txBody>
          <a:bodyPr wrap="none">
            <a:spAutoFit/>
          </a:bodyPr>
          <a:lstStyle/>
          <a:p>
            <a:r>
              <a:rPr lang="en-CA" sz="3200" b="1" dirty="0">
                <a:solidFill>
                  <a:schemeClr val="bg1"/>
                </a:solidFill>
              </a:rPr>
              <a:t>(╯°□°）╯︵ ┻━┻</a:t>
            </a:r>
            <a:endParaRPr lang="en-US" sz="3200" dirty="0"/>
          </a:p>
        </p:txBody>
      </p:sp>
      <p:sp>
        <p:nvSpPr>
          <p:cNvPr id="5" name="Footer Placeholder 4">
            <a:extLst>
              <a:ext uri="{FF2B5EF4-FFF2-40B4-BE49-F238E27FC236}">
                <a16:creationId xmlns:a16="http://schemas.microsoft.com/office/drawing/2014/main" id="{22F584FB-FE62-4218-8A7C-EE96DE6F805B}"/>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28375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The (&lt;n) </a:t>
            </a:r>
            <a:r>
              <a:rPr lang="en-US" sz="4320" dirty="0" err="1">
                <a:solidFill>
                  <a:schemeClr val="accent4"/>
                </a:solidFill>
                <a:uFillTx/>
                <a:latin typeface="Century Gothic" panose="020B0502020202020204" pitchFamily="34" charset="0"/>
              </a:rPr>
              <a:t>ms</a:t>
            </a:r>
            <a:r>
              <a:rPr lang="en-US" sz="4320" dirty="0">
                <a:solidFill>
                  <a:schemeClr val="accent4"/>
                </a:solidFill>
                <a:uFillTx/>
                <a:latin typeface="Century Gothic" panose="020B0502020202020204" pitchFamily="34" charset="0"/>
              </a:rPr>
              <a:t> Threshold</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199" y="1825625"/>
            <a:ext cx="10695495" cy="4834482"/>
          </a:xfrm>
        </p:spPr>
        <p:txBody>
          <a:bodyPr>
            <a:normAutofit fontScale="92500" lnSpcReduction="20000"/>
          </a:bodyPr>
          <a:lstStyle/>
          <a:p>
            <a:pPr marL="0" indent="0" fontAlgn="base">
              <a:buNone/>
            </a:pPr>
            <a:r>
              <a:rPr lang="en-CA" sz="2600" dirty="0">
                <a:solidFill>
                  <a:schemeClr val="accent4">
                    <a:lumMod val="40000"/>
                    <a:lumOff val="60000"/>
                  </a:schemeClr>
                </a:solidFill>
              </a:rPr>
              <a:t>Game &amp; platform-specific cut-off at which a technique can make it into game</a:t>
            </a:r>
          </a:p>
          <a:p>
            <a:pPr fontAlgn="base"/>
            <a:r>
              <a:rPr lang="en-CA" sz="2400" dirty="0">
                <a:solidFill>
                  <a:schemeClr val="bg1"/>
                </a:solidFill>
              </a:rPr>
              <a:t>We tend to keep our frames pretty busy</a:t>
            </a:r>
          </a:p>
          <a:p>
            <a:pPr fontAlgn="base"/>
            <a:r>
              <a:rPr lang="en-CA" sz="2400" dirty="0">
                <a:solidFill>
                  <a:schemeClr val="bg1"/>
                </a:solidFill>
              </a:rPr>
              <a:t>Unless significant change to </a:t>
            </a:r>
            <a:r>
              <a:rPr lang="en-CA" sz="2400" dirty="0">
                <a:solidFill>
                  <a:srgbClr val="FFC000"/>
                </a:solidFill>
              </a:rPr>
              <a:t>aesthetics</a:t>
            </a:r>
            <a:r>
              <a:rPr lang="en-CA" sz="2400" dirty="0">
                <a:solidFill>
                  <a:schemeClr val="bg1"/>
                </a:solidFill>
              </a:rPr>
              <a:t>, something else will have to go</a:t>
            </a:r>
          </a:p>
          <a:p>
            <a:pPr fontAlgn="base"/>
            <a:r>
              <a:rPr lang="en-CA" sz="2400" dirty="0">
                <a:solidFill>
                  <a:schemeClr val="bg1"/>
                </a:solidFill>
              </a:rPr>
              <a:t>Has to be implemented </a:t>
            </a:r>
            <a:r>
              <a:rPr lang="en-CA" sz="2400" dirty="0">
                <a:solidFill>
                  <a:srgbClr val="FFC000"/>
                </a:solidFill>
              </a:rPr>
              <a:t>early</a:t>
            </a:r>
            <a:r>
              <a:rPr lang="en-CA" sz="2400" dirty="0">
                <a:solidFill>
                  <a:schemeClr val="bg1"/>
                </a:solidFill>
              </a:rPr>
              <a:t> in production</a:t>
            </a:r>
            <a:br>
              <a:rPr lang="en-CA" sz="2000" dirty="0">
                <a:solidFill>
                  <a:schemeClr val="bg1"/>
                </a:solidFill>
              </a:rPr>
            </a:br>
            <a:endParaRPr lang="en-CA" sz="2000" dirty="0">
              <a:solidFill>
                <a:schemeClr val="bg1"/>
              </a:solidFill>
            </a:endParaRPr>
          </a:p>
          <a:p>
            <a:pPr marL="0" indent="0" fontAlgn="base">
              <a:buNone/>
            </a:pPr>
            <a:r>
              <a:rPr lang="en-CA" sz="2600" dirty="0">
                <a:solidFill>
                  <a:schemeClr val="accent4">
                    <a:lumMod val="40000"/>
                    <a:lumOff val="60000"/>
                  </a:schemeClr>
                </a:solidFill>
              </a:rPr>
              <a:t>30hz Games: </a:t>
            </a:r>
            <a:r>
              <a:rPr lang="en-CA" sz="2600" dirty="0">
                <a:solidFill>
                  <a:srgbClr val="FFC000"/>
                </a:solidFill>
                <a:sym typeface="Wingdings" panose="05000000000000000000" pitchFamily="2" charset="2"/>
              </a:rPr>
              <a:t>[0 – </a:t>
            </a:r>
            <a:r>
              <a:rPr lang="en-CA" sz="2600" b="1" dirty="0">
                <a:solidFill>
                  <a:srgbClr val="FF0000"/>
                </a:solidFill>
                <a:sym typeface="Wingdings" panose="05000000000000000000" pitchFamily="2" charset="2"/>
              </a:rPr>
              <a:t>10%</a:t>
            </a:r>
            <a:r>
              <a:rPr lang="en-CA" sz="2600" dirty="0">
                <a:solidFill>
                  <a:srgbClr val="FFC000"/>
                </a:solidFill>
                <a:sym typeface="Wingdings" panose="05000000000000000000" pitchFamily="2" charset="2"/>
              </a:rPr>
              <a:t>]  </a:t>
            </a:r>
            <a:r>
              <a:rPr lang="en-CA" sz="2600" dirty="0">
                <a:solidFill>
                  <a:srgbClr val="FFC000"/>
                </a:solidFill>
              </a:rPr>
              <a:t>[0…</a:t>
            </a:r>
            <a:r>
              <a:rPr lang="en-CA" sz="2600" b="1" u="sng" dirty="0">
                <a:solidFill>
                  <a:srgbClr val="FF0000"/>
                </a:solidFill>
              </a:rPr>
              <a:t>3.0 </a:t>
            </a:r>
            <a:r>
              <a:rPr lang="en-CA" sz="2600" b="1" u="sng" dirty="0" err="1">
                <a:solidFill>
                  <a:srgbClr val="FF0000"/>
                </a:solidFill>
              </a:rPr>
              <a:t>ms</a:t>
            </a:r>
            <a:r>
              <a:rPr lang="en-CA" sz="2600" dirty="0">
                <a:solidFill>
                  <a:srgbClr val="FFC000"/>
                </a:solidFill>
              </a:rPr>
              <a:t>]</a:t>
            </a:r>
          </a:p>
          <a:p>
            <a:pPr marL="0" indent="0" fontAlgn="base">
              <a:buNone/>
            </a:pPr>
            <a:r>
              <a:rPr lang="en-CA" sz="2600" dirty="0">
                <a:solidFill>
                  <a:schemeClr val="accent4">
                    <a:lumMod val="40000"/>
                    <a:lumOff val="60000"/>
                  </a:schemeClr>
                </a:solidFill>
              </a:rPr>
              <a:t>60hz Games: </a:t>
            </a:r>
            <a:r>
              <a:rPr lang="en-CA" sz="2600" dirty="0">
                <a:solidFill>
                  <a:srgbClr val="FFC000"/>
                </a:solidFill>
                <a:sym typeface="Wingdings" panose="05000000000000000000" pitchFamily="2" charset="2"/>
              </a:rPr>
              <a:t>[0 – </a:t>
            </a:r>
            <a:r>
              <a:rPr lang="en-CA" sz="2600" b="1" dirty="0">
                <a:solidFill>
                  <a:srgbClr val="FF0000"/>
                </a:solidFill>
                <a:sym typeface="Wingdings" panose="05000000000000000000" pitchFamily="2" charset="2"/>
              </a:rPr>
              <a:t>10%</a:t>
            </a:r>
            <a:r>
              <a:rPr lang="en-CA" sz="2600" dirty="0">
                <a:solidFill>
                  <a:srgbClr val="FFC000"/>
                </a:solidFill>
                <a:sym typeface="Wingdings" panose="05000000000000000000" pitchFamily="2" charset="2"/>
              </a:rPr>
              <a:t>]  </a:t>
            </a:r>
            <a:r>
              <a:rPr lang="en-CA" sz="2600" dirty="0">
                <a:solidFill>
                  <a:srgbClr val="FFC000"/>
                </a:solidFill>
              </a:rPr>
              <a:t>[0…</a:t>
            </a:r>
            <a:r>
              <a:rPr lang="en-CA" sz="2600" b="1" u="sng" dirty="0">
                <a:solidFill>
                  <a:srgbClr val="FF0000"/>
                </a:solidFill>
              </a:rPr>
              <a:t>1.5 </a:t>
            </a:r>
            <a:r>
              <a:rPr lang="en-CA" sz="2600" b="1" u="sng" dirty="0" err="1">
                <a:solidFill>
                  <a:srgbClr val="FF0000"/>
                </a:solidFill>
              </a:rPr>
              <a:t>ms</a:t>
            </a:r>
            <a:r>
              <a:rPr lang="en-CA" sz="2600" dirty="0">
                <a:solidFill>
                  <a:srgbClr val="FFC000"/>
                </a:solidFill>
              </a:rPr>
              <a:t>]</a:t>
            </a:r>
          </a:p>
          <a:p>
            <a:pPr marL="0" indent="0" fontAlgn="base">
              <a:buNone/>
            </a:pPr>
            <a:r>
              <a:rPr lang="en-CA" sz="2600" dirty="0">
                <a:solidFill>
                  <a:schemeClr val="accent4">
                    <a:lumMod val="40000"/>
                    <a:lumOff val="60000"/>
                  </a:schemeClr>
                </a:solidFill>
              </a:rPr>
              <a:t>0-frame-drop-allowed-60hz Competitive Games &amp; VR:</a:t>
            </a:r>
          </a:p>
          <a:p>
            <a:pPr fontAlgn="base"/>
            <a:r>
              <a:rPr lang="en-CA" sz="2100" dirty="0">
                <a:solidFill>
                  <a:schemeClr val="bg1"/>
                </a:solidFill>
              </a:rPr>
              <a:t>16ms @ 60hz… but really it’s less than that</a:t>
            </a:r>
          </a:p>
          <a:p>
            <a:pPr fontAlgn="base"/>
            <a:r>
              <a:rPr lang="en-CA" sz="2100" dirty="0">
                <a:solidFill>
                  <a:schemeClr val="bg1"/>
                </a:solidFill>
              </a:rPr>
              <a:t>MK / Injustice: </a:t>
            </a:r>
            <a:r>
              <a:rPr lang="en-CA" sz="2100" u="sng" dirty="0">
                <a:solidFill>
                  <a:schemeClr val="bg1"/>
                </a:solidFill>
              </a:rPr>
              <a:t>12-13 </a:t>
            </a:r>
            <a:r>
              <a:rPr lang="en-CA" sz="2100" u="sng" dirty="0" err="1">
                <a:solidFill>
                  <a:schemeClr val="bg1"/>
                </a:solidFill>
              </a:rPr>
              <a:t>ms</a:t>
            </a:r>
            <a:r>
              <a:rPr lang="en-CA" sz="2100" u="sng" dirty="0">
                <a:solidFill>
                  <a:schemeClr val="bg1"/>
                </a:solidFill>
              </a:rPr>
              <a:t> frame times</a:t>
            </a:r>
            <a:r>
              <a:rPr lang="en-CA" sz="2100" dirty="0">
                <a:solidFill>
                  <a:schemeClr val="bg1"/>
                </a:solidFill>
              </a:rPr>
              <a:t> [Greenberg05], FIFA</a:t>
            </a:r>
          </a:p>
          <a:p>
            <a:pPr marL="0" indent="0" fontAlgn="base">
              <a:buNone/>
            </a:pPr>
            <a:endParaRPr lang="en-CA" sz="2100" dirty="0">
              <a:solidFill>
                <a:schemeClr val="accent4">
                  <a:lumMod val="40000"/>
                  <a:lumOff val="60000"/>
                </a:schemeClr>
              </a:solidFill>
            </a:endParaRPr>
          </a:p>
          <a:p>
            <a:pPr marL="0" indent="0" fontAlgn="base">
              <a:buNone/>
            </a:pPr>
            <a:r>
              <a:rPr lang="en-CA" sz="2600" dirty="0">
                <a:solidFill>
                  <a:schemeClr val="accent4">
                    <a:lumMod val="40000"/>
                    <a:lumOff val="60000"/>
                  </a:schemeClr>
                </a:solidFill>
              </a:rPr>
              <a:t>Consider non highest-end GPUs (TFLOPS) </a:t>
            </a:r>
            <a:r>
              <a:rPr lang="en-CA" sz="1900" dirty="0">
                <a:solidFill>
                  <a:schemeClr val="accent4">
                    <a:lumMod val="40000"/>
                    <a:lumOff val="60000"/>
                  </a:schemeClr>
                </a:solidFill>
              </a:rPr>
              <a:t>[Wikipedia]</a:t>
            </a:r>
          </a:p>
          <a:p>
            <a:pPr fontAlgn="base"/>
            <a:r>
              <a:rPr lang="en-CA" sz="2100" u="sng" dirty="0">
                <a:solidFill>
                  <a:schemeClr val="bg1"/>
                </a:solidFill>
              </a:rPr>
              <a:t>PS4</a:t>
            </a:r>
            <a:r>
              <a:rPr lang="en-CA" sz="2100" dirty="0">
                <a:solidFill>
                  <a:schemeClr val="bg1"/>
                </a:solidFill>
              </a:rPr>
              <a:t>: 1.8, </a:t>
            </a:r>
            <a:r>
              <a:rPr lang="en-CA" sz="2100" u="sng" dirty="0">
                <a:solidFill>
                  <a:schemeClr val="bg1"/>
                </a:solidFill>
              </a:rPr>
              <a:t>PS4Pro</a:t>
            </a:r>
            <a:r>
              <a:rPr lang="en-CA" sz="2100" dirty="0">
                <a:solidFill>
                  <a:schemeClr val="bg1"/>
                </a:solidFill>
              </a:rPr>
              <a:t>: 4.2, </a:t>
            </a:r>
            <a:r>
              <a:rPr lang="en-CA" sz="2100" u="sng" dirty="0">
                <a:solidFill>
                  <a:schemeClr val="bg1"/>
                </a:solidFill>
              </a:rPr>
              <a:t>XB1</a:t>
            </a:r>
            <a:r>
              <a:rPr lang="en-CA" sz="2100" dirty="0">
                <a:solidFill>
                  <a:schemeClr val="bg1"/>
                </a:solidFill>
              </a:rPr>
              <a:t>: 1.3, </a:t>
            </a:r>
            <a:r>
              <a:rPr lang="en-CA" sz="2100" u="sng" dirty="0">
                <a:solidFill>
                  <a:schemeClr val="bg1"/>
                </a:solidFill>
              </a:rPr>
              <a:t>XB1X</a:t>
            </a:r>
            <a:r>
              <a:rPr lang="en-CA" sz="2100" dirty="0">
                <a:solidFill>
                  <a:schemeClr val="bg1"/>
                </a:solidFill>
              </a:rPr>
              <a:t>: 6</a:t>
            </a:r>
          </a:p>
          <a:p>
            <a:pPr fontAlgn="base"/>
            <a:r>
              <a:rPr lang="en-CA" sz="2100" u="sng" dirty="0" err="1">
                <a:solidFill>
                  <a:schemeClr val="bg1"/>
                </a:solidFill>
              </a:rPr>
              <a:t>TitanX</a:t>
            </a:r>
            <a:r>
              <a:rPr lang="en-CA" sz="2100" dirty="0">
                <a:solidFill>
                  <a:schemeClr val="bg1"/>
                </a:solidFill>
              </a:rPr>
              <a:t>: 11, </a:t>
            </a:r>
            <a:r>
              <a:rPr lang="en-CA" sz="2100" u="sng" dirty="0">
                <a:solidFill>
                  <a:schemeClr val="bg1"/>
                </a:solidFill>
              </a:rPr>
              <a:t>Vega:</a:t>
            </a:r>
            <a:r>
              <a:rPr lang="en-CA" sz="2100" dirty="0">
                <a:solidFill>
                  <a:schemeClr val="bg1"/>
                </a:solidFill>
              </a:rPr>
              <a:t> 13.1</a:t>
            </a:r>
          </a:p>
          <a:p>
            <a:pPr marL="0" indent="0">
              <a:buClr>
                <a:srgbClr val="7F7F7F"/>
              </a:buClr>
              <a:buSzPct val="50000"/>
              <a:buNone/>
            </a:pPr>
            <a:endParaRPr lang="en-US" sz="2640" dirty="0">
              <a:solidFill>
                <a:srgbClr val="FCA904"/>
              </a:solidFill>
              <a:uFillTx/>
              <a:latin typeface="Century Gothic" panose="020B0502020202020204" pitchFamily="34" charset="0"/>
            </a:endParaRPr>
          </a:p>
        </p:txBody>
      </p:sp>
      <p:grpSp>
        <p:nvGrpSpPr>
          <p:cNvPr id="6" name="Group 5">
            <a:extLst>
              <a:ext uri="{FF2B5EF4-FFF2-40B4-BE49-F238E27FC236}">
                <a16:creationId xmlns:a16="http://schemas.microsoft.com/office/drawing/2014/main" id="{440A97CE-A420-42CB-AAE9-EE9366056F3C}"/>
              </a:ext>
            </a:extLst>
          </p:cNvPr>
          <p:cNvGrpSpPr/>
          <p:nvPr/>
        </p:nvGrpSpPr>
        <p:grpSpPr>
          <a:xfrm>
            <a:off x="7315993" y="705716"/>
            <a:ext cx="4729387" cy="1008856"/>
            <a:chOff x="6810232" y="365126"/>
            <a:chExt cx="5099714" cy="953494"/>
          </a:xfrm>
        </p:grpSpPr>
        <p:sp>
          <p:nvSpPr>
            <p:cNvPr id="5" name="Rectangle 4">
              <a:extLst>
                <a:ext uri="{FF2B5EF4-FFF2-40B4-BE49-F238E27FC236}">
                  <a16:creationId xmlns:a16="http://schemas.microsoft.com/office/drawing/2014/main" id="{555CE67E-8B18-44A3-A1FF-F5BED1F4A82F}"/>
                </a:ext>
              </a:extLst>
            </p:cNvPr>
            <p:cNvSpPr/>
            <p:nvPr/>
          </p:nvSpPr>
          <p:spPr>
            <a:xfrm>
              <a:off x="6810232" y="713285"/>
              <a:ext cx="5099714" cy="55539"/>
            </a:xfrm>
            <a:prstGeom prst="rect">
              <a:avLst/>
            </a:prstGeom>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 name="Rectangle 6">
              <a:extLst>
                <a:ext uri="{FF2B5EF4-FFF2-40B4-BE49-F238E27FC236}">
                  <a16:creationId xmlns:a16="http://schemas.microsoft.com/office/drawing/2014/main" id="{54D30BB7-9766-4AFA-8A90-779DD753E7BF}"/>
                </a:ext>
              </a:extLst>
            </p:cNvPr>
            <p:cNvSpPr/>
            <p:nvPr/>
          </p:nvSpPr>
          <p:spPr>
            <a:xfrm>
              <a:off x="6810232" y="766217"/>
              <a:ext cx="1983475" cy="68973"/>
            </a:xfrm>
            <a:prstGeom prst="rect">
              <a:avLst/>
            </a:prstGeom>
            <a:solidFill>
              <a:schemeClr val="accent4">
                <a:lumMod val="75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B0FEEDD4-EFC0-4847-BA64-596C39BD7A11}"/>
                </a:ext>
              </a:extLst>
            </p:cNvPr>
            <p:cNvSpPr/>
            <p:nvPr/>
          </p:nvSpPr>
          <p:spPr>
            <a:xfrm>
              <a:off x="8793707" y="764504"/>
              <a:ext cx="1614986" cy="66137"/>
            </a:xfrm>
            <a:prstGeom prst="rect">
              <a:avLst/>
            </a:prstGeom>
            <a:solidFill>
              <a:schemeClr val="accent2">
                <a:lumMod val="75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9" name="Rectangle 8">
              <a:extLst>
                <a:ext uri="{FF2B5EF4-FFF2-40B4-BE49-F238E27FC236}">
                  <a16:creationId xmlns:a16="http://schemas.microsoft.com/office/drawing/2014/main" id="{9316D170-44A7-46FD-A10F-82DB6EC64216}"/>
                </a:ext>
              </a:extLst>
            </p:cNvPr>
            <p:cNvSpPr/>
            <p:nvPr/>
          </p:nvSpPr>
          <p:spPr>
            <a:xfrm>
              <a:off x="6814781" y="830641"/>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AFEB84CB-C210-43D7-B396-5959274822A6}"/>
                </a:ext>
              </a:extLst>
            </p:cNvPr>
            <p:cNvSpPr/>
            <p:nvPr/>
          </p:nvSpPr>
          <p:spPr>
            <a:xfrm>
              <a:off x="6903492" y="903761"/>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1" name="Rectangle 10">
              <a:extLst>
                <a:ext uri="{FF2B5EF4-FFF2-40B4-BE49-F238E27FC236}">
                  <a16:creationId xmlns:a16="http://schemas.microsoft.com/office/drawing/2014/main" id="{B0F83777-BAE6-4816-A69F-BDEBD2C0C6E1}"/>
                </a:ext>
              </a:extLst>
            </p:cNvPr>
            <p:cNvSpPr/>
            <p:nvPr/>
          </p:nvSpPr>
          <p:spPr>
            <a:xfrm>
              <a:off x="6903492" y="974227"/>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3DAD1D82-F5C8-43B6-9E9E-BFD1C55FFA75}"/>
                </a:ext>
              </a:extLst>
            </p:cNvPr>
            <p:cNvSpPr/>
            <p:nvPr/>
          </p:nvSpPr>
          <p:spPr>
            <a:xfrm>
              <a:off x="6903492" y="1044776"/>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3" name="Rectangle 12">
              <a:extLst>
                <a:ext uri="{FF2B5EF4-FFF2-40B4-BE49-F238E27FC236}">
                  <a16:creationId xmlns:a16="http://schemas.microsoft.com/office/drawing/2014/main" id="{F27450CD-99BE-4568-BD55-9F0B8870A64E}"/>
                </a:ext>
              </a:extLst>
            </p:cNvPr>
            <p:cNvSpPr/>
            <p:nvPr/>
          </p:nvSpPr>
          <p:spPr>
            <a:xfrm>
              <a:off x="8793707" y="833075"/>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4" name="Rectangle 13">
              <a:extLst>
                <a:ext uri="{FF2B5EF4-FFF2-40B4-BE49-F238E27FC236}">
                  <a16:creationId xmlns:a16="http://schemas.microsoft.com/office/drawing/2014/main" id="{2B0FD3D2-9FDF-4BF7-B000-8790E922574C}"/>
                </a:ext>
              </a:extLst>
            </p:cNvPr>
            <p:cNvSpPr/>
            <p:nvPr/>
          </p:nvSpPr>
          <p:spPr>
            <a:xfrm>
              <a:off x="8886263" y="833817"/>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5" name="Rectangle 14">
              <a:extLst>
                <a:ext uri="{FF2B5EF4-FFF2-40B4-BE49-F238E27FC236}">
                  <a16:creationId xmlns:a16="http://schemas.microsoft.com/office/drawing/2014/main" id="{556A062E-6C61-459B-AB0E-CE9AD6D9C37F}"/>
                </a:ext>
              </a:extLst>
            </p:cNvPr>
            <p:cNvSpPr/>
            <p:nvPr/>
          </p:nvSpPr>
          <p:spPr>
            <a:xfrm>
              <a:off x="8841907" y="903761"/>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6" name="Rectangle 15">
              <a:extLst>
                <a:ext uri="{FF2B5EF4-FFF2-40B4-BE49-F238E27FC236}">
                  <a16:creationId xmlns:a16="http://schemas.microsoft.com/office/drawing/2014/main" id="{3FB77F88-D128-4642-84A7-9694CEFF0855}"/>
                </a:ext>
              </a:extLst>
            </p:cNvPr>
            <p:cNvSpPr/>
            <p:nvPr/>
          </p:nvSpPr>
          <p:spPr>
            <a:xfrm>
              <a:off x="8930619" y="903541"/>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FFF5A85D-09B5-4F8C-885B-38300C8838FF}"/>
                </a:ext>
              </a:extLst>
            </p:cNvPr>
            <p:cNvSpPr/>
            <p:nvPr/>
          </p:nvSpPr>
          <p:spPr>
            <a:xfrm>
              <a:off x="8974975" y="831748"/>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8" name="Rectangle 17">
              <a:extLst>
                <a:ext uri="{FF2B5EF4-FFF2-40B4-BE49-F238E27FC236}">
                  <a16:creationId xmlns:a16="http://schemas.microsoft.com/office/drawing/2014/main" id="{0509DE52-A23F-41C6-B49F-1136C0E77650}"/>
                </a:ext>
              </a:extLst>
            </p:cNvPr>
            <p:cNvSpPr/>
            <p:nvPr/>
          </p:nvSpPr>
          <p:spPr>
            <a:xfrm>
              <a:off x="9063687" y="831350"/>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19" name="Rectangle 18">
              <a:extLst>
                <a:ext uri="{FF2B5EF4-FFF2-40B4-BE49-F238E27FC236}">
                  <a16:creationId xmlns:a16="http://schemas.microsoft.com/office/drawing/2014/main" id="{EF933F96-4195-4111-96AA-CAAABD5C3065}"/>
                </a:ext>
              </a:extLst>
            </p:cNvPr>
            <p:cNvSpPr/>
            <p:nvPr/>
          </p:nvSpPr>
          <p:spPr>
            <a:xfrm>
              <a:off x="9156243" y="830504"/>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20" name="Rectangle 19">
              <a:extLst>
                <a:ext uri="{FF2B5EF4-FFF2-40B4-BE49-F238E27FC236}">
                  <a16:creationId xmlns:a16="http://schemas.microsoft.com/office/drawing/2014/main" id="{39844473-6BBB-48EE-A1F7-841E514923B0}"/>
                </a:ext>
              </a:extLst>
            </p:cNvPr>
            <p:cNvSpPr/>
            <p:nvPr/>
          </p:nvSpPr>
          <p:spPr>
            <a:xfrm>
              <a:off x="9111887" y="900448"/>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21" name="Rectangle 20">
              <a:extLst>
                <a:ext uri="{FF2B5EF4-FFF2-40B4-BE49-F238E27FC236}">
                  <a16:creationId xmlns:a16="http://schemas.microsoft.com/office/drawing/2014/main" id="{B3E8A0CC-273F-4255-97A2-EE13C00A458F}"/>
                </a:ext>
              </a:extLst>
            </p:cNvPr>
            <p:cNvSpPr/>
            <p:nvPr/>
          </p:nvSpPr>
          <p:spPr>
            <a:xfrm>
              <a:off x="9200599" y="900228"/>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22" name="Rectangle 21">
              <a:extLst>
                <a:ext uri="{FF2B5EF4-FFF2-40B4-BE49-F238E27FC236}">
                  <a16:creationId xmlns:a16="http://schemas.microsoft.com/office/drawing/2014/main" id="{4C5F72E9-6925-41A5-84E6-25AB11C3270F}"/>
                </a:ext>
              </a:extLst>
            </p:cNvPr>
            <p:cNvSpPr/>
            <p:nvPr/>
          </p:nvSpPr>
          <p:spPr>
            <a:xfrm>
              <a:off x="9244955" y="831080"/>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23" name="Rectangle 22">
              <a:extLst>
                <a:ext uri="{FF2B5EF4-FFF2-40B4-BE49-F238E27FC236}">
                  <a16:creationId xmlns:a16="http://schemas.microsoft.com/office/drawing/2014/main" id="{08F15A76-09B7-451B-880B-68F11818BDA4}"/>
                </a:ext>
              </a:extLst>
            </p:cNvPr>
            <p:cNvSpPr/>
            <p:nvPr/>
          </p:nvSpPr>
          <p:spPr>
            <a:xfrm>
              <a:off x="9021586" y="903019"/>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1" name="Rectangle 30">
              <a:extLst>
                <a:ext uri="{FF2B5EF4-FFF2-40B4-BE49-F238E27FC236}">
                  <a16:creationId xmlns:a16="http://schemas.microsoft.com/office/drawing/2014/main" id="{7862CE9D-930A-4994-A8EC-58C307AE7FDA}"/>
                </a:ext>
              </a:extLst>
            </p:cNvPr>
            <p:cNvSpPr/>
            <p:nvPr/>
          </p:nvSpPr>
          <p:spPr>
            <a:xfrm>
              <a:off x="9337510" y="829762"/>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2" name="Rectangle 31">
              <a:extLst>
                <a:ext uri="{FF2B5EF4-FFF2-40B4-BE49-F238E27FC236}">
                  <a16:creationId xmlns:a16="http://schemas.microsoft.com/office/drawing/2014/main" id="{6C398E51-954E-4B31-81E1-B976C946455F}"/>
                </a:ext>
              </a:extLst>
            </p:cNvPr>
            <p:cNvSpPr/>
            <p:nvPr/>
          </p:nvSpPr>
          <p:spPr>
            <a:xfrm>
              <a:off x="9430066" y="828916"/>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3" name="Rectangle 32">
              <a:extLst>
                <a:ext uri="{FF2B5EF4-FFF2-40B4-BE49-F238E27FC236}">
                  <a16:creationId xmlns:a16="http://schemas.microsoft.com/office/drawing/2014/main" id="{956D6AC9-859B-439B-BBE3-846401A3F37E}"/>
                </a:ext>
              </a:extLst>
            </p:cNvPr>
            <p:cNvSpPr/>
            <p:nvPr/>
          </p:nvSpPr>
          <p:spPr>
            <a:xfrm>
              <a:off x="9385710" y="898860"/>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4" name="Rectangle 33">
              <a:extLst>
                <a:ext uri="{FF2B5EF4-FFF2-40B4-BE49-F238E27FC236}">
                  <a16:creationId xmlns:a16="http://schemas.microsoft.com/office/drawing/2014/main" id="{EBC244D8-BAAB-405F-ADFE-87BC35E4046B}"/>
                </a:ext>
              </a:extLst>
            </p:cNvPr>
            <p:cNvSpPr/>
            <p:nvPr/>
          </p:nvSpPr>
          <p:spPr>
            <a:xfrm>
              <a:off x="9474422" y="898640"/>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5" name="Rectangle 34">
              <a:extLst>
                <a:ext uri="{FF2B5EF4-FFF2-40B4-BE49-F238E27FC236}">
                  <a16:creationId xmlns:a16="http://schemas.microsoft.com/office/drawing/2014/main" id="{3FBCEDBD-D080-4384-8660-16AA2B9758AF}"/>
                </a:ext>
              </a:extLst>
            </p:cNvPr>
            <p:cNvSpPr/>
            <p:nvPr/>
          </p:nvSpPr>
          <p:spPr>
            <a:xfrm>
              <a:off x="9518778" y="826847"/>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6" name="Rectangle 35">
              <a:extLst>
                <a:ext uri="{FF2B5EF4-FFF2-40B4-BE49-F238E27FC236}">
                  <a16:creationId xmlns:a16="http://schemas.microsoft.com/office/drawing/2014/main" id="{94867FFC-19C7-44B8-A769-98C11F65A9C5}"/>
                </a:ext>
              </a:extLst>
            </p:cNvPr>
            <p:cNvSpPr/>
            <p:nvPr/>
          </p:nvSpPr>
          <p:spPr>
            <a:xfrm>
              <a:off x="9607490" y="826449"/>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7" name="Rectangle 36">
              <a:extLst>
                <a:ext uri="{FF2B5EF4-FFF2-40B4-BE49-F238E27FC236}">
                  <a16:creationId xmlns:a16="http://schemas.microsoft.com/office/drawing/2014/main" id="{7917ADE7-D14F-4AA2-B35A-C55436B40563}"/>
                </a:ext>
              </a:extLst>
            </p:cNvPr>
            <p:cNvSpPr/>
            <p:nvPr/>
          </p:nvSpPr>
          <p:spPr>
            <a:xfrm>
              <a:off x="9700046" y="827191"/>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8" name="Rectangle 37">
              <a:extLst>
                <a:ext uri="{FF2B5EF4-FFF2-40B4-BE49-F238E27FC236}">
                  <a16:creationId xmlns:a16="http://schemas.microsoft.com/office/drawing/2014/main" id="{3150A934-AAC3-45AF-A2A0-EB7F6A613E24}"/>
                </a:ext>
              </a:extLst>
            </p:cNvPr>
            <p:cNvSpPr/>
            <p:nvPr/>
          </p:nvSpPr>
          <p:spPr>
            <a:xfrm>
              <a:off x="9655690" y="895547"/>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39" name="Rectangle 38">
              <a:extLst>
                <a:ext uri="{FF2B5EF4-FFF2-40B4-BE49-F238E27FC236}">
                  <a16:creationId xmlns:a16="http://schemas.microsoft.com/office/drawing/2014/main" id="{17E2033E-2627-4012-ABCE-11F450826DBB}"/>
                </a:ext>
              </a:extLst>
            </p:cNvPr>
            <p:cNvSpPr/>
            <p:nvPr/>
          </p:nvSpPr>
          <p:spPr>
            <a:xfrm>
              <a:off x="9744402" y="895327"/>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0" name="Rectangle 39">
              <a:extLst>
                <a:ext uri="{FF2B5EF4-FFF2-40B4-BE49-F238E27FC236}">
                  <a16:creationId xmlns:a16="http://schemas.microsoft.com/office/drawing/2014/main" id="{6E766C3C-6102-4FA8-AF96-57AAB22665B5}"/>
                </a:ext>
              </a:extLst>
            </p:cNvPr>
            <p:cNvSpPr/>
            <p:nvPr/>
          </p:nvSpPr>
          <p:spPr>
            <a:xfrm>
              <a:off x="9788758" y="828298"/>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1" name="Rectangle 40">
              <a:extLst>
                <a:ext uri="{FF2B5EF4-FFF2-40B4-BE49-F238E27FC236}">
                  <a16:creationId xmlns:a16="http://schemas.microsoft.com/office/drawing/2014/main" id="{B5C25B0E-E57C-4ED3-AD08-02B91288C771}"/>
                </a:ext>
              </a:extLst>
            </p:cNvPr>
            <p:cNvSpPr/>
            <p:nvPr/>
          </p:nvSpPr>
          <p:spPr>
            <a:xfrm>
              <a:off x="9565389" y="898118"/>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2" name="Rectangle 41">
              <a:extLst>
                <a:ext uri="{FF2B5EF4-FFF2-40B4-BE49-F238E27FC236}">
                  <a16:creationId xmlns:a16="http://schemas.microsoft.com/office/drawing/2014/main" id="{C28626CF-9B82-411C-8122-5293A22743CE}"/>
                </a:ext>
              </a:extLst>
            </p:cNvPr>
            <p:cNvSpPr/>
            <p:nvPr/>
          </p:nvSpPr>
          <p:spPr>
            <a:xfrm>
              <a:off x="7098215" y="830119"/>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3" name="Rectangle 42">
              <a:extLst>
                <a:ext uri="{FF2B5EF4-FFF2-40B4-BE49-F238E27FC236}">
                  <a16:creationId xmlns:a16="http://schemas.microsoft.com/office/drawing/2014/main" id="{7240253F-07B8-440C-A222-3688BB08B245}"/>
                </a:ext>
              </a:extLst>
            </p:cNvPr>
            <p:cNvSpPr/>
            <p:nvPr/>
          </p:nvSpPr>
          <p:spPr>
            <a:xfrm>
              <a:off x="7186926" y="903239"/>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4" name="Rectangle 43">
              <a:extLst>
                <a:ext uri="{FF2B5EF4-FFF2-40B4-BE49-F238E27FC236}">
                  <a16:creationId xmlns:a16="http://schemas.microsoft.com/office/drawing/2014/main" id="{21E03795-814B-4625-AB1C-CA04DD7C48A3}"/>
                </a:ext>
              </a:extLst>
            </p:cNvPr>
            <p:cNvSpPr/>
            <p:nvPr/>
          </p:nvSpPr>
          <p:spPr>
            <a:xfrm>
              <a:off x="7186926" y="973705"/>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607828F1-0C1E-43F8-AEB9-60C38CBEC63A}"/>
                </a:ext>
              </a:extLst>
            </p:cNvPr>
            <p:cNvSpPr/>
            <p:nvPr/>
          </p:nvSpPr>
          <p:spPr>
            <a:xfrm>
              <a:off x="7186926" y="1044254"/>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6" name="Rectangle 45">
              <a:extLst>
                <a:ext uri="{FF2B5EF4-FFF2-40B4-BE49-F238E27FC236}">
                  <a16:creationId xmlns:a16="http://schemas.microsoft.com/office/drawing/2014/main" id="{B78B13A0-0E3E-44A1-99AF-AF73FA922D74}"/>
                </a:ext>
              </a:extLst>
            </p:cNvPr>
            <p:cNvSpPr/>
            <p:nvPr/>
          </p:nvSpPr>
          <p:spPr>
            <a:xfrm>
              <a:off x="7380270" y="830421"/>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7" name="Rectangle 46">
              <a:extLst>
                <a:ext uri="{FF2B5EF4-FFF2-40B4-BE49-F238E27FC236}">
                  <a16:creationId xmlns:a16="http://schemas.microsoft.com/office/drawing/2014/main" id="{C65AD4D7-1D5E-40B1-BA14-848618E7D450}"/>
                </a:ext>
              </a:extLst>
            </p:cNvPr>
            <p:cNvSpPr/>
            <p:nvPr/>
          </p:nvSpPr>
          <p:spPr>
            <a:xfrm>
              <a:off x="7468981" y="903541"/>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8" name="Rectangle 47">
              <a:extLst>
                <a:ext uri="{FF2B5EF4-FFF2-40B4-BE49-F238E27FC236}">
                  <a16:creationId xmlns:a16="http://schemas.microsoft.com/office/drawing/2014/main" id="{99B00099-284B-4614-BCA2-859194BC3B08}"/>
                </a:ext>
              </a:extLst>
            </p:cNvPr>
            <p:cNvSpPr/>
            <p:nvPr/>
          </p:nvSpPr>
          <p:spPr>
            <a:xfrm>
              <a:off x="7468981" y="974007"/>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49" name="Rectangle 48">
              <a:extLst>
                <a:ext uri="{FF2B5EF4-FFF2-40B4-BE49-F238E27FC236}">
                  <a16:creationId xmlns:a16="http://schemas.microsoft.com/office/drawing/2014/main" id="{7AC39607-3723-4987-95E4-6EBC4B0AC504}"/>
                </a:ext>
              </a:extLst>
            </p:cNvPr>
            <p:cNvSpPr/>
            <p:nvPr/>
          </p:nvSpPr>
          <p:spPr>
            <a:xfrm>
              <a:off x="7468981" y="1044556"/>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0" name="Rectangle 49">
              <a:extLst>
                <a:ext uri="{FF2B5EF4-FFF2-40B4-BE49-F238E27FC236}">
                  <a16:creationId xmlns:a16="http://schemas.microsoft.com/office/drawing/2014/main" id="{AD440E56-3852-412E-B786-AFDD2D000D47}"/>
                </a:ext>
              </a:extLst>
            </p:cNvPr>
            <p:cNvSpPr/>
            <p:nvPr/>
          </p:nvSpPr>
          <p:spPr>
            <a:xfrm>
              <a:off x="7663704" y="829899"/>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1" name="Rectangle 50">
              <a:extLst>
                <a:ext uri="{FF2B5EF4-FFF2-40B4-BE49-F238E27FC236}">
                  <a16:creationId xmlns:a16="http://schemas.microsoft.com/office/drawing/2014/main" id="{B6219A77-42A2-4FA9-8DB6-0B8A592A8D32}"/>
                </a:ext>
              </a:extLst>
            </p:cNvPr>
            <p:cNvSpPr/>
            <p:nvPr/>
          </p:nvSpPr>
          <p:spPr>
            <a:xfrm>
              <a:off x="7752415" y="903019"/>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2" name="Rectangle 51">
              <a:extLst>
                <a:ext uri="{FF2B5EF4-FFF2-40B4-BE49-F238E27FC236}">
                  <a16:creationId xmlns:a16="http://schemas.microsoft.com/office/drawing/2014/main" id="{F75A836C-B1B1-4F6A-A7E4-B8C1F6EC52AF}"/>
                </a:ext>
              </a:extLst>
            </p:cNvPr>
            <p:cNvSpPr/>
            <p:nvPr/>
          </p:nvSpPr>
          <p:spPr>
            <a:xfrm>
              <a:off x="7752415" y="973485"/>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3" name="Rectangle 52">
              <a:extLst>
                <a:ext uri="{FF2B5EF4-FFF2-40B4-BE49-F238E27FC236}">
                  <a16:creationId xmlns:a16="http://schemas.microsoft.com/office/drawing/2014/main" id="{A7E65EC7-B943-430F-8805-276FE41D27A9}"/>
                </a:ext>
              </a:extLst>
            </p:cNvPr>
            <p:cNvSpPr/>
            <p:nvPr/>
          </p:nvSpPr>
          <p:spPr>
            <a:xfrm>
              <a:off x="7752415" y="1044034"/>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4" name="Rectangle 53">
              <a:extLst>
                <a:ext uri="{FF2B5EF4-FFF2-40B4-BE49-F238E27FC236}">
                  <a16:creationId xmlns:a16="http://schemas.microsoft.com/office/drawing/2014/main" id="{587C3E88-8848-490A-B0AC-43A20B452F04}"/>
                </a:ext>
              </a:extLst>
            </p:cNvPr>
            <p:cNvSpPr/>
            <p:nvPr/>
          </p:nvSpPr>
          <p:spPr>
            <a:xfrm>
              <a:off x="7946943" y="830421"/>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5" name="Rectangle 54">
              <a:extLst>
                <a:ext uri="{FF2B5EF4-FFF2-40B4-BE49-F238E27FC236}">
                  <a16:creationId xmlns:a16="http://schemas.microsoft.com/office/drawing/2014/main" id="{7C68CB04-3EC5-40E0-9B76-BB1D4AC8F65A}"/>
                </a:ext>
              </a:extLst>
            </p:cNvPr>
            <p:cNvSpPr/>
            <p:nvPr/>
          </p:nvSpPr>
          <p:spPr>
            <a:xfrm>
              <a:off x="8035654" y="903541"/>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6" name="Rectangle 55">
              <a:extLst>
                <a:ext uri="{FF2B5EF4-FFF2-40B4-BE49-F238E27FC236}">
                  <a16:creationId xmlns:a16="http://schemas.microsoft.com/office/drawing/2014/main" id="{84482673-1842-4386-A711-AC7736FF84B2}"/>
                </a:ext>
              </a:extLst>
            </p:cNvPr>
            <p:cNvSpPr/>
            <p:nvPr/>
          </p:nvSpPr>
          <p:spPr>
            <a:xfrm>
              <a:off x="8035654" y="974007"/>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7" name="Rectangle 56">
              <a:extLst>
                <a:ext uri="{FF2B5EF4-FFF2-40B4-BE49-F238E27FC236}">
                  <a16:creationId xmlns:a16="http://schemas.microsoft.com/office/drawing/2014/main" id="{5312CA74-8973-4B17-94F2-54AA5E89D31B}"/>
                </a:ext>
              </a:extLst>
            </p:cNvPr>
            <p:cNvSpPr/>
            <p:nvPr/>
          </p:nvSpPr>
          <p:spPr>
            <a:xfrm>
              <a:off x="8035654" y="1044556"/>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8" name="Rectangle 57">
              <a:extLst>
                <a:ext uri="{FF2B5EF4-FFF2-40B4-BE49-F238E27FC236}">
                  <a16:creationId xmlns:a16="http://schemas.microsoft.com/office/drawing/2014/main" id="{323D3023-6BA4-4CA3-98A9-24C72671E857}"/>
                </a:ext>
              </a:extLst>
            </p:cNvPr>
            <p:cNvSpPr/>
            <p:nvPr/>
          </p:nvSpPr>
          <p:spPr>
            <a:xfrm>
              <a:off x="8230377" y="829899"/>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59" name="Rectangle 58">
              <a:extLst>
                <a:ext uri="{FF2B5EF4-FFF2-40B4-BE49-F238E27FC236}">
                  <a16:creationId xmlns:a16="http://schemas.microsoft.com/office/drawing/2014/main" id="{2FB6C2B0-F0AF-421C-96C7-204B28DF25ED}"/>
                </a:ext>
              </a:extLst>
            </p:cNvPr>
            <p:cNvSpPr/>
            <p:nvPr/>
          </p:nvSpPr>
          <p:spPr>
            <a:xfrm>
              <a:off x="8319088" y="903019"/>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0" name="Rectangle 59">
              <a:extLst>
                <a:ext uri="{FF2B5EF4-FFF2-40B4-BE49-F238E27FC236}">
                  <a16:creationId xmlns:a16="http://schemas.microsoft.com/office/drawing/2014/main" id="{03C2B049-52B7-4DC7-9811-3498D216630A}"/>
                </a:ext>
              </a:extLst>
            </p:cNvPr>
            <p:cNvSpPr/>
            <p:nvPr/>
          </p:nvSpPr>
          <p:spPr>
            <a:xfrm>
              <a:off x="8319088" y="973485"/>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1" name="Rectangle 60">
              <a:extLst>
                <a:ext uri="{FF2B5EF4-FFF2-40B4-BE49-F238E27FC236}">
                  <a16:creationId xmlns:a16="http://schemas.microsoft.com/office/drawing/2014/main" id="{56844D34-40AC-4D1C-886D-48FFBB4B6B63}"/>
                </a:ext>
              </a:extLst>
            </p:cNvPr>
            <p:cNvSpPr/>
            <p:nvPr/>
          </p:nvSpPr>
          <p:spPr>
            <a:xfrm>
              <a:off x="8319088" y="1044034"/>
              <a:ext cx="282055" cy="73120"/>
            </a:xfrm>
            <a:prstGeom prst="rect">
              <a:avLst/>
            </a:prstGeom>
            <a:solidFill>
              <a:schemeClr val="accent4">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2" name="Rectangle 61">
              <a:extLst>
                <a:ext uri="{FF2B5EF4-FFF2-40B4-BE49-F238E27FC236}">
                  <a16:creationId xmlns:a16="http://schemas.microsoft.com/office/drawing/2014/main" id="{5760F1A4-5774-4661-A1DC-BFDD8F4A0EE0}"/>
                </a:ext>
              </a:extLst>
            </p:cNvPr>
            <p:cNvSpPr/>
            <p:nvPr/>
          </p:nvSpPr>
          <p:spPr>
            <a:xfrm>
              <a:off x="9294283" y="901211"/>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3" name="Rectangle 62">
              <a:extLst>
                <a:ext uri="{FF2B5EF4-FFF2-40B4-BE49-F238E27FC236}">
                  <a16:creationId xmlns:a16="http://schemas.microsoft.com/office/drawing/2014/main" id="{C80CD57B-7545-4BD7-AD84-A4C35FE2B146}"/>
                </a:ext>
              </a:extLst>
            </p:cNvPr>
            <p:cNvSpPr/>
            <p:nvPr/>
          </p:nvSpPr>
          <p:spPr>
            <a:xfrm>
              <a:off x="8874811" y="976557"/>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4" name="Rectangle 63">
              <a:extLst>
                <a:ext uri="{FF2B5EF4-FFF2-40B4-BE49-F238E27FC236}">
                  <a16:creationId xmlns:a16="http://schemas.microsoft.com/office/drawing/2014/main" id="{E4CFBBB2-9C3C-42DB-9488-8FCABB1BB683}"/>
                </a:ext>
              </a:extLst>
            </p:cNvPr>
            <p:cNvSpPr/>
            <p:nvPr/>
          </p:nvSpPr>
          <p:spPr>
            <a:xfrm>
              <a:off x="8967367" y="977299"/>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5" name="Rectangle 64">
              <a:extLst>
                <a:ext uri="{FF2B5EF4-FFF2-40B4-BE49-F238E27FC236}">
                  <a16:creationId xmlns:a16="http://schemas.microsoft.com/office/drawing/2014/main" id="{D81807A4-4FB7-4C62-ADD0-CB729D21537B}"/>
                </a:ext>
              </a:extLst>
            </p:cNvPr>
            <p:cNvSpPr/>
            <p:nvPr/>
          </p:nvSpPr>
          <p:spPr>
            <a:xfrm>
              <a:off x="8923011" y="1047243"/>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6" name="Rectangle 65">
              <a:extLst>
                <a:ext uri="{FF2B5EF4-FFF2-40B4-BE49-F238E27FC236}">
                  <a16:creationId xmlns:a16="http://schemas.microsoft.com/office/drawing/2014/main" id="{E6BFD748-32DD-4A87-82EB-AA0CCF3886D4}"/>
                </a:ext>
              </a:extLst>
            </p:cNvPr>
            <p:cNvSpPr/>
            <p:nvPr/>
          </p:nvSpPr>
          <p:spPr>
            <a:xfrm>
              <a:off x="9011723" y="1047023"/>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7" name="Rectangle 66">
              <a:extLst>
                <a:ext uri="{FF2B5EF4-FFF2-40B4-BE49-F238E27FC236}">
                  <a16:creationId xmlns:a16="http://schemas.microsoft.com/office/drawing/2014/main" id="{C7EE901B-16D4-4AB3-A0A2-59973AE24061}"/>
                </a:ext>
              </a:extLst>
            </p:cNvPr>
            <p:cNvSpPr/>
            <p:nvPr/>
          </p:nvSpPr>
          <p:spPr>
            <a:xfrm>
              <a:off x="9056079" y="973642"/>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8" name="Rectangle 67">
              <a:extLst>
                <a:ext uri="{FF2B5EF4-FFF2-40B4-BE49-F238E27FC236}">
                  <a16:creationId xmlns:a16="http://schemas.microsoft.com/office/drawing/2014/main" id="{8EE839DC-921C-4ABC-A80F-71D8C9DBC7A4}"/>
                </a:ext>
              </a:extLst>
            </p:cNvPr>
            <p:cNvSpPr/>
            <p:nvPr/>
          </p:nvSpPr>
          <p:spPr>
            <a:xfrm>
              <a:off x="9144791" y="973244"/>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69" name="Rectangle 68">
              <a:extLst>
                <a:ext uri="{FF2B5EF4-FFF2-40B4-BE49-F238E27FC236}">
                  <a16:creationId xmlns:a16="http://schemas.microsoft.com/office/drawing/2014/main" id="{92DA1FA4-E0D6-4434-8F89-35A205FEB296}"/>
                </a:ext>
              </a:extLst>
            </p:cNvPr>
            <p:cNvSpPr/>
            <p:nvPr/>
          </p:nvSpPr>
          <p:spPr>
            <a:xfrm>
              <a:off x="9237347" y="973986"/>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0" name="Rectangle 69">
              <a:extLst>
                <a:ext uri="{FF2B5EF4-FFF2-40B4-BE49-F238E27FC236}">
                  <a16:creationId xmlns:a16="http://schemas.microsoft.com/office/drawing/2014/main" id="{9E019D8A-F534-4E24-8B19-1096A0160C55}"/>
                </a:ext>
              </a:extLst>
            </p:cNvPr>
            <p:cNvSpPr/>
            <p:nvPr/>
          </p:nvSpPr>
          <p:spPr>
            <a:xfrm>
              <a:off x="9192991" y="1043930"/>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1" name="Rectangle 70">
              <a:extLst>
                <a:ext uri="{FF2B5EF4-FFF2-40B4-BE49-F238E27FC236}">
                  <a16:creationId xmlns:a16="http://schemas.microsoft.com/office/drawing/2014/main" id="{A5C15E87-E29E-49B2-A9E7-17258B575477}"/>
                </a:ext>
              </a:extLst>
            </p:cNvPr>
            <p:cNvSpPr/>
            <p:nvPr/>
          </p:nvSpPr>
          <p:spPr>
            <a:xfrm>
              <a:off x="9281703" y="1043710"/>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2" name="Rectangle 71">
              <a:extLst>
                <a:ext uri="{FF2B5EF4-FFF2-40B4-BE49-F238E27FC236}">
                  <a16:creationId xmlns:a16="http://schemas.microsoft.com/office/drawing/2014/main" id="{ACB3ACFF-7467-4B2A-932B-F8AAA91E7A1C}"/>
                </a:ext>
              </a:extLst>
            </p:cNvPr>
            <p:cNvSpPr/>
            <p:nvPr/>
          </p:nvSpPr>
          <p:spPr>
            <a:xfrm>
              <a:off x="9326059" y="970329"/>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3" name="Rectangle 72">
              <a:extLst>
                <a:ext uri="{FF2B5EF4-FFF2-40B4-BE49-F238E27FC236}">
                  <a16:creationId xmlns:a16="http://schemas.microsoft.com/office/drawing/2014/main" id="{A1354FCB-B711-4F66-8A78-05C8E0F67F07}"/>
                </a:ext>
              </a:extLst>
            </p:cNvPr>
            <p:cNvSpPr/>
            <p:nvPr/>
          </p:nvSpPr>
          <p:spPr>
            <a:xfrm>
              <a:off x="9102690" y="1046501"/>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4" name="Rectangle 73">
              <a:extLst>
                <a:ext uri="{FF2B5EF4-FFF2-40B4-BE49-F238E27FC236}">
                  <a16:creationId xmlns:a16="http://schemas.microsoft.com/office/drawing/2014/main" id="{337A7E59-CD87-42A0-9F69-967943A3997E}"/>
                </a:ext>
              </a:extLst>
            </p:cNvPr>
            <p:cNvSpPr/>
            <p:nvPr/>
          </p:nvSpPr>
          <p:spPr>
            <a:xfrm>
              <a:off x="9418614" y="971656"/>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5" name="Rectangle 74">
              <a:extLst>
                <a:ext uri="{FF2B5EF4-FFF2-40B4-BE49-F238E27FC236}">
                  <a16:creationId xmlns:a16="http://schemas.microsoft.com/office/drawing/2014/main" id="{E96F8664-13A2-43D8-8852-CDF8D411C14C}"/>
                </a:ext>
              </a:extLst>
            </p:cNvPr>
            <p:cNvSpPr/>
            <p:nvPr/>
          </p:nvSpPr>
          <p:spPr>
            <a:xfrm>
              <a:off x="9511170" y="972398"/>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6" name="Rectangle 75">
              <a:extLst>
                <a:ext uri="{FF2B5EF4-FFF2-40B4-BE49-F238E27FC236}">
                  <a16:creationId xmlns:a16="http://schemas.microsoft.com/office/drawing/2014/main" id="{9706523E-2C5B-448C-99EE-F82F0156859A}"/>
                </a:ext>
              </a:extLst>
            </p:cNvPr>
            <p:cNvSpPr/>
            <p:nvPr/>
          </p:nvSpPr>
          <p:spPr>
            <a:xfrm>
              <a:off x="9466814" y="1042342"/>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7" name="Rectangle 76">
              <a:extLst>
                <a:ext uri="{FF2B5EF4-FFF2-40B4-BE49-F238E27FC236}">
                  <a16:creationId xmlns:a16="http://schemas.microsoft.com/office/drawing/2014/main" id="{297530D1-2F9A-4AD1-8941-82C7DD7AF91B}"/>
                </a:ext>
              </a:extLst>
            </p:cNvPr>
            <p:cNvSpPr/>
            <p:nvPr/>
          </p:nvSpPr>
          <p:spPr>
            <a:xfrm>
              <a:off x="9555526" y="1042122"/>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8" name="Rectangle 77">
              <a:extLst>
                <a:ext uri="{FF2B5EF4-FFF2-40B4-BE49-F238E27FC236}">
                  <a16:creationId xmlns:a16="http://schemas.microsoft.com/office/drawing/2014/main" id="{0D7EA639-DDB0-49E0-9663-ACA900A4F5D3}"/>
                </a:ext>
              </a:extLst>
            </p:cNvPr>
            <p:cNvSpPr/>
            <p:nvPr/>
          </p:nvSpPr>
          <p:spPr>
            <a:xfrm>
              <a:off x="9599882" y="968741"/>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79" name="Rectangle 78">
              <a:extLst>
                <a:ext uri="{FF2B5EF4-FFF2-40B4-BE49-F238E27FC236}">
                  <a16:creationId xmlns:a16="http://schemas.microsoft.com/office/drawing/2014/main" id="{22E43885-4A78-4767-9D75-936F989297B9}"/>
                </a:ext>
              </a:extLst>
            </p:cNvPr>
            <p:cNvSpPr/>
            <p:nvPr/>
          </p:nvSpPr>
          <p:spPr>
            <a:xfrm>
              <a:off x="9688594" y="968343"/>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0" name="Rectangle 79">
              <a:extLst>
                <a:ext uri="{FF2B5EF4-FFF2-40B4-BE49-F238E27FC236}">
                  <a16:creationId xmlns:a16="http://schemas.microsoft.com/office/drawing/2014/main" id="{8BB4FF5C-B537-42AC-A7D4-4793CF907603}"/>
                </a:ext>
              </a:extLst>
            </p:cNvPr>
            <p:cNvSpPr/>
            <p:nvPr/>
          </p:nvSpPr>
          <p:spPr>
            <a:xfrm>
              <a:off x="9781150" y="969085"/>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1" name="Rectangle 80">
              <a:extLst>
                <a:ext uri="{FF2B5EF4-FFF2-40B4-BE49-F238E27FC236}">
                  <a16:creationId xmlns:a16="http://schemas.microsoft.com/office/drawing/2014/main" id="{2D254C1B-6EA8-43D5-8219-EEC8F37ED100}"/>
                </a:ext>
              </a:extLst>
            </p:cNvPr>
            <p:cNvSpPr/>
            <p:nvPr/>
          </p:nvSpPr>
          <p:spPr>
            <a:xfrm>
              <a:off x="9736794" y="1039029"/>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2" name="Rectangle 81">
              <a:extLst>
                <a:ext uri="{FF2B5EF4-FFF2-40B4-BE49-F238E27FC236}">
                  <a16:creationId xmlns:a16="http://schemas.microsoft.com/office/drawing/2014/main" id="{13AA82BA-DD11-4969-AADA-629F47219D5C}"/>
                </a:ext>
              </a:extLst>
            </p:cNvPr>
            <p:cNvSpPr/>
            <p:nvPr/>
          </p:nvSpPr>
          <p:spPr>
            <a:xfrm>
              <a:off x="9825506" y="1038809"/>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3" name="Rectangle 82">
              <a:extLst>
                <a:ext uri="{FF2B5EF4-FFF2-40B4-BE49-F238E27FC236}">
                  <a16:creationId xmlns:a16="http://schemas.microsoft.com/office/drawing/2014/main" id="{20BD9380-1BA2-4896-A7BE-E28185FF7037}"/>
                </a:ext>
              </a:extLst>
            </p:cNvPr>
            <p:cNvSpPr/>
            <p:nvPr/>
          </p:nvSpPr>
          <p:spPr>
            <a:xfrm>
              <a:off x="9869862" y="965428"/>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4" name="Rectangle 83">
              <a:extLst>
                <a:ext uri="{FF2B5EF4-FFF2-40B4-BE49-F238E27FC236}">
                  <a16:creationId xmlns:a16="http://schemas.microsoft.com/office/drawing/2014/main" id="{EE41B7FA-0A8C-4729-9140-26F051889997}"/>
                </a:ext>
              </a:extLst>
            </p:cNvPr>
            <p:cNvSpPr/>
            <p:nvPr/>
          </p:nvSpPr>
          <p:spPr>
            <a:xfrm>
              <a:off x="9646493" y="1041600"/>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5" name="Rectangle 84">
              <a:extLst>
                <a:ext uri="{FF2B5EF4-FFF2-40B4-BE49-F238E27FC236}">
                  <a16:creationId xmlns:a16="http://schemas.microsoft.com/office/drawing/2014/main" id="{681292E5-1EF6-45E5-95EC-87C40D385042}"/>
                </a:ext>
              </a:extLst>
            </p:cNvPr>
            <p:cNvSpPr/>
            <p:nvPr/>
          </p:nvSpPr>
          <p:spPr>
            <a:xfrm>
              <a:off x="9375387" y="1044693"/>
              <a:ext cx="88711" cy="70686"/>
            </a:xfrm>
            <a:prstGeom prst="rect">
              <a:avLst/>
            </a:prstGeom>
            <a:solidFill>
              <a:schemeClr val="accent2">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6" name="Rectangle 85">
              <a:extLst>
                <a:ext uri="{FF2B5EF4-FFF2-40B4-BE49-F238E27FC236}">
                  <a16:creationId xmlns:a16="http://schemas.microsoft.com/office/drawing/2014/main" id="{AF2065DB-CC6C-4D14-89CA-798F955A9C8C}"/>
                </a:ext>
              </a:extLst>
            </p:cNvPr>
            <p:cNvSpPr/>
            <p:nvPr/>
          </p:nvSpPr>
          <p:spPr>
            <a:xfrm>
              <a:off x="10408692" y="766216"/>
              <a:ext cx="1224507" cy="60631"/>
            </a:xfrm>
            <a:prstGeom prst="rect">
              <a:avLst/>
            </a:prstGeom>
            <a:solidFill>
              <a:srgbClr val="00B050"/>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7" name="Rectangle 86">
              <a:extLst>
                <a:ext uri="{FF2B5EF4-FFF2-40B4-BE49-F238E27FC236}">
                  <a16:creationId xmlns:a16="http://schemas.microsoft.com/office/drawing/2014/main" id="{C3FB5E6C-1558-4715-9C84-AEBA4F456F96}"/>
                </a:ext>
              </a:extLst>
            </p:cNvPr>
            <p:cNvSpPr/>
            <p:nvPr/>
          </p:nvSpPr>
          <p:spPr>
            <a:xfrm>
              <a:off x="10453471" y="826179"/>
              <a:ext cx="454669" cy="70686"/>
            </a:xfrm>
            <a:prstGeom prst="rect">
              <a:avLst/>
            </a:prstGeom>
            <a:solidFill>
              <a:schemeClr val="accent6">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8" name="Rectangle 87">
              <a:extLst>
                <a:ext uri="{FF2B5EF4-FFF2-40B4-BE49-F238E27FC236}">
                  <a16:creationId xmlns:a16="http://schemas.microsoft.com/office/drawing/2014/main" id="{CA8C4A3B-D581-4E32-AC92-E1AD57E6B6F5}"/>
                </a:ext>
              </a:extLst>
            </p:cNvPr>
            <p:cNvSpPr/>
            <p:nvPr/>
          </p:nvSpPr>
          <p:spPr>
            <a:xfrm>
              <a:off x="10453471" y="894308"/>
              <a:ext cx="388135" cy="66940"/>
            </a:xfrm>
            <a:prstGeom prst="rect">
              <a:avLst/>
            </a:prstGeom>
            <a:solidFill>
              <a:schemeClr val="accent6">
                <a:lumMod val="40000"/>
                <a:lumOff val="60000"/>
              </a:schemeClr>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sp>
          <p:nvSpPr>
            <p:cNvPr id="89" name="Rectangle 88">
              <a:extLst>
                <a:ext uri="{FF2B5EF4-FFF2-40B4-BE49-F238E27FC236}">
                  <a16:creationId xmlns:a16="http://schemas.microsoft.com/office/drawing/2014/main" id="{4CD2D490-25A5-41BB-BC11-59DFF6BA9006}"/>
                </a:ext>
              </a:extLst>
            </p:cNvPr>
            <p:cNvSpPr/>
            <p:nvPr/>
          </p:nvSpPr>
          <p:spPr>
            <a:xfrm>
              <a:off x="11250857" y="365126"/>
              <a:ext cx="46377" cy="953494"/>
            </a:xfrm>
            <a:prstGeom prst="rect">
              <a:avLst/>
            </a:prstGeom>
            <a:solidFill>
              <a:srgbClr val="FF0000"/>
            </a:solidFill>
            <a:ln>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grpSp>
      <p:grpSp>
        <p:nvGrpSpPr>
          <p:cNvPr id="18433" name="Group 18432">
            <a:extLst>
              <a:ext uri="{FF2B5EF4-FFF2-40B4-BE49-F238E27FC236}">
                <a16:creationId xmlns:a16="http://schemas.microsoft.com/office/drawing/2014/main" id="{77C43B2D-622E-4D54-84BA-0574324A8AB3}"/>
              </a:ext>
            </a:extLst>
          </p:cNvPr>
          <p:cNvGrpSpPr/>
          <p:nvPr/>
        </p:nvGrpSpPr>
        <p:grpSpPr>
          <a:xfrm>
            <a:off x="8227355" y="4157259"/>
            <a:ext cx="3738033" cy="2502848"/>
            <a:chOff x="8077432" y="4355152"/>
            <a:chExt cx="3738033" cy="2502848"/>
          </a:xfrm>
        </p:grpSpPr>
        <p:pic>
          <p:nvPicPr>
            <p:cNvPr id="18436" name="Picture 4" descr="Bildresultat för aesthetics vs graphics">
              <a:extLst>
                <a:ext uri="{FF2B5EF4-FFF2-40B4-BE49-F238E27FC236}">
                  <a16:creationId xmlns:a16="http://schemas.microsoft.com/office/drawing/2014/main" id="{18710FB0-8BE6-4585-A356-54F4A9EE25E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77432" y="4355152"/>
              <a:ext cx="3738033" cy="21026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432" name="Rectangle 18431">
              <a:hlinkClick r:id="rId4"/>
              <a:extLst>
                <a:ext uri="{FF2B5EF4-FFF2-40B4-BE49-F238E27FC236}">
                  <a16:creationId xmlns:a16="http://schemas.microsoft.com/office/drawing/2014/main" id="{451060A8-A46E-4C69-8297-A5FEEDF9B0AF}"/>
                </a:ext>
              </a:extLst>
            </p:cNvPr>
            <p:cNvSpPr/>
            <p:nvPr/>
          </p:nvSpPr>
          <p:spPr>
            <a:xfrm>
              <a:off x="8821494" y="6488668"/>
              <a:ext cx="2323136" cy="369332"/>
            </a:xfrm>
            <a:prstGeom prst="rect">
              <a:avLst/>
            </a:prstGeom>
          </p:spPr>
          <p:txBody>
            <a:bodyPr wrap="none">
              <a:spAutoFit/>
            </a:bodyPr>
            <a:lstStyle/>
            <a:p>
              <a:r>
                <a:rPr lang="sv-SE" dirty="0">
                  <a:solidFill>
                    <a:schemeClr val="bg1"/>
                  </a:solidFill>
                  <a:latin typeface="YouTube Noto"/>
                  <a:hlinkClick r:id="rId4"/>
                </a:rPr>
                <a:t>Graphics vs. Aesthetics</a:t>
              </a:r>
              <a:endParaRPr lang="sv-SE" dirty="0">
                <a:solidFill>
                  <a:schemeClr val="bg1"/>
                </a:solidFill>
              </a:endParaRPr>
            </a:p>
          </p:txBody>
        </p:sp>
      </p:grpSp>
      <p:sp>
        <p:nvSpPr>
          <p:cNvPr id="90" name="Footer Placeholder 4">
            <a:extLst>
              <a:ext uri="{FF2B5EF4-FFF2-40B4-BE49-F238E27FC236}">
                <a16:creationId xmlns:a16="http://schemas.microsoft.com/office/drawing/2014/main" id="{4F166749-BE11-423B-AD7C-3599EE3B9C88}"/>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957832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The Power Cost ($)</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1825624"/>
            <a:ext cx="7905466" cy="4754185"/>
          </a:xfrm>
        </p:spPr>
        <p:txBody>
          <a:bodyPr>
            <a:normAutofit/>
          </a:bodyPr>
          <a:lstStyle/>
          <a:p>
            <a:pPr marL="0" indent="0" fontAlgn="base">
              <a:buNone/>
            </a:pPr>
            <a:r>
              <a:rPr lang="en-CA" sz="2600" dirty="0">
                <a:solidFill>
                  <a:schemeClr val="accent4">
                    <a:lumMod val="40000"/>
                    <a:lumOff val="60000"/>
                  </a:schemeClr>
                </a:solidFill>
              </a:rPr>
              <a:t>The cost of power for precomputing (parts/full) lighting for a modern large world </a:t>
            </a:r>
            <a:r>
              <a:rPr lang="en-CA" sz="2600" u="sng" dirty="0">
                <a:solidFill>
                  <a:schemeClr val="accent4">
                    <a:lumMod val="40000"/>
                    <a:lumOff val="60000"/>
                  </a:schemeClr>
                </a:solidFill>
              </a:rPr>
              <a:t>might</a:t>
            </a:r>
            <a:r>
              <a:rPr lang="en-CA" sz="2600" dirty="0">
                <a:solidFill>
                  <a:schemeClr val="accent4">
                    <a:lumMod val="40000"/>
                    <a:lumOff val="60000"/>
                  </a:schemeClr>
                </a:solidFill>
              </a:rPr>
              <a:t> be non-trivial</a:t>
            </a:r>
          </a:p>
          <a:p>
            <a:pPr fontAlgn="base"/>
            <a:r>
              <a:rPr lang="en-CA" sz="2200" dirty="0">
                <a:solidFill>
                  <a:srgbClr val="FFC000"/>
                </a:solidFill>
              </a:rPr>
              <a:t>Beefy Machines</a:t>
            </a:r>
            <a:r>
              <a:rPr lang="en-CA" sz="2200" dirty="0">
                <a:solidFill>
                  <a:schemeClr val="bg1"/>
                </a:solidFill>
              </a:rPr>
              <a:t> / Server Setups</a:t>
            </a:r>
          </a:p>
          <a:p>
            <a:pPr lvl="1" fontAlgn="base"/>
            <a:r>
              <a:rPr lang="en-CA" sz="2000" dirty="0">
                <a:solidFill>
                  <a:schemeClr val="bg1"/>
                </a:solidFill>
                <a:uFillTx/>
              </a:rPr>
              <a:t>Halo 3: </a:t>
            </a:r>
            <a:r>
              <a:rPr lang="en-CA" sz="2000" dirty="0">
                <a:solidFill>
                  <a:schemeClr val="bg1"/>
                </a:solidFill>
              </a:rPr>
              <a:t>256 servers, 456 Processors, 1GB memory [Chen08][Villegas08]</a:t>
            </a:r>
          </a:p>
          <a:p>
            <a:pPr lvl="1" fontAlgn="base"/>
            <a:r>
              <a:rPr lang="en-CA" sz="2000" dirty="0" err="1">
                <a:solidFill>
                  <a:schemeClr val="bg1"/>
                </a:solidFill>
              </a:rPr>
              <a:t>CoD</a:t>
            </a:r>
            <a:r>
              <a:rPr lang="en-CA" sz="2000" dirty="0">
                <a:solidFill>
                  <a:schemeClr val="bg1"/>
                </a:solidFill>
              </a:rPr>
              <a:t>: 48 GB RAM and 12 GB VRAM machines [Hooker16]</a:t>
            </a:r>
          </a:p>
          <a:p>
            <a:pPr lvl="1" fontAlgn="base"/>
            <a:r>
              <a:rPr lang="en-CA" sz="2000" dirty="0">
                <a:solidFill>
                  <a:schemeClr val="bg1"/>
                </a:solidFill>
              </a:rPr>
              <a:t>Destiny: Farm with tens of servers to bake AO [Sloan16]</a:t>
            </a:r>
          </a:p>
          <a:p>
            <a:pPr lvl="1" fontAlgn="base"/>
            <a:r>
              <a:rPr lang="en-CA" sz="2000" dirty="0">
                <a:solidFill>
                  <a:schemeClr val="bg1"/>
                </a:solidFill>
              </a:rPr>
              <a:t>SNDBS/</a:t>
            </a:r>
            <a:r>
              <a:rPr lang="en-CA" sz="2000" dirty="0" err="1">
                <a:solidFill>
                  <a:schemeClr val="bg1"/>
                </a:solidFill>
              </a:rPr>
              <a:t>Incredibuild</a:t>
            </a:r>
            <a:r>
              <a:rPr lang="en-CA" sz="2000" dirty="0">
                <a:solidFill>
                  <a:schemeClr val="bg1"/>
                </a:solidFill>
              </a:rPr>
              <a:t>: pool of GPUs running all night (650W+ PSUs)</a:t>
            </a:r>
          </a:p>
          <a:p>
            <a:pPr lvl="1" fontAlgn="base"/>
            <a:r>
              <a:rPr lang="en-CA" sz="2000" dirty="0">
                <a:solidFill>
                  <a:schemeClr val="bg1"/>
                </a:solidFill>
              </a:rPr>
              <a:t>Consider</a:t>
            </a:r>
            <a:r>
              <a:rPr lang="en-CA" sz="2000" dirty="0">
                <a:solidFill>
                  <a:srgbClr val="FFC000"/>
                </a:solidFill>
              </a:rPr>
              <a:t> additional costs </a:t>
            </a:r>
            <a:r>
              <a:rPr lang="en-CA" sz="2000" dirty="0">
                <a:solidFill>
                  <a:schemeClr val="bg1"/>
                </a:solidFill>
              </a:rPr>
              <a:t>(i.e.: cooling, hardware failure, …)</a:t>
            </a:r>
            <a:br>
              <a:rPr lang="en-CA" sz="1800" dirty="0">
                <a:solidFill>
                  <a:schemeClr val="bg1"/>
                </a:solidFill>
              </a:rPr>
            </a:br>
            <a:endParaRPr lang="en-CA" sz="1800" dirty="0">
              <a:solidFill>
                <a:schemeClr val="bg1"/>
              </a:solidFill>
            </a:endParaRPr>
          </a:p>
          <a:p>
            <a:pPr fontAlgn="base"/>
            <a:r>
              <a:rPr lang="en-CA" sz="2200" dirty="0">
                <a:solidFill>
                  <a:srgbClr val="FFC000"/>
                </a:solidFill>
              </a:rPr>
              <a:t>Cloud computing might be cheaper </a:t>
            </a:r>
            <a:r>
              <a:rPr lang="en-CA" sz="2200" dirty="0">
                <a:solidFill>
                  <a:schemeClr val="bg1"/>
                </a:solidFill>
              </a:rPr>
              <a:t>in the long run</a:t>
            </a:r>
          </a:p>
          <a:p>
            <a:pPr lvl="1" fontAlgn="base"/>
            <a:r>
              <a:rPr lang="fr-CA" sz="1800" dirty="0">
                <a:solidFill>
                  <a:schemeClr val="bg1"/>
                </a:solidFill>
              </a:rPr>
              <a:t>Even </a:t>
            </a:r>
            <a:r>
              <a:rPr lang="fr-CA" sz="1800" dirty="0" err="1">
                <a:solidFill>
                  <a:schemeClr val="bg1"/>
                </a:solidFill>
              </a:rPr>
              <a:t>with</a:t>
            </a:r>
            <a:r>
              <a:rPr lang="fr-CA" sz="1800" dirty="0">
                <a:solidFill>
                  <a:schemeClr val="bg1"/>
                </a:solidFill>
              </a:rPr>
              <a:t> r</a:t>
            </a:r>
            <a:r>
              <a:rPr lang="en-CA" sz="1800" dirty="0">
                <a:solidFill>
                  <a:schemeClr val="bg1"/>
                </a:solidFill>
              </a:rPr>
              <a:t>educed cost of electricity (Industrial vs Household)	</a:t>
            </a:r>
            <a:br>
              <a:rPr lang="en-CA" sz="1800" dirty="0">
                <a:solidFill>
                  <a:schemeClr val="bg1"/>
                </a:solidFill>
              </a:rPr>
            </a:br>
            <a:endParaRPr lang="en-CA" sz="1800" dirty="0">
              <a:solidFill>
                <a:schemeClr val="bg1"/>
              </a:solidFill>
            </a:endParaRPr>
          </a:p>
          <a:p>
            <a:pPr lvl="1" fontAlgn="base"/>
            <a:endParaRPr lang="en-US" sz="1800" dirty="0">
              <a:solidFill>
                <a:schemeClr val="bg1"/>
              </a:solidFill>
            </a:endParaRPr>
          </a:p>
        </p:txBody>
      </p:sp>
      <p:grpSp>
        <p:nvGrpSpPr>
          <p:cNvPr id="6" name="Group 5">
            <a:extLst>
              <a:ext uri="{FF2B5EF4-FFF2-40B4-BE49-F238E27FC236}">
                <a16:creationId xmlns:a16="http://schemas.microsoft.com/office/drawing/2014/main" id="{6348FF02-1E11-4824-922F-89134ED9E598}"/>
              </a:ext>
            </a:extLst>
          </p:cNvPr>
          <p:cNvGrpSpPr/>
          <p:nvPr/>
        </p:nvGrpSpPr>
        <p:grpSpPr>
          <a:xfrm>
            <a:off x="8903129" y="745926"/>
            <a:ext cx="2989759" cy="2802298"/>
            <a:chOff x="8903129" y="745926"/>
            <a:chExt cx="2989759" cy="2802298"/>
          </a:xfrm>
        </p:grpSpPr>
        <p:pic>
          <p:nvPicPr>
            <p:cNvPr id="4" name="Picture 3" descr="\\netstore01\sshyp\GDC08\pictures\IMG_0063.jpg">
              <a:extLst>
                <a:ext uri="{FF2B5EF4-FFF2-40B4-BE49-F238E27FC236}">
                  <a16:creationId xmlns:a16="http://schemas.microsoft.com/office/drawing/2014/main" id="{DC5E9C56-64F9-464E-8006-93531F12AD51}"/>
                </a:ext>
              </a:extLst>
            </p:cNvPr>
            <p:cNvPicPr>
              <a:picLocks noChangeAspect="1" noChangeArrowheads="1"/>
            </p:cNvPicPr>
            <p:nvPr/>
          </p:nvPicPr>
          <p:blipFill>
            <a:blip r:embed="rId3" cstate="print"/>
            <a:srcRect/>
            <a:stretch>
              <a:fillRect/>
            </a:stretch>
          </p:blipFill>
          <p:spPr bwMode="auto">
            <a:xfrm>
              <a:off x="8903129" y="769476"/>
              <a:ext cx="2897712" cy="2778748"/>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F7970F3C-DF71-406F-A521-222F3BF8EC7F}"/>
                </a:ext>
              </a:extLst>
            </p:cNvPr>
            <p:cNvSpPr/>
            <p:nvPr/>
          </p:nvSpPr>
          <p:spPr>
            <a:xfrm>
              <a:off x="10667873" y="745926"/>
              <a:ext cx="1225015" cy="369332"/>
            </a:xfrm>
            <a:prstGeom prst="rect">
              <a:avLst/>
            </a:prstGeom>
          </p:spPr>
          <p:txBody>
            <a:bodyPr wrap="none">
              <a:spAutoFit/>
            </a:bodyPr>
            <a:lstStyle/>
            <a:p>
              <a:r>
                <a:rPr lang="en-CA" dirty="0">
                  <a:solidFill>
                    <a:schemeClr val="bg1"/>
                  </a:solidFill>
                  <a:latin typeface="Century Gothic" panose="020B0502020202020204" pitchFamily="34" charset="0"/>
                </a:rPr>
                <a:t>[Chen08]</a:t>
              </a:r>
              <a:endParaRPr lang="sv-SE" dirty="0"/>
            </a:p>
          </p:txBody>
        </p:sp>
      </p:grpSp>
      <p:pic>
        <p:nvPicPr>
          <p:cNvPr id="9218" name="Picture 2" descr="Bildresultat för industrial electricity prices">
            <a:extLst>
              <a:ext uri="{FF2B5EF4-FFF2-40B4-BE49-F238E27FC236}">
                <a16:creationId xmlns:a16="http://schemas.microsoft.com/office/drawing/2014/main" id="{55C6D3C7-F2C6-4156-890C-63A8D9B4A4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3128" y="3615692"/>
            <a:ext cx="2897712" cy="29641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18FA54F9-5889-4EDB-BA7F-67ACE3AA2796}"/>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210518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FC26C84-37BA-4E84-A4EF-431F237C2F6B}"/>
              </a:ext>
            </a:extLst>
          </p:cNvPr>
          <p:cNvGrpSpPr/>
          <p:nvPr/>
        </p:nvGrpSpPr>
        <p:grpSpPr>
          <a:xfrm>
            <a:off x="7969234" y="1513600"/>
            <a:ext cx="4030821" cy="4052298"/>
            <a:chOff x="445198" y="3331364"/>
            <a:chExt cx="3262694" cy="3231501"/>
          </a:xfrm>
        </p:grpSpPr>
        <p:pic>
          <p:nvPicPr>
            <p:cNvPr id="9" name="Picture 8">
              <a:extLst>
                <a:ext uri="{FF2B5EF4-FFF2-40B4-BE49-F238E27FC236}">
                  <a16:creationId xmlns:a16="http://schemas.microsoft.com/office/drawing/2014/main" id="{B9232513-09F3-4390-A255-EEFDE4AB97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5198" y="3331364"/>
              <a:ext cx="3262694" cy="3231501"/>
            </a:xfrm>
            <a:prstGeom prst="rect">
              <a:avLst/>
            </a:prstGeom>
          </p:spPr>
        </p:pic>
        <p:pic>
          <p:nvPicPr>
            <p:cNvPr id="13" name="Picture 12">
              <a:extLst>
                <a:ext uri="{FF2B5EF4-FFF2-40B4-BE49-F238E27FC236}">
                  <a16:creationId xmlns:a16="http://schemas.microsoft.com/office/drawing/2014/main" id="{B7DEFC43-8F3A-4113-B222-EBD150DB1E7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00300" y="3331364"/>
              <a:ext cx="1307592" cy="3231501"/>
            </a:xfrm>
            <a:prstGeom prst="rect">
              <a:avLst/>
            </a:prstGeom>
          </p:spPr>
        </p:pic>
      </p:grpSp>
      <p:sp>
        <p:nvSpPr>
          <p:cNvPr id="2" name="Title 1"/>
          <p:cNvSpPr>
            <a:spLocks noGrp="1"/>
          </p:cNvSpPr>
          <p:nvPr>
            <p:ph type="title"/>
          </p:nvPr>
        </p:nvSpPr>
        <p:spPr>
          <a:xfrm>
            <a:off x="838200" y="365125"/>
            <a:ext cx="10962640" cy="678901"/>
          </a:xfrm>
          <a:effectLst/>
        </p:spPr>
        <p:txBody>
          <a:bodyPr/>
          <a:lstStyle/>
          <a:p>
            <a:r>
              <a:rPr lang="en-US" sz="4320" dirty="0">
                <a:solidFill>
                  <a:schemeClr val="accent4"/>
                </a:solidFill>
                <a:uFillTx/>
                <a:latin typeface="Century Gothic" panose="020B0502020202020204" pitchFamily="34" charset="0"/>
              </a:rPr>
              <a:t>The Open World Beast</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952634" y="1876234"/>
            <a:ext cx="6800576" cy="5101326"/>
          </a:xfrm>
        </p:spPr>
        <p:txBody>
          <a:bodyPr>
            <a:noAutofit/>
          </a:bodyPr>
          <a:lstStyle/>
          <a:p>
            <a:pPr marL="0" indent="0" algn="just" fontAlgn="base">
              <a:buNone/>
            </a:pPr>
            <a:r>
              <a:rPr lang="en-CA" sz="2200" dirty="0">
                <a:solidFill>
                  <a:schemeClr val="bg1"/>
                </a:solidFill>
              </a:rPr>
              <a:t>Handles </a:t>
            </a:r>
            <a:r>
              <a:rPr lang="en-CA" sz="2200" dirty="0">
                <a:solidFill>
                  <a:srgbClr val="FFC000"/>
                </a:solidFill>
              </a:rPr>
              <a:t>scale</a:t>
            </a:r>
          </a:p>
          <a:p>
            <a:pPr algn="just" fontAlgn="base"/>
            <a:r>
              <a:rPr lang="en-CA" sz="2000" u="sng" dirty="0">
                <a:solidFill>
                  <a:schemeClr val="bg1"/>
                </a:solidFill>
              </a:rPr>
              <a:t>Massive world dimensions</a:t>
            </a:r>
            <a:r>
              <a:rPr lang="en-CA" sz="2000" dirty="0">
                <a:solidFill>
                  <a:schemeClr val="bg1"/>
                </a:solidFill>
              </a:rPr>
              <a:t>, at quality</a:t>
            </a:r>
          </a:p>
          <a:p>
            <a:pPr lvl="1" fontAlgn="base"/>
            <a:r>
              <a:rPr lang="en-CA" sz="1600" dirty="0">
                <a:solidFill>
                  <a:schemeClr val="bg1"/>
                </a:solidFill>
              </a:rPr>
              <a:t>ACU: scalable quality (DVD space), up to 21+ GB of GI on PC</a:t>
            </a:r>
          </a:p>
          <a:p>
            <a:pPr lvl="1" fontAlgn="base"/>
            <a:r>
              <a:rPr lang="en-CA" sz="1600" dirty="0">
                <a:solidFill>
                  <a:schemeClr val="bg1"/>
                </a:solidFill>
              </a:rPr>
              <a:t>Significant team decision, and it was worth it!</a:t>
            </a:r>
          </a:p>
          <a:p>
            <a:pPr algn="just" fontAlgn="base"/>
            <a:r>
              <a:rPr lang="en-CA" sz="2000" u="sng" dirty="0">
                <a:solidFill>
                  <a:schemeClr val="bg1"/>
                </a:solidFill>
              </a:rPr>
              <a:t>High entity count</a:t>
            </a:r>
          </a:p>
          <a:p>
            <a:pPr lvl="1" fontAlgn="base"/>
            <a:r>
              <a:rPr lang="en-CA" sz="1600" dirty="0">
                <a:solidFill>
                  <a:schemeClr val="bg1"/>
                </a:solidFill>
              </a:rPr>
              <a:t>Wildlands [Werle2017]: 839 862 trees, 3 449 638 bushes, 775 288 rocks</a:t>
            </a:r>
          </a:p>
          <a:p>
            <a:pPr marL="0" indent="0" fontAlgn="base">
              <a:buNone/>
            </a:pPr>
            <a:r>
              <a:rPr lang="en-CA" sz="2200" dirty="0">
                <a:solidFill>
                  <a:schemeClr val="bg1"/>
                </a:solidFill>
              </a:rPr>
              <a:t>Holds on console memory, handles </a:t>
            </a:r>
            <a:r>
              <a:rPr lang="en-CA" sz="2200" dirty="0">
                <a:solidFill>
                  <a:srgbClr val="FFC000"/>
                </a:solidFill>
              </a:rPr>
              <a:t>streaming</a:t>
            </a:r>
          </a:p>
          <a:p>
            <a:pPr marL="0" indent="0" fontAlgn="base">
              <a:buNone/>
            </a:pPr>
            <a:r>
              <a:rPr lang="en-CA" sz="2200" dirty="0">
                <a:solidFill>
                  <a:schemeClr val="bg1"/>
                </a:solidFill>
              </a:rPr>
              <a:t>Handles </a:t>
            </a:r>
            <a:r>
              <a:rPr lang="en-CA" sz="2200" dirty="0">
                <a:solidFill>
                  <a:srgbClr val="FFC000"/>
                </a:solidFill>
              </a:rPr>
              <a:t>interiors &amp; exteriors</a:t>
            </a:r>
            <a:r>
              <a:rPr lang="en-CA" sz="2200" dirty="0">
                <a:solidFill>
                  <a:schemeClr val="bg1"/>
                </a:solidFill>
              </a:rPr>
              <a:t> (without leaks)</a:t>
            </a:r>
          </a:p>
          <a:p>
            <a:pPr marL="0" indent="0" fontAlgn="base">
              <a:buNone/>
            </a:pPr>
            <a:r>
              <a:rPr lang="en-CA" sz="2200" dirty="0">
                <a:solidFill>
                  <a:schemeClr val="bg1"/>
                </a:solidFill>
              </a:rPr>
              <a:t>Often handles </a:t>
            </a:r>
            <a:r>
              <a:rPr lang="en-CA" sz="2200" dirty="0">
                <a:solidFill>
                  <a:srgbClr val="FFC000"/>
                </a:solidFill>
              </a:rPr>
              <a:t>time-of-day</a:t>
            </a:r>
            <a:r>
              <a:rPr lang="en-CA" sz="2200" dirty="0">
                <a:solidFill>
                  <a:schemeClr val="bg1"/>
                </a:solidFill>
              </a:rPr>
              <a:t>,</a:t>
            </a:r>
            <a:r>
              <a:rPr lang="en-CA" sz="2200" dirty="0">
                <a:solidFill>
                  <a:srgbClr val="FFC000"/>
                </a:solidFill>
              </a:rPr>
              <a:t> weather</a:t>
            </a:r>
          </a:p>
          <a:p>
            <a:pPr marL="0" indent="0" algn="just" fontAlgn="base">
              <a:buNone/>
            </a:pPr>
            <a:r>
              <a:rPr lang="en-CA" sz="2200" dirty="0">
                <a:solidFill>
                  <a:schemeClr val="bg1"/>
                </a:solidFill>
              </a:rPr>
              <a:t>Authoring content as such scale requires: </a:t>
            </a:r>
          </a:p>
          <a:p>
            <a:pPr algn="just" fontAlgn="base"/>
            <a:r>
              <a:rPr lang="en-CA" sz="2000" dirty="0">
                <a:solidFill>
                  <a:srgbClr val="FFC000"/>
                </a:solidFill>
              </a:rPr>
              <a:t>Robust</a:t>
            </a:r>
            <a:r>
              <a:rPr lang="en-CA" sz="2000" dirty="0">
                <a:solidFill>
                  <a:schemeClr val="bg1"/>
                </a:solidFill>
              </a:rPr>
              <a:t> and </a:t>
            </a:r>
            <a:r>
              <a:rPr lang="en-CA" sz="2000" dirty="0">
                <a:solidFill>
                  <a:srgbClr val="FFC000"/>
                </a:solidFill>
              </a:rPr>
              <a:t>distributed</a:t>
            </a:r>
            <a:r>
              <a:rPr lang="en-CA" sz="2000" dirty="0">
                <a:solidFill>
                  <a:schemeClr val="bg1"/>
                </a:solidFill>
              </a:rPr>
              <a:t> process</a:t>
            </a:r>
          </a:p>
          <a:p>
            <a:pPr algn="just" fontAlgn="base"/>
            <a:r>
              <a:rPr lang="en-CA" sz="2000" dirty="0">
                <a:solidFill>
                  <a:schemeClr val="bg1"/>
                </a:solidFill>
              </a:rPr>
              <a:t>Easy of authoring/updating, production-manageable</a:t>
            </a:r>
          </a:p>
        </p:txBody>
      </p:sp>
      <p:sp>
        <p:nvSpPr>
          <p:cNvPr id="10" name="Content Placeholder 2">
            <a:extLst>
              <a:ext uri="{FF2B5EF4-FFF2-40B4-BE49-F238E27FC236}">
                <a16:creationId xmlns:a16="http://schemas.microsoft.com/office/drawing/2014/main" id="{EB53592E-5FB0-42E5-A427-8EBE4BB10EBF}"/>
              </a:ext>
            </a:extLst>
          </p:cNvPr>
          <p:cNvSpPr txBox="1">
            <a:spLocks/>
          </p:cNvSpPr>
          <p:nvPr/>
        </p:nvSpPr>
        <p:spPr>
          <a:xfrm>
            <a:off x="6865620" y="873251"/>
            <a:ext cx="4849368" cy="1002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None/>
            </a:pPr>
            <a:endParaRPr lang="en-CA" sz="2000" dirty="0">
              <a:solidFill>
                <a:schemeClr val="bg1"/>
              </a:solidFill>
              <a:latin typeface="inherit"/>
            </a:endParaRPr>
          </a:p>
        </p:txBody>
      </p:sp>
      <p:grpSp>
        <p:nvGrpSpPr>
          <p:cNvPr id="6" name="Group 5">
            <a:extLst>
              <a:ext uri="{FF2B5EF4-FFF2-40B4-BE49-F238E27FC236}">
                <a16:creationId xmlns:a16="http://schemas.microsoft.com/office/drawing/2014/main" id="{ABA0D125-03F5-4CD9-8905-042A2421D09B}"/>
              </a:ext>
            </a:extLst>
          </p:cNvPr>
          <p:cNvGrpSpPr/>
          <p:nvPr/>
        </p:nvGrpSpPr>
        <p:grpSpPr>
          <a:xfrm>
            <a:off x="7839062" y="2831089"/>
            <a:ext cx="4212729" cy="3885369"/>
            <a:chOff x="7839062" y="2831089"/>
            <a:chExt cx="4212729" cy="3885369"/>
          </a:xfrm>
        </p:grpSpPr>
        <p:grpSp>
          <p:nvGrpSpPr>
            <p:cNvPr id="5" name="Group 4">
              <a:extLst>
                <a:ext uri="{FF2B5EF4-FFF2-40B4-BE49-F238E27FC236}">
                  <a16:creationId xmlns:a16="http://schemas.microsoft.com/office/drawing/2014/main" id="{A473EFC9-A7B7-4843-A4A3-3300F4B5CBC2}"/>
                </a:ext>
              </a:extLst>
            </p:cNvPr>
            <p:cNvGrpSpPr/>
            <p:nvPr/>
          </p:nvGrpSpPr>
          <p:grpSpPr>
            <a:xfrm>
              <a:off x="7839063" y="2831089"/>
              <a:ext cx="4212728" cy="3885369"/>
              <a:chOff x="7839063" y="2831089"/>
              <a:chExt cx="4212728" cy="3885369"/>
            </a:xfrm>
          </p:grpSpPr>
          <p:pic>
            <p:nvPicPr>
              <p:cNvPr id="15362" name="Picture 2" descr="Bildresultat för just cause 3 image">
                <a:extLst>
                  <a:ext uri="{FF2B5EF4-FFF2-40B4-BE49-F238E27FC236}">
                    <a16:creationId xmlns:a16="http://schemas.microsoft.com/office/drawing/2014/main" id="{A3456873-E250-4DCC-9881-7E86298A3B8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77"/>
              <a:stretch/>
            </p:blipFill>
            <p:spPr bwMode="auto">
              <a:xfrm>
                <a:off x="7839067" y="2835688"/>
                <a:ext cx="4212724" cy="38807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B8B70523-948E-477F-9CD5-E9463725F8FA}"/>
                  </a:ext>
                </a:extLst>
              </p:cNvPr>
              <p:cNvGrpSpPr/>
              <p:nvPr/>
            </p:nvGrpSpPr>
            <p:grpSpPr>
              <a:xfrm>
                <a:off x="7839064" y="4557970"/>
                <a:ext cx="2189364" cy="2155503"/>
                <a:chOff x="7839064" y="4557970"/>
                <a:chExt cx="2189364" cy="2155503"/>
              </a:xfrm>
            </p:grpSpPr>
            <p:pic>
              <p:nvPicPr>
                <p:cNvPr id="15364" name="Picture 4" descr="Bildresultat för wildlands">
                  <a:extLst>
                    <a:ext uri="{FF2B5EF4-FFF2-40B4-BE49-F238E27FC236}">
                      <a16:creationId xmlns:a16="http://schemas.microsoft.com/office/drawing/2014/main" id="{2EEEED00-719C-478F-BD81-BE003E73D60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82"/>
                <a:stretch/>
              </p:blipFill>
              <p:spPr bwMode="auto">
                <a:xfrm>
                  <a:off x="7839066" y="4564919"/>
                  <a:ext cx="2189362" cy="21485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5AB6A83-24BE-4113-903D-5465421D3CCE}"/>
                    </a:ext>
                  </a:extLst>
                </p:cNvPr>
                <p:cNvSpPr txBox="1"/>
                <p:nvPr/>
              </p:nvSpPr>
              <p:spPr>
                <a:xfrm>
                  <a:off x="7839064" y="4557970"/>
                  <a:ext cx="2189362" cy="261610"/>
                </a:xfrm>
                <a:prstGeom prst="rect">
                  <a:avLst/>
                </a:prstGeom>
                <a:solidFill>
                  <a:schemeClr val="tx1"/>
                </a:solidFill>
                <a:ln>
                  <a:solidFill>
                    <a:schemeClr val="tx1"/>
                  </a:solidFill>
                </a:ln>
              </p:spPr>
              <p:txBody>
                <a:bodyPr wrap="square" rtlCol="0">
                  <a:spAutoFit/>
                </a:bodyPr>
                <a:lstStyle/>
                <a:p>
                  <a:pPr algn="r"/>
                  <a:r>
                    <a:rPr lang="fr-CA" sz="1100" b="1" dirty="0">
                      <a:solidFill>
                        <a:srgbClr val="FFC000"/>
                      </a:solidFill>
                      <a:effectLst>
                        <a:outerShdw blurRad="38100" dist="38100" dir="2700000" algn="tl">
                          <a:srgbClr val="000000">
                            <a:alpha val="43137"/>
                          </a:srgbClr>
                        </a:outerShdw>
                      </a:effectLst>
                    </a:rPr>
                    <a:t>Ghost Recon Wildlands (≈256 km</a:t>
                  </a:r>
                  <a:r>
                    <a:rPr lang="fr-CA" sz="1100" b="1" baseline="30000" dirty="0">
                      <a:solidFill>
                        <a:srgbClr val="FFC000"/>
                      </a:solidFill>
                      <a:effectLst>
                        <a:outerShdw blurRad="38100" dist="38100" dir="2700000" algn="tl">
                          <a:srgbClr val="000000">
                            <a:alpha val="43137"/>
                          </a:srgbClr>
                        </a:outerShdw>
                      </a:effectLst>
                    </a:rPr>
                    <a:t>2</a:t>
                  </a:r>
                  <a:r>
                    <a:rPr lang="fr-CA" sz="1100" b="1" dirty="0">
                      <a:solidFill>
                        <a:srgbClr val="FFC000"/>
                      </a:solidFill>
                      <a:effectLst>
                        <a:outerShdw blurRad="38100" dist="38100" dir="2700000" algn="tl">
                          <a:srgbClr val="000000">
                            <a:alpha val="43137"/>
                          </a:srgbClr>
                        </a:outerShdw>
                      </a:effectLst>
                    </a:rPr>
                    <a:t>)</a:t>
                  </a:r>
                  <a:endParaRPr lang="sv-SE" sz="1100" b="1" dirty="0">
                    <a:solidFill>
                      <a:srgbClr val="FFC000"/>
                    </a:solidFill>
                    <a:effectLst>
                      <a:outerShdw blurRad="38100" dist="38100" dir="2700000" algn="tl">
                        <a:srgbClr val="000000">
                          <a:alpha val="43137"/>
                        </a:srgbClr>
                      </a:outerShdw>
                    </a:effectLst>
                  </a:endParaRPr>
                </a:p>
              </p:txBody>
            </p:sp>
          </p:grpSp>
          <p:grpSp>
            <p:nvGrpSpPr>
              <p:cNvPr id="21" name="Group 20">
                <a:extLst>
                  <a:ext uri="{FF2B5EF4-FFF2-40B4-BE49-F238E27FC236}">
                    <a16:creationId xmlns:a16="http://schemas.microsoft.com/office/drawing/2014/main" id="{D55FCD65-CC54-414C-8145-F840F5CC7077}"/>
                  </a:ext>
                </a:extLst>
              </p:cNvPr>
              <p:cNvGrpSpPr/>
              <p:nvPr/>
            </p:nvGrpSpPr>
            <p:grpSpPr>
              <a:xfrm>
                <a:off x="7839064" y="5203263"/>
                <a:ext cx="1619230" cy="1510210"/>
                <a:chOff x="7839064" y="5203263"/>
                <a:chExt cx="1619230" cy="1510210"/>
              </a:xfrm>
            </p:grpSpPr>
            <p:pic>
              <p:nvPicPr>
                <p:cNvPr id="15366" name="Picture 6" descr="Bildresultat för farcry 4">
                  <a:extLst>
                    <a:ext uri="{FF2B5EF4-FFF2-40B4-BE49-F238E27FC236}">
                      <a16:creationId xmlns:a16="http://schemas.microsoft.com/office/drawing/2014/main" id="{C774BFF9-2714-4642-9461-3BBAF56D8347}"/>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839065" y="5209803"/>
                  <a:ext cx="1619228" cy="15036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D2A9A67-8309-4E58-A833-D66DA4712F00}"/>
                    </a:ext>
                  </a:extLst>
                </p:cNvPr>
                <p:cNvSpPr txBox="1"/>
                <p:nvPr/>
              </p:nvSpPr>
              <p:spPr>
                <a:xfrm>
                  <a:off x="7839064" y="5203263"/>
                  <a:ext cx="1619230" cy="261610"/>
                </a:xfrm>
                <a:prstGeom prst="rect">
                  <a:avLst/>
                </a:prstGeom>
                <a:solidFill>
                  <a:schemeClr val="tx1"/>
                </a:solidFill>
                <a:ln>
                  <a:solidFill>
                    <a:schemeClr val="tx1"/>
                  </a:solidFill>
                </a:ln>
              </p:spPr>
              <p:txBody>
                <a:bodyPr wrap="square" rtlCol="0">
                  <a:spAutoFit/>
                </a:bodyPr>
                <a:lstStyle/>
                <a:p>
                  <a:pPr algn="r"/>
                  <a:r>
                    <a:rPr lang="fr-CA" sz="1100" b="1" dirty="0">
                      <a:solidFill>
                        <a:srgbClr val="FFC000"/>
                      </a:solidFill>
                      <a:effectLst>
                        <a:outerShdw blurRad="38100" dist="38100" dir="2700000" algn="tl">
                          <a:srgbClr val="000000">
                            <a:alpha val="43137"/>
                          </a:srgbClr>
                        </a:outerShdw>
                      </a:effectLst>
                    </a:rPr>
                    <a:t>Far Cry (≈100 km</a:t>
                  </a:r>
                  <a:r>
                    <a:rPr lang="fr-CA" sz="1100" b="1" baseline="30000" dirty="0">
                      <a:solidFill>
                        <a:srgbClr val="FFC000"/>
                      </a:solidFill>
                      <a:effectLst>
                        <a:outerShdw blurRad="38100" dist="38100" dir="2700000" algn="tl">
                          <a:srgbClr val="000000">
                            <a:alpha val="43137"/>
                          </a:srgbClr>
                        </a:outerShdw>
                      </a:effectLst>
                    </a:rPr>
                    <a:t>2</a:t>
                  </a:r>
                  <a:r>
                    <a:rPr lang="fr-CA" sz="1100" b="1" dirty="0">
                      <a:solidFill>
                        <a:srgbClr val="FFC000"/>
                      </a:solidFill>
                      <a:effectLst>
                        <a:outerShdw blurRad="38100" dist="38100" dir="2700000" algn="tl">
                          <a:srgbClr val="000000">
                            <a:alpha val="43137"/>
                          </a:srgbClr>
                        </a:outerShdw>
                      </a:effectLst>
                    </a:rPr>
                    <a:t>)</a:t>
                  </a:r>
                  <a:endParaRPr lang="sv-SE" sz="1100" b="1" baseline="30000" dirty="0">
                    <a:solidFill>
                      <a:srgbClr val="FFC000"/>
                    </a:solidFill>
                    <a:effectLst>
                      <a:outerShdw blurRad="38100" dist="38100" dir="2700000" algn="tl">
                        <a:srgbClr val="000000">
                          <a:alpha val="43137"/>
                        </a:srgbClr>
                      </a:outerShdw>
                    </a:effectLst>
                  </a:endParaRPr>
                </a:p>
              </p:txBody>
            </p:sp>
          </p:grpSp>
          <p:pic>
            <p:nvPicPr>
              <p:cNvPr id="15368" name="Picture 8" descr="Bildresultat för player unknown battlegrounds">
                <a:extLst>
                  <a:ext uri="{FF2B5EF4-FFF2-40B4-BE49-F238E27FC236}">
                    <a16:creationId xmlns:a16="http://schemas.microsoft.com/office/drawing/2014/main" id="{85646B35-10F3-431A-B40B-71716689BF7F}"/>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2"/>
              <a:stretch/>
            </p:blipFill>
            <p:spPr bwMode="auto">
              <a:xfrm>
                <a:off x="7839064" y="5619653"/>
                <a:ext cx="1161978" cy="109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1927DD3-931D-4CE4-80BC-A99E6679A2AA}"/>
                  </a:ext>
                </a:extLst>
              </p:cNvPr>
              <p:cNvSpPr txBox="1"/>
              <p:nvPr/>
            </p:nvSpPr>
            <p:spPr>
              <a:xfrm>
                <a:off x="7839063" y="2831089"/>
                <a:ext cx="4212727" cy="261610"/>
              </a:xfrm>
              <a:prstGeom prst="rect">
                <a:avLst/>
              </a:prstGeom>
              <a:solidFill>
                <a:schemeClr val="tx1"/>
              </a:solidFill>
            </p:spPr>
            <p:txBody>
              <a:bodyPr wrap="square" rtlCol="0">
                <a:spAutoFit/>
              </a:bodyPr>
              <a:lstStyle/>
              <a:p>
                <a:pPr algn="r"/>
                <a:r>
                  <a:rPr lang="fr-CA" sz="1100" b="1" dirty="0">
                    <a:solidFill>
                      <a:srgbClr val="FFC000"/>
                    </a:solidFill>
                  </a:rPr>
                  <a:t>Just Cause 3 (≈1000 km</a:t>
                </a:r>
                <a:r>
                  <a:rPr lang="fr-CA" sz="1100" b="1" baseline="30000" dirty="0">
                    <a:solidFill>
                      <a:srgbClr val="FFC000"/>
                    </a:solidFill>
                  </a:rPr>
                  <a:t>2</a:t>
                </a:r>
                <a:r>
                  <a:rPr lang="fr-CA" sz="1100" b="1" dirty="0">
                    <a:solidFill>
                      <a:srgbClr val="FFC000"/>
                    </a:solidFill>
                  </a:rPr>
                  <a:t>)</a:t>
                </a:r>
                <a:endParaRPr lang="sv-SE" sz="1100" b="1" dirty="0">
                  <a:solidFill>
                    <a:srgbClr val="FFC000"/>
                  </a:solidFill>
                </a:endParaRPr>
              </a:p>
            </p:txBody>
          </p:sp>
        </p:grpSp>
        <p:sp>
          <p:nvSpPr>
            <p:cNvPr id="32" name="TextBox 31">
              <a:extLst>
                <a:ext uri="{FF2B5EF4-FFF2-40B4-BE49-F238E27FC236}">
                  <a16:creationId xmlns:a16="http://schemas.microsoft.com/office/drawing/2014/main" id="{9E793A31-56B7-4BB1-829B-8640E43D2CDC}"/>
                </a:ext>
              </a:extLst>
            </p:cNvPr>
            <p:cNvSpPr txBox="1"/>
            <p:nvPr/>
          </p:nvSpPr>
          <p:spPr>
            <a:xfrm>
              <a:off x="7839062" y="5619655"/>
              <a:ext cx="1161979" cy="230832"/>
            </a:xfrm>
            <a:prstGeom prst="rect">
              <a:avLst/>
            </a:prstGeom>
            <a:solidFill>
              <a:schemeClr val="tx1"/>
            </a:solidFill>
          </p:spPr>
          <p:txBody>
            <a:bodyPr wrap="square" rtlCol="0">
              <a:spAutoFit/>
            </a:bodyPr>
            <a:lstStyle/>
            <a:p>
              <a:pPr algn="r"/>
              <a:r>
                <a:rPr lang="sv-SE" sz="900" b="1" dirty="0">
                  <a:solidFill>
                    <a:srgbClr val="FFC000"/>
                  </a:solidFill>
                  <a:effectLst>
                    <a:outerShdw blurRad="38100" dist="38100" dir="2700000" algn="tl">
                      <a:srgbClr val="000000">
                        <a:alpha val="43137"/>
                      </a:srgbClr>
                    </a:outerShdw>
                  </a:effectLst>
                </a:rPr>
                <a:t>PUBG (</a:t>
              </a:r>
              <a:r>
                <a:rPr lang="fr-CA" sz="900" b="1" dirty="0">
                  <a:solidFill>
                    <a:srgbClr val="FFC000"/>
                  </a:solidFill>
                  <a:effectLst>
                    <a:outerShdw blurRad="38100" dist="38100" dir="2700000" algn="tl">
                      <a:srgbClr val="000000">
                        <a:alpha val="43137"/>
                      </a:srgbClr>
                    </a:outerShdw>
                  </a:effectLst>
                </a:rPr>
                <a:t>≈64km</a:t>
              </a:r>
              <a:r>
                <a:rPr lang="fr-CA" sz="900" b="1" baseline="30000" dirty="0">
                  <a:solidFill>
                    <a:srgbClr val="FFC000"/>
                  </a:solidFill>
                  <a:effectLst>
                    <a:outerShdw blurRad="38100" dist="38100" dir="2700000" algn="tl">
                      <a:srgbClr val="000000">
                        <a:alpha val="43137"/>
                      </a:srgbClr>
                    </a:outerShdw>
                  </a:effectLst>
                </a:rPr>
                <a:t>2</a:t>
              </a:r>
              <a:r>
                <a:rPr lang="sv-SE" sz="900" b="1" dirty="0">
                  <a:solidFill>
                    <a:srgbClr val="FFC000"/>
                  </a:solidFill>
                  <a:effectLst>
                    <a:outerShdw blurRad="38100" dist="38100" dir="2700000" algn="tl">
                      <a:srgbClr val="000000">
                        <a:alpha val="43137"/>
                      </a:srgbClr>
                    </a:outerShdw>
                  </a:effectLst>
                </a:rPr>
                <a:t> )</a:t>
              </a:r>
              <a:endParaRPr lang="sv-SE" sz="900" b="1" baseline="30000" dirty="0">
                <a:solidFill>
                  <a:srgbClr val="FFC000"/>
                </a:solidFill>
                <a:effectLst>
                  <a:outerShdw blurRad="38100" dist="38100" dir="2700000" algn="tl">
                    <a:srgbClr val="000000">
                      <a:alpha val="43137"/>
                    </a:srgbClr>
                  </a:outerShdw>
                </a:effectLst>
              </a:endParaRPr>
            </a:p>
          </p:txBody>
        </p:sp>
      </p:grpSp>
      <p:sp>
        <p:nvSpPr>
          <p:cNvPr id="20" name="Content Placeholder 2">
            <a:extLst>
              <a:ext uri="{FF2B5EF4-FFF2-40B4-BE49-F238E27FC236}">
                <a16:creationId xmlns:a16="http://schemas.microsoft.com/office/drawing/2014/main" id="{627EFD61-94B8-4EB1-85F8-C939E4061D8E}"/>
              </a:ext>
            </a:extLst>
          </p:cNvPr>
          <p:cNvSpPr txBox="1">
            <a:spLocks/>
          </p:cNvSpPr>
          <p:nvPr/>
        </p:nvSpPr>
        <p:spPr>
          <a:xfrm>
            <a:off x="838200" y="1383929"/>
            <a:ext cx="10695495" cy="4670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Font typeface="Arial" panose="020B0604020202020204" pitchFamily="34" charset="0"/>
              <a:buNone/>
            </a:pPr>
            <a:r>
              <a:rPr lang="en-CA" sz="2600" dirty="0">
                <a:solidFill>
                  <a:schemeClr val="accent4">
                    <a:lumMod val="40000"/>
                    <a:lumOff val="60000"/>
                  </a:schemeClr>
                </a:solidFill>
              </a:rPr>
              <a:t>GI solutions for open world games is non-trivial</a:t>
            </a:r>
            <a:endParaRPr lang="en-US" sz="2640" dirty="0">
              <a:solidFill>
                <a:srgbClr val="FCA904"/>
              </a:solidFill>
              <a:latin typeface="Century Gothic" panose="020B0502020202020204" pitchFamily="34" charset="0"/>
            </a:endParaRPr>
          </a:p>
        </p:txBody>
      </p:sp>
      <p:grpSp>
        <p:nvGrpSpPr>
          <p:cNvPr id="29" name="Group 28">
            <a:extLst>
              <a:ext uri="{FF2B5EF4-FFF2-40B4-BE49-F238E27FC236}">
                <a16:creationId xmlns:a16="http://schemas.microsoft.com/office/drawing/2014/main" id="{8E6D2718-06B9-440D-967E-847ACE92519A}"/>
              </a:ext>
            </a:extLst>
          </p:cNvPr>
          <p:cNvGrpSpPr/>
          <p:nvPr/>
        </p:nvGrpSpPr>
        <p:grpSpPr>
          <a:xfrm>
            <a:off x="7839061" y="2828104"/>
            <a:ext cx="4212729" cy="3885369"/>
            <a:chOff x="7839062" y="2831089"/>
            <a:chExt cx="4212729" cy="3885369"/>
          </a:xfrm>
        </p:grpSpPr>
        <p:grpSp>
          <p:nvGrpSpPr>
            <p:cNvPr id="30" name="Group 29">
              <a:extLst>
                <a:ext uri="{FF2B5EF4-FFF2-40B4-BE49-F238E27FC236}">
                  <a16:creationId xmlns:a16="http://schemas.microsoft.com/office/drawing/2014/main" id="{43CF09BA-29F1-4D9B-BD67-38D19473C96F}"/>
                </a:ext>
              </a:extLst>
            </p:cNvPr>
            <p:cNvGrpSpPr/>
            <p:nvPr/>
          </p:nvGrpSpPr>
          <p:grpSpPr>
            <a:xfrm>
              <a:off x="7839063" y="2831089"/>
              <a:ext cx="4212728" cy="3885369"/>
              <a:chOff x="7839063" y="2831089"/>
              <a:chExt cx="4212728" cy="3885369"/>
            </a:xfrm>
          </p:grpSpPr>
          <p:pic>
            <p:nvPicPr>
              <p:cNvPr id="33" name="Picture 2" descr="Bildresultat för just cause 3 image">
                <a:extLst>
                  <a:ext uri="{FF2B5EF4-FFF2-40B4-BE49-F238E27FC236}">
                    <a16:creationId xmlns:a16="http://schemas.microsoft.com/office/drawing/2014/main" id="{8B3664A3-EAD6-4B68-B76F-0BCD45ADB61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77"/>
              <a:stretch/>
            </p:blipFill>
            <p:spPr bwMode="auto">
              <a:xfrm>
                <a:off x="7839067" y="2835688"/>
                <a:ext cx="4212724" cy="38807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BF00D9D-76D5-4117-A790-A155CCEB1952}"/>
                  </a:ext>
                </a:extLst>
              </p:cNvPr>
              <p:cNvGrpSpPr/>
              <p:nvPr/>
            </p:nvGrpSpPr>
            <p:grpSpPr>
              <a:xfrm>
                <a:off x="7839064" y="4557970"/>
                <a:ext cx="2189364" cy="2155503"/>
                <a:chOff x="7839064" y="4557970"/>
                <a:chExt cx="2189364" cy="2155503"/>
              </a:xfrm>
            </p:grpSpPr>
            <p:pic>
              <p:nvPicPr>
                <p:cNvPr id="40" name="Picture 4" descr="Bildresultat för wildlands">
                  <a:extLst>
                    <a:ext uri="{FF2B5EF4-FFF2-40B4-BE49-F238E27FC236}">
                      <a16:creationId xmlns:a16="http://schemas.microsoft.com/office/drawing/2014/main" id="{94E119D7-AB89-469C-A2EF-56B6003E378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82"/>
                <a:stretch/>
              </p:blipFill>
              <p:spPr bwMode="auto">
                <a:xfrm>
                  <a:off x="7839066" y="4564919"/>
                  <a:ext cx="2189362" cy="21485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D1F1C3EC-219F-467E-9915-0F3C8041CE44}"/>
                    </a:ext>
                  </a:extLst>
                </p:cNvPr>
                <p:cNvSpPr txBox="1"/>
                <p:nvPr/>
              </p:nvSpPr>
              <p:spPr>
                <a:xfrm>
                  <a:off x="7839064" y="4557970"/>
                  <a:ext cx="2189362" cy="261610"/>
                </a:xfrm>
                <a:prstGeom prst="rect">
                  <a:avLst/>
                </a:prstGeom>
                <a:solidFill>
                  <a:schemeClr val="tx1"/>
                </a:solidFill>
                <a:ln>
                  <a:solidFill>
                    <a:schemeClr val="tx1"/>
                  </a:solidFill>
                </a:ln>
              </p:spPr>
              <p:txBody>
                <a:bodyPr wrap="square" rtlCol="0">
                  <a:spAutoFit/>
                </a:bodyPr>
                <a:lstStyle/>
                <a:p>
                  <a:pPr algn="r"/>
                  <a:r>
                    <a:rPr lang="fr-CA" sz="1100" b="1" dirty="0">
                      <a:solidFill>
                        <a:srgbClr val="FFC000"/>
                      </a:solidFill>
                      <a:effectLst>
                        <a:outerShdw blurRad="38100" dist="38100" dir="2700000" algn="tl">
                          <a:srgbClr val="000000">
                            <a:alpha val="43137"/>
                          </a:srgbClr>
                        </a:outerShdw>
                      </a:effectLst>
                    </a:rPr>
                    <a:t>Ghost Recon Wildlands (≈256 km</a:t>
                  </a:r>
                  <a:r>
                    <a:rPr lang="fr-CA" sz="1100" b="1" baseline="30000" dirty="0">
                      <a:solidFill>
                        <a:srgbClr val="FFC000"/>
                      </a:solidFill>
                      <a:effectLst>
                        <a:outerShdw blurRad="38100" dist="38100" dir="2700000" algn="tl">
                          <a:srgbClr val="000000">
                            <a:alpha val="43137"/>
                          </a:srgbClr>
                        </a:outerShdw>
                      </a:effectLst>
                    </a:rPr>
                    <a:t>2</a:t>
                  </a:r>
                  <a:r>
                    <a:rPr lang="fr-CA" sz="1100" b="1" dirty="0">
                      <a:solidFill>
                        <a:srgbClr val="FFC000"/>
                      </a:solidFill>
                      <a:effectLst>
                        <a:outerShdw blurRad="38100" dist="38100" dir="2700000" algn="tl">
                          <a:srgbClr val="000000">
                            <a:alpha val="43137"/>
                          </a:srgbClr>
                        </a:outerShdw>
                      </a:effectLst>
                    </a:rPr>
                    <a:t>)</a:t>
                  </a:r>
                  <a:endParaRPr lang="sv-SE" sz="1100" b="1" dirty="0">
                    <a:solidFill>
                      <a:srgbClr val="FFC000"/>
                    </a:solidFill>
                    <a:effectLst>
                      <a:outerShdw blurRad="38100" dist="38100" dir="2700000" algn="tl">
                        <a:srgbClr val="000000">
                          <a:alpha val="43137"/>
                        </a:srgbClr>
                      </a:outerShdw>
                    </a:effectLst>
                  </a:endParaRPr>
                </a:p>
              </p:txBody>
            </p:sp>
          </p:grpSp>
          <p:grpSp>
            <p:nvGrpSpPr>
              <p:cNvPr id="35" name="Group 34">
                <a:extLst>
                  <a:ext uri="{FF2B5EF4-FFF2-40B4-BE49-F238E27FC236}">
                    <a16:creationId xmlns:a16="http://schemas.microsoft.com/office/drawing/2014/main" id="{825A67D4-AE8D-4100-A7A6-EC724A595265}"/>
                  </a:ext>
                </a:extLst>
              </p:cNvPr>
              <p:cNvGrpSpPr/>
              <p:nvPr/>
            </p:nvGrpSpPr>
            <p:grpSpPr>
              <a:xfrm>
                <a:off x="7839064" y="5203263"/>
                <a:ext cx="1619230" cy="1510210"/>
                <a:chOff x="7839064" y="5203263"/>
                <a:chExt cx="1619230" cy="1510210"/>
              </a:xfrm>
            </p:grpSpPr>
            <p:pic>
              <p:nvPicPr>
                <p:cNvPr id="38" name="Picture 6" descr="Bildresultat för farcry 4">
                  <a:extLst>
                    <a:ext uri="{FF2B5EF4-FFF2-40B4-BE49-F238E27FC236}">
                      <a16:creationId xmlns:a16="http://schemas.microsoft.com/office/drawing/2014/main" id="{899A7E80-935F-46A1-B539-C36ADE692F88}"/>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839065" y="5209803"/>
                  <a:ext cx="1619228" cy="15036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6E6F9CC-D3A2-4F36-B402-AF2B9451E232}"/>
                    </a:ext>
                  </a:extLst>
                </p:cNvPr>
                <p:cNvSpPr txBox="1"/>
                <p:nvPr/>
              </p:nvSpPr>
              <p:spPr>
                <a:xfrm>
                  <a:off x="7839064" y="5203263"/>
                  <a:ext cx="1619230" cy="261610"/>
                </a:xfrm>
                <a:prstGeom prst="rect">
                  <a:avLst/>
                </a:prstGeom>
                <a:solidFill>
                  <a:schemeClr val="tx1"/>
                </a:solidFill>
                <a:ln>
                  <a:solidFill>
                    <a:schemeClr val="tx1"/>
                  </a:solidFill>
                </a:ln>
              </p:spPr>
              <p:txBody>
                <a:bodyPr wrap="square" rtlCol="0">
                  <a:spAutoFit/>
                </a:bodyPr>
                <a:lstStyle/>
                <a:p>
                  <a:pPr algn="r"/>
                  <a:r>
                    <a:rPr lang="fr-CA" sz="1100" b="1" dirty="0">
                      <a:solidFill>
                        <a:srgbClr val="FFC000"/>
                      </a:solidFill>
                      <a:effectLst>
                        <a:outerShdw blurRad="38100" dist="38100" dir="2700000" algn="tl">
                          <a:srgbClr val="000000">
                            <a:alpha val="43137"/>
                          </a:srgbClr>
                        </a:outerShdw>
                      </a:effectLst>
                    </a:rPr>
                    <a:t>Far Cry (≈100 km</a:t>
                  </a:r>
                  <a:r>
                    <a:rPr lang="fr-CA" sz="1100" b="1" baseline="30000" dirty="0">
                      <a:solidFill>
                        <a:srgbClr val="FFC000"/>
                      </a:solidFill>
                      <a:effectLst>
                        <a:outerShdw blurRad="38100" dist="38100" dir="2700000" algn="tl">
                          <a:srgbClr val="000000">
                            <a:alpha val="43137"/>
                          </a:srgbClr>
                        </a:outerShdw>
                      </a:effectLst>
                    </a:rPr>
                    <a:t>2</a:t>
                  </a:r>
                  <a:r>
                    <a:rPr lang="fr-CA" sz="1100" b="1" dirty="0">
                      <a:solidFill>
                        <a:srgbClr val="FFC000"/>
                      </a:solidFill>
                      <a:effectLst>
                        <a:outerShdw blurRad="38100" dist="38100" dir="2700000" algn="tl">
                          <a:srgbClr val="000000">
                            <a:alpha val="43137"/>
                          </a:srgbClr>
                        </a:outerShdw>
                      </a:effectLst>
                    </a:rPr>
                    <a:t>)</a:t>
                  </a:r>
                  <a:endParaRPr lang="sv-SE" sz="1100" b="1" baseline="30000" dirty="0">
                    <a:solidFill>
                      <a:srgbClr val="FFC000"/>
                    </a:solidFill>
                    <a:effectLst>
                      <a:outerShdw blurRad="38100" dist="38100" dir="2700000" algn="tl">
                        <a:srgbClr val="000000">
                          <a:alpha val="43137"/>
                        </a:srgbClr>
                      </a:outerShdw>
                    </a:effectLst>
                  </a:endParaRPr>
                </a:p>
              </p:txBody>
            </p:sp>
          </p:grpSp>
          <p:pic>
            <p:nvPicPr>
              <p:cNvPr id="36" name="Picture 8" descr="Bildresultat för player unknown battlegrounds">
                <a:extLst>
                  <a:ext uri="{FF2B5EF4-FFF2-40B4-BE49-F238E27FC236}">
                    <a16:creationId xmlns:a16="http://schemas.microsoft.com/office/drawing/2014/main" id="{8EC2FA9F-CCE4-4975-975B-E9A54296FCA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2"/>
              <a:stretch/>
            </p:blipFill>
            <p:spPr bwMode="auto">
              <a:xfrm>
                <a:off x="7839064" y="5619653"/>
                <a:ext cx="1161978" cy="109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0D3CB58-FB33-4B2E-960D-06A1031CADDC}"/>
                  </a:ext>
                </a:extLst>
              </p:cNvPr>
              <p:cNvSpPr txBox="1"/>
              <p:nvPr/>
            </p:nvSpPr>
            <p:spPr>
              <a:xfrm>
                <a:off x="7839063" y="2831089"/>
                <a:ext cx="4212727" cy="261610"/>
              </a:xfrm>
              <a:prstGeom prst="rect">
                <a:avLst/>
              </a:prstGeom>
              <a:solidFill>
                <a:schemeClr val="tx1"/>
              </a:solidFill>
            </p:spPr>
            <p:txBody>
              <a:bodyPr wrap="square" rtlCol="0">
                <a:spAutoFit/>
              </a:bodyPr>
              <a:lstStyle/>
              <a:p>
                <a:pPr algn="r"/>
                <a:r>
                  <a:rPr lang="fr-CA" sz="1100" b="1" dirty="0">
                    <a:solidFill>
                      <a:srgbClr val="FFC000"/>
                    </a:solidFill>
                  </a:rPr>
                  <a:t>Just Cause 3 (≈1000 km</a:t>
                </a:r>
                <a:r>
                  <a:rPr lang="fr-CA" sz="1100" b="1" baseline="30000" dirty="0">
                    <a:solidFill>
                      <a:srgbClr val="FFC000"/>
                    </a:solidFill>
                  </a:rPr>
                  <a:t>2</a:t>
                </a:r>
                <a:r>
                  <a:rPr lang="fr-CA" sz="1100" b="1" dirty="0">
                    <a:solidFill>
                      <a:srgbClr val="FFC000"/>
                    </a:solidFill>
                  </a:rPr>
                  <a:t>)</a:t>
                </a:r>
                <a:endParaRPr lang="sv-SE" sz="1100" b="1" dirty="0">
                  <a:solidFill>
                    <a:srgbClr val="FFC000"/>
                  </a:solidFill>
                </a:endParaRPr>
              </a:p>
            </p:txBody>
          </p:sp>
        </p:grpSp>
        <p:sp>
          <p:nvSpPr>
            <p:cNvPr id="31" name="TextBox 30">
              <a:extLst>
                <a:ext uri="{FF2B5EF4-FFF2-40B4-BE49-F238E27FC236}">
                  <a16:creationId xmlns:a16="http://schemas.microsoft.com/office/drawing/2014/main" id="{8AB032FD-A7A3-4F7E-AD5E-4C077EFCA823}"/>
                </a:ext>
              </a:extLst>
            </p:cNvPr>
            <p:cNvSpPr txBox="1"/>
            <p:nvPr/>
          </p:nvSpPr>
          <p:spPr>
            <a:xfrm>
              <a:off x="7839062" y="5619655"/>
              <a:ext cx="1161979" cy="230832"/>
            </a:xfrm>
            <a:prstGeom prst="rect">
              <a:avLst/>
            </a:prstGeom>
            <a:solidFill>
              <a:schemeClr val="tx1"/>
            </a:solidFill>
          </p:spPr>
          <p:txBody>
            <a:bodyPr wrap="square" rtlCol="0">
              <a:spAutoFit/>
            </a:bodyPr>
            <a:lstStyle/>
            <a:p>
              <a:pPr algn="r"/>
              <a:r>
                <a:rPr lang="sv-SE" sz="900" b="1" dirty="0">
                  <a:solidFill>
                    <a:srgbClr val="FFC000"/>
                  </a:solidFill>
                  <a:effectLst>
                    <a:outerShdw blurRad="38100" dist="38100" dir="2700000" algn="tl">
                      <a:srgbClr val="000000">
                        <a:alpha val="43137"/>
                      </a:srgbClr>
                    </a:outerShdw>
                  </a:effectLst>
                </a:rPr>
                <a:t>PUBG (</a:t>
              </a:r>
              <a:r>
                <a:rPr lang="fr-CA" sz="900" b="1" dirty="0">
                  <a:solidFill>
                    <a:srgbClr val="FFC000"/>
                  </a:solidFill>
                  <a:effectLst>
                    <a:outerShdw blurRad="38100" dist="38100" dir="2700000" algn="tl">
                      <a:srgbClr val="000000">
                        <a:alpha val="43137"/>
                      </a:srgbClr>
                    </a:outerShdw>
                  </a:effectLst>
                </a:rPr>
                <a:t>≈64km</a:t>
              </a:r>
              <a:r>
                <a:rPr lang="fr-CA" sz="900" b="1" baseline="30000" dirty="0">
                  <a:solidFill>
                    <a:srgbClr val="FFC000"/>
                  </a:solidFill>
                  <a:effectLst>
                    <a:outerShdw blurRad="38100" dist="38100" dir="2700000" algn="tl">
                      <a:srgbClr val="000000">
                        <a:alpha val="43137"/>
                      </a:srgbClr>
                    </a:outerShdw>
                  </a:effectLst>
                </a:rPr>
                <a:t>2</a:t>
              </a:r>
              <a:r>
                <a:rPr lang="sv-SE" sz="900" b="1" dirty="0">
                  <a:solidFill>
                    <a:srgbClr val="FFC000"/>
                  </a:solidFill>
                  <a:effectLst>
                    <a:outerShdw blurRad="38100" dist="38100" dir="2700000" algn="tl">
                      <a:srgbClr val="000000">
                        <a:alpha val="43137"/>
                      </a:srgbClr>
                    </a:outerShdw>
                  </a:effectLst>
                </a:rPr>
                <a:t> )</a:t>
              </a:r>
              <a:endParaRPr lang="sv-SE" sz="900" b="1" baseline="30000" dirty="0">
                <a:solidFill>
                  <a:srgbClr val="FFC000"/>
                </a:solidFill>
                <a:effectLst>
                  <a:outerShdw blurRad="38100" dist="38100" dir="2700000" algn="tl">
                    <a:srgbClr val="000000">
                      <a:alpha val="43137"/>
                    </a:srgbClr>
                  </a:outerShdw>
                </a:effectLst>
              </a:endParaRPr>
            </a:p>
          </p:txBody>
        </p:sp>
      </p:grpSp>
      <p:grpSp>
        <p:nvGrpSpPr>
          <p:cNvPr id="11" name="Group 10">
            <a:extLst>
              <a:ext uri="{FF2B5EF4-FFF2-40B4-BE49-F238E27FC236}">
                <a16:creationId xmlns:a16="http://schemas.microsoft.com/office/drawing/2014/main" id="{EA711629-6CF5-4742-B1AA-441E462BCE18}"/>
              </a:ext>
            </a:extLst>
          </p:cNvPr>
          <p:cNvGrpSpPr/>
          <p:nvPr/>
        </p:nvGrpSpPr>
        <p:grpSpPr>
          <a:xfrm>
            <a:off x="7839061" y="137159"/>
            <a:ext cx="4234712" cy="2632227"/>
            <a:chOff x="7891271" y="219456"/>
            <a:chExt cx="4108783" cy="2576278"/>
          </a:xfrm>
        </p:grpSpPr>
        <p:pic>
          <p:nvPicPr>
            <p:cNvPr id="8" name="Picture 7">
              <a:extLst>
                <a:ext uri="{FF2B5EF4-FFF2-40B4-BE49-F238E27FC236}">
                  <a16:creationId xmlns:a16="http://schemas.microsoft.com/office/drawing/2014/main" id="{BCAC1388-0C76-484C-9A27-20DC82AD720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891271" y="219456"/>
              <a:ext cx="4108783" cy="2299279"/>
            </a:xfrm>
            <a:prstGeom prst="rect">
              <a:avLst/>
            </a:prstGeom>
            <a:ln>
              <a:solidFill>
                <a:schemeClr val="tx1"/>
              </a:solidFill>
            </a:ln>
            <a:effectLst>
              <a:outerShdw blurRad="190500" algn="tl" rotWithShape="0">
                <a:srgbClr val="000000">
                  <a:alpha val="70000"/>
                </a:srgbClr>
              </a:outerShdw>
            </a:effectLst>
          </p:spPr>
        </p:pic>
        <p:sp>
          <p:nvSpPr>
            <p:cNvPr id="45" name="Rectangle 44">
              <a:extLst>
                <a:ext uri="{FF2B5EF4-FFF2-40B4-BE49-F238E27FC236}">
                  <a16:creationId xmlns:a16="http://schemas.microsoft.com/office/drawing/2014/main" id="{3AF21043-DD28-4989-9C1E-568A34D488BB}"/>
                </a:ext>
              </a:extLst>
            </p:cNvPr>
            <p:cNvSpPr/>
            <p:nvPr/>
          </p:nvSpPr>
          <p:spPr>
            <a:xfrm>
              <a:off x="8223493" y="2518735"/>
              <a:ext cx="3460843" cy="276999"/>
            </a:xfrm>
            <a:prstGeom prst="rect">
              <a:avLst/>
            </a:prstGeom>
          </p:spPr>
          <p:txBody>
            <a:bodyPr wrap="square">
              <a:spAutoFit/>
            </a:bodyPr>
            <a:lstStyle/>
            <a:p>
              <a:pPr algn="ctr"/>
              <a:r>
                <a:rPr lang="en-CA" sz="1200" i="1" dirty="0">
                  <a:solidFill>
                    <a:schemeClr val="bg1"/>
                  </a:solidFill>
                </a:rPr>
                <a:t>Ghost Recon Wildlands [Werle17]</a:t>
              </a:r>
            </a:p>
          </p:txBody>
        </p:sp>
      </p:grpSp>
      <p:grpSp>
        <p:nvGrpSpPr>
          <p:cNvPr id="12" name="Group 11">
            <a:extLst>
              <a:ext uri="{FF2B5EF4-FFF2-40B4-BE49-F238E27FC236}">
                <a16:creationId xmlns:a16="http://schemas.microsoft.com/office/drawing/2014/main" id="{20E204B5-03E2-4D65-9531-4BEDA0E217EA}"/>
              </a:ext>
            </a:extLst>
          </p:cNvPr>
          <p:cNvGrpSpPr/>
          <p:nvPr/>
        </p:nvGrpSpPr>
        <p:grpSpPr>
          <a:xfrm>
            <a:off x="7839059" y="1514919"/>
            <a:ext cx="4212731" cy="5017956"/>
            <a:chOff x="7839059" y="1514919"/>
            <a:chExt cx="4212731" cy="5017956"/>
          </a:xfrm>
        </p:grpSpPr>
        <p:grpSp>
          <p:nvGrpSpPr>
            <p:cNvPr id="4" name="Group 3">
              <a:extLst>
                <a:ext uri="{FF2B5EF4-FFF2-40B4-BE49-F238E27FC236}">
                  <a16:creationId xmlns:a16="http://schemas.microsoft.com/office/drawing/2014/main" id="{7E109FA7-0ABA-42AB-9356-AE52CB283076}"/>
                </a:ext>
              </a:extLst>
            </p:cNvPr>
            <p:cNvGrpSpPr/>
            <p:nvPr/>
          </p:nvGrpSpPr>
          <p:grpSpPr>
            <a:xfrm>
              <a:off x="7839059" y="1514919"/>
              <a:ext cx="4212731" cy="4731386"/>
              <a:chOff x="7839059" y="1514919"/>
              <a:chExt cx="4212731" cy="4731386"/>
            </a:xfrm>
          </p:grpSpPr>
          <p:pic>
            <p:nvPicPr>
              <p:cNvPr id="16386" name="Picture 2" descr="http://international.download.nvidia.com/geforce-com/international/images/assassins-creed-unity/assassins-creed-unity-screenshot-002.png">
                <a:extLst>
                  <a:ext uri="{FF2B5EF4-FFF2-40B4-BE49-F238E27FC236}">
                    <a16:creationId xmlns:a16="http://schemas.microsoft.com/office/drawing/2014/main" id="{D0E1D090-67A6-4DD8-B709-61497B2C7E1F}"/>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839059" y="1514919"/>
                <a:ext cx="4212310" cy="2369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picpar.com/NWhb.jpg">
                <a:extLst>
                  <a:ext uri="{FF2B5EF4-FFF2-40B4-BE49-F238E27FC236}">
                    <a16:creationId xmlns:a16="http://schemas.microsoft.com/office/drawing/2014/main" id="{AF60344B-CC8D-419C-9B46-DE977EDF7B1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7839062" y="3876646"/>
                <a:ext cx="4212728" cy="2369659"/>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45">
              <a:extLst>
                <a:ext uri="{FF2B5EF4-FFF2-40B4-BE49-F238E27FC236}">
                  <a16:creationId xmlns:a16="http://schemas.microsoft.com/office/drawing/2014/main" id="{4F4A949F-2DFB-4168-9CBB-086F424127F4}"/>
                </a:ext>
              </a:extLst>
            </p:cNvPr>
            <p:cNvSpPr/>
            <p:nvPr/>
          </p:nvSpPr>
          <p:spPr>
            <a:xfrm>
              <a:off x="8181464" y="6249860"/>
              <a:ext cx="3566913" cy="283015"/>
            </a:xfrm>
            <a:prstGeom prst="rect">
              <a:avLst/>
            </a:prstGeom>
          </p:spPr>
          <p:txBody>
            <a:bodyPr wrap="square">
              <a:spAutoFit/>
            </a:bodyPr>
            <a:lstStyle/>
            <a:p>
              <a:pPr algn="ctr"/>
              <a:r>
                <a:rPr lang="en-CA" sz="1200" i="1" dirty="0">
                  <a:solidFill>
                    <a:schemeClr val="bg1"/>
                  </a:solidFill>
                </a:rPr>
                <a:t>Assassin’s Creed Unity </a:t>
              </a:r>
            </a:p>
          </p:txBody>
        </p:sp>
      </p:grpSp>
      <p:sp>
        <p:nvSpPr>
          <p:cNvPr id="42" name="Footer Placeholder 4">
            <a:extLst>
              <a:ext uri="{FF2B5EF4-FFF2-40B4-BE49-F238E27FC236}">
                <a16:creationId xmlns:a16="http://schemas.microsoft.com/office/drawing/2014/main" id="{A80FA5C9-1952-456E-90CA-72CF434CA263}"/>
              </a:ext>
            </a:extLst>
          </p:cNvPr>
          <p:cNvSpPr>
            <a:spLocks noGrp="1"/>
          </p:cNvSpPr>
          <p:nvPr>
            <p:ph type="ftr" sz="quarter" idx="11"/>
          </p:nvPr>
        </p:nvSpPr>
        <p:spPr>
          <a:xfrm>
            <a:off x="1502464" y="649312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2632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Agenda</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1825625"/>
            <a:ext cx="10515600" cy="4351338"/>
          </a:xfrm>
        </p:spPr>
        <p:txBody>
          <a:bodyPr>
            <a:normAutofit/>
          </a:bodyPr>
          <a:lstStyle/>
          <a:p>
            <a:pPr fontAlgn="base"/>
            <a:r>
              <a:rPr lang="en-CA" dirty="0">
                <a:solidFill>
                  <a:schemeClr val="bg1"/>
                </a:solidFill>
              </a:rPr>
              <a:t>State of The Union</a:t>
            </a:r>
            <a:endParaRPr lang="en-CA" i="1" dirty="0">
              <a:solidFill>
                <a:schemeClr val="bg1"/>
              </a:solidFill>
            </a:endParaRPr>
          </a:p>
          <a:p>
            <a:pPr fontAlgn="base"/>
            <a:r>
              <a:rPr lang="en-CA" dirty="0">
                <a:solidFill>
                  <a:schemeClr val="bg1"/>
                </a:solidFill>
              </a:rPr>
              <a:t>Current Challenges</a:t>
            </a:r>
            <a:endParaRPr lang="en-CA" i="1" dirty="0">
              <a:solidFill>
                <a:schemeClr val="bg1"/>
              </a:solidFill>
            </a:endParaRPr>
          </a:p>
          <a:p>
            <a:pPr fontAlgn="base"/>
            <a:r>
              <a:rPr lang="en-CA" dirty="0">
                <a:solidFill>
                  <a:schemeClr val="bg1"/>
                </a:solidFill>
              </a:rPr>
              <a:t>The Future </a:t>
            </a:r>
          </a:p>
          <a:p>
            <a:pPr fontAlgn="base"/>
            <a:r>
              <a:rPr lang="fr-CA" dirty="0">
                <a:solidFill>
                  <a:schemeClr val="bg1"/>
                </a:solidFill>
                <a:uFillTx/>
              </a:rPr>
              <a:t>Q</a:t>
            </a:r>
            <a:r>
              <a:rPr lang="en-CA" dirty="0" err="1">
                <a:solidFill>
                  <a:schemeClr val="bg1"/>
                </a:solidFill>
                <a:uFillTx/>
              </a:rPr>
              <a:t>uestions</a:t>
            </a:r>
            <a:endParaRPr lang="en-US" i="1" dirty="0">
              <a:solidFill>
                <a:srgbClr val="FCA904"/>
              </a:solidFill>
              <a:uFillTx/>
            </a:endParaRPr>
          </a:p>
        </p:txBody>
      </p:sp>
      <p:pic>
        <p:nvPicPr>
          <p:cNvPr id="4" name="Picture 3">
            <a:extLst>
              <a:ext uri="{FF2B5EF4-FFF2-40B4-BE49-F238E27FC236}">
                <a16:creationId xmlns:a16="http://schemas.microsoft.com/office/drawing/2014/main" id="{A848BC3B-6D63-493C-8170-EAA1091866DD}"/>
              </a:ext>
            </a:extLst>
          </p:cNvPr>
          <p:cNvPicPr>
            <a:picLocks noChangeAspect="1"/>
          </p:cNvPicPr>
          <p:nvPr/>
        </p:nvPicPr>
        <p:blipFill>
          <a:blip r:embed="rId3"/>
          <a:stretch>
            <a:fillRect/>
          </a:stretch>
        </p:blipFill>
        <p:spPr>
          <a:xfrm>
            <a:off x="6503653" y="3228122"/>
            <a:ext cx="5167953" cy="3006589"/>
          </a:xfrm>
          <a:prstGeom prst="rect">
            <a:avLst/>
          </a:prstGeom>
          <a:ln>
            <a:noFill/>
          </a:ln>
          <a:effectLst>
            <a:outerShdw blurRad="190500" algn="tl" rotWithShape="0">
              <a:srgbClr val="000000">
                <a:alpha val="70000"/>
              </a:srgbClr>
            </a:outerShdw>
          </a:effectLst>
        </p:spPr>
      </p:pic>
      <p:sp>
        <p:nvSpPr>
          <p:cNvPr id="5" name="Footer Placeholder 4">
            <a:extLst>
              <a:ext uri="{FF2B5EF4-FFF2-40B4-BE49-F238E27FC236}">
                <a16:creationId xmlns:a16="http://schemas.microsoft.com/office/drawing/2014/main" id="{4CA743F7-9689-4C3E-8BF0-940D846C1596}"/>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 name="Picture 10" descr="Relaterad bild">
            <a:extLst>
              <a:ext uri="{FF2B5EF4-FFF2-40B4-BE49-F238E27FC236}">
                <a16:creationId xmlns:a16="http://schemas.microsoft.com/office/drawing/2014/main" id="{926D461A-73A7-44A6-8528-E269FC09BB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7468" y="1862956"/>
            <a:ext cx="5048469" cy="378635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BF1 Bungalow Corner and Wall">
            <a:extLst>
              <a:ext uri="{FF2B5EF4-FFF2-40B4-BE49-F238E27FC236}">
                <a16:creationId xmlns:a16="http://schemas.microsoft.com/office/drawing/2014/main" id="{E0730F63-81CF-41A6-BB9C-854CE5AF592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2104"/>
          <a:stretch/>
        </p:blipFill>
        <p:spPr bwMode="auto">
          <a:xfrm>
            <a:off x="7275443" y="2179635"/>
            <a:ext cx="4392521" cy="306483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Lightning, Lightning Bolt, Thunderstorm, Weather, Storm">
            <a:extLst>
              <a:ext uri="{FF2B5EF4-FFF2-40B4-BE49-F238E27FC236}">
                <a16:creationId xmlns:a16="http://schemas.microsoft.com/office/drawing/2014/main" id="{5EAE6977-1E3C-4F82-B34D-D9EF63B50B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35166" y="2253866"/>
            <a:ext cx="5060771" cy="307863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www.tibco.com/blog/wp-content/uploads/2015/05/lego.jpg">
            <a:extLst>
              <a:ext uri="{FF2B5EF4-FFF2-40B4-BE49-F238E27FC236}">
                <a16:creationId xmlns:a16="http://schemas.microsoft.com/office/drawing/2014/main" id="{0B59072B-1C75-4F04-AB16-0F88FD46E14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37760" y="2351480"/>
            <a:ext cx="5058177" cy="29370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Game Features</a:t>
            </a:r>
            <a:endParaRPr lang="en-US" dirty="0">
              <a:solidFill>
                <a:schemeClr val="accent4"/>
              </a:solidFill>
              <a:uFillTx/>
              <a:latin typeface="Century Gothic" panose="020B0502020202020204" pitchFamily="34" charset="0"/>
            </a:endParaRPr>
          </a:p>
        </p:txBody>
      </p:sp>
      <p:sp>
        <p:nvSpPr>
          <p:cNvPr id="10" name="Content Placeholder 2">
            <a:extLst>
              <a:ext uri="{FF2B5EF4-FFF2-40B4-BE49-F238E27FC236}">
                <a16:creationId xmlns:a16="http://schemas.microsoft.com/office/drawing/2014/main" id="{EB53592E-5FB0-42E5-A427-8EBE4BB10EBF}"/>
              </a:ext>
            </a:extLst>
          </p:cNvPr>
          <p:cNvSpPr txBox="1">
            <a:spLocks/>
          </p:cNvSpPr>
          <p:nvPr/>
        </p:nvSpPr>
        <p:spPr>
          <a:xfrm>
            <a:off x="6865620" y="873251"/>
            <a:ext cx="4849368" cy="1002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None/>
            </a:pPr>
            <a:endParaRPr lang="en-CA" sz="2000" dirty="0">
              <a:solidFill>
                <a:schemeClr val="bg1"/>
              </a:solidFill>
              <a:latin typeface="inherit"/>
            </a:endParaRPr>
          </a:p>
        </p:txBody>
      </p:sp>
      <p:sp>
        <p:nvSpPr>
          <p:cNvPr id="7" name="Content Placeholder 2">
            <a:extLst>
              <a:ext uri="{FF2B5EF4-FFF2-40B4-BE49-F238E27FC236}">
                <a16:creationId xmlns:a16="http://schemas.microsoft.com/office/drawing/2014/main" id="{6CFBCB9E-D198-4FDA-BC57-9782FFE2752C}"/>
              </a:ext>
            </a:extLst>
          </p:cNvPr>
          <p:cNvSpPr txBox="1">
            <a:spLocks/>
          </p:cNvSpPr>
          <p:nvPr/>
        </p:nvSpPr>
        <p:spPr>
          <a:xfrm>
            <a:off x="838201" y="1580462"/>
            <a:ext cx="6027420" cy="49062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Font typeface="Arial" panose="020B0604020202020204" pitchFamily="34" charset="0"/>
              <a:buNone/>
            </a:pPr>
            <a:r>
              <a:rPr lang="en-CA" sz="2600" dirty="0">
                <a:solidFill>
                  <a:schemeClr val="accent4">
                    <a:lumMod val="40000"/>
                    <a:lumOff val="60000"/>
                  </a:schemeClr>
                </a:solidFill>
              </a:rPr>
              <a:t>Several features that can make/break GI:</a:t>
            </a:r>
          </a:p>
          <a:p>
            <a:pPr fontAlgn="base"/>
            <a:r>
              <a:rPr lang="en-CA" sz="2200" dirty="0">
                <a:solidFill>
                  <a:srgbClr val="FFC000"/>
                </a:solidFill>
              </a:rPr>
              <a:t>Wear, tear, destruction</a:t>
            </a:r>
          </a:p>
          <a:p>
            <a:pPr lvl="1" fontAlgn="base"/>
            <a:r>
              <a:rPr lang="en-CA" sz="1800" dirty="0">
                <a:solidFill>
                  <a:schemeClr val="bg1"/>
                </a:solidFill>
                <a:latin typeface="Calibri" panose="020F0502020204030204" pitchFamily="34" charset="0"/>
              </a:rPr>
              <a:t>A hole in the wall can drastically break GI</a:t>
            </a:r>
          </a:p>
          <a:p>
            <a:pPr lvl="1" fontAlgn="base"/>
            <a:r>
              <a:rPr lang="en-CA" sz="1800" dirty="0">
                <a:solidFill>
                  <a:schemeClr val="bg1"/>
                </a:solidFill>
                <a:latin typeface="Calibri" panose="020F0502020204030204" pitchFamily="34" charset="0"/>
              </a:rPr>
              <a:t>Handle arbitrary malleable worlds</a:t>
            </a:r>
          </a:p>
          <a:p>
            <a:pPr fontAlgn="base"/>
            <a:r>
              <a:rPr lang="en-CA" sz="2200" dirty="0">
                <a:solidFill>
                  <a:srgbClr val="FFC000"/>
                </a:solidFill>
                <a:latin typeface="Calibri" panose="020F0502020204030204" pitchFamily="34" charset="0"/>
              </a:rPr>
              <a:t>Time-of-Day</a:t>
            </a:r>
          </a:p>
          <a:p>
            <a:pPr lvl="1" fontAlgn="base"/>
            <a:r>
              <a:rPr lang="en-CA" sz="1800" dirty="0">
                <a:solidFill>
                  <a:schemeClr val="bg1"/>
                </a:solidFill>
                <a:latin typeface="Calibri" panose="020F0502020204030204" pitchFamily="34" charset="0"/>
              </a:rPr>
              <a:t>Art-direct key hours, but what about in-betweens?</a:t>
            </a:r>
          </a:p>
          <a:p>
            <a:pPr lvl="1" fontAlgn="base"/>
            <a:r>
              <a:rPr lang="en-CA" sz="1800" dirty="0">
                <a:solidFill>
                  <a:schemeClr val="bg1"/>
                </a:solidFill>
                <a:latin typeface="Calibri" panose="020F0502020204030204" pitchFamily="34" charset="0"/>
              </a:rPr>
              <a:t>Interpolation doesn’t always give best results</a:t>
            </a:r>
          </a:p>
          <a:p>
            <a:pPr fontAlgn="base"/>
            <a:r>
              <a:rPr lang="en-CA" sz="2200" dirty="0">
                <a:solidFill>
                  <a:srgbClr val="FFC000"/>
                </a:solidFill>
                <a:latin typeface="Calibri" panose="020F0502020204030204" pitchFamily="34" charset="0"/>
              </a:rPr>
              <a:t>Weather</a:t>
            </a:r>
            <a:endParaRPr lang="en-CA" sz="1800" dirty="0">
              <a:solidFill>
                <a:schemeClr val="bg1"/>
              </a:solidFill>
              <a:latin typeface="Calibri" panose="020F0502020204030204" pitchFamily="34" charset="0"/>
            </a:endParaRPr>
          </a:p>
          <a:p>
            <a:pPr fontAlgn="base"/>
            <a:r>
              <a:rPr lang="en-CA" sz="2200" dirty="0">
                <a:solidFill>
                  <a:srgbClr val="FFC000"/>
                </a:solidFill>
                <a:latin typeface="Calibri" panose="020F0502020204030204" pitchFamily="34" charset="0"/>
              </a:rPr>
              <a:t>User-Generated/Assembled Environments</a:t>
            </a:r>
          </a:p>
          <a:p>
            <a:pPr lvl="1" algn="just" fontAlgn="base">
              <a:lnSpc>
                <a:spcPct val="100000"/>
              </a:lnSpc>
            </a:pPr>
            <a:r>
              <a:rPr lang="en-CA" sz="1800" dirty="0">
                <a:solidFill>
                  <a:schemeClr val="bg1"/>
                </a:solidFill>
                <a:latin typeface="Calibri" panose="020F0502020204030204" pitchFamily="34" charset="0"/>
              </a:rPr>
              <a:t>Can’t guarantee AAA </a:t>
            </a:r>
            <a:r>
              <a:rPr lang="en-CA" sz="1800" dirty="0" err="1">
                <a:solidFill>
                  <a:schemeClr val="bg1"/>
                </a:solidFill>
                <a:latin typeface="Calibri" panose="020F0502020204030204" pitchFamily="34" charset="0"/>
              </a:rPr>
              <a:t>gamedev</a:t>
            </a:r>
            <a:r>
              <a:rPr lang="en-CA" sz="1800" dirty="0">
                <a:solidFill>
                  <a:schemeClr val="bg1"/>
                </a:solidFill>
                <a:latin typeface="Calibri" panose="020F0502020204030204" pitchFamily="34" charset="0"/>
              </a:rPr>
              <a:t> artist authoring here, for composition, performance, etc.</a:t>
            </a:r>
          </a:p>
          <a:p>
            <a:pPr algn="just" fontAlgn="base">
              <a:lnSpc>
                <a:spcPct val="100000"/>
              </a:lnSpc>
            </a:pPr>
            <a:r>
              <a:rPr lang="en-CA" sz="2200" dirty="0">
                <a:solidFill>
                  <a:srgbClr val="FFC000"/>
                </a:solidFill>
                <a:latin typeface="Calibri" panose="020F0502020204030204" pitchFamily="34" charset="0"/>
              </a:rPr>
              <a:t>Stuff-that-moves, lights on/off, volumetrics</a:t>
            </a:r>
          </a:p>
          <a:p>
            <a:pPr lvl="1" algn="just" fontAlgn="base">
              <a:lnSpc>
                <a:spcPct val="100000"/>
              </a:lnSpc>
            </a:pPr>
            <a:endParaRPr lang="en-CA" sz="1800" dirty="0">
              <a:solidFill>
                <a:schemeClr val="bg1"/>
              </a:solidFill>
              <a:latin typeface="Calibri" panose="020F0502020204030204" pitchFamily="34" charset="0"/>
            </a:endParaRPr>
          </a:p>
          <a:p>
            <a:pPr lvl="1" fontAlgn="base"/>
            <a:endParaRPr lang="en-CA" sz="1800" dirty="0">
              <a:solidFill>
                <a:schemeClr val="bg1"/>
              </a:solidFill>
              <a:latin typeface="Calibri" panose="020F0502020204030204" pitchFamily="34" charset="0"/>
            </a:endParaRPr>
          </a:p>
          <a:p>
            <a:pPr fontAlgn="base"/>
            <a:endParaRPr lang="en-CA" sz="2200" dirty="0">
              <a:solidFill>
                <a:schemeClr val="bg1"/>
              </a:solidFill>
              <a:latin typeface="Calibri" panose="020F0502020204030204" pitchFamily="34" charset="0"/>
            </a:endParaRPr>
          </a:p>
          <a:p>
            <a:pPr lvl="1" fontAlgn="base"/>
            <a:endParaRPr lang="en-US" sz="1800" dirty="0">
              <a:solidFill>
                <a:schemeClr val="bg1"/>
              </a:solidFill>
            </a:endParaRPr>
          </a:p>
        </p:txBody>
      </p:sp>
      <p:sp>
        <p:nvSpPr>
          <p:cNvPr id="9" name="Footer Placeholder 4">
            <a:extLst>
              <a:ext uri="{FF2B5EF4-FFF2-40B4-BE49-F238E27FC236}">
                <a16:creationId xmlns:a16="http://schemas.microsoft.com/office/drawing/2014/main" id="{332F9C42-C44B-4351-80C5-3490295F050C}"/>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8508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childTnLst>
                                  <p:subTnLst>
                                    <p:set>
                                      <p:cBhvr override="childStyle">
                                        <p:cTn dur="1" fill="hold" display="0" masterRel="nextClick" afterEffect="1"/>
                                        <p:tgtEl>
                                          <p:spTgt spid="16386"/>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94"/>
                                        </p:tgtEl>
                                        <p:attrNameLst>
                                          <p:attrName>style.visibility</p:attrName>
                                        </p:attrNameLst>
                                      </p:cBhvr>
                                      <p:to>
                                        <p:strVal val="visible"/>
                                      </p:to>
                                    </p:set>
                                  </p:childTnLst>
                                  <p:subTnLst>
                                    <p:set>
                                      <p:cBhvr override="childStyle">
                                        <p:cTn dur="1" fill="hold" display="0" masterRel="nextClick" afterEffect="1"/>
                                        <p:tgtEl>
                                          <p:spTgt spid="16394"/>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388"/>
                                        </p:tgtEl>
                                        <p:attrNameLst>
                                          <p:attrName>style.visibility</p:attrName>
                                        </p:attrNameLst>
                                      </p:cBhvr>
                                      <p:to>
                                        <p:strVal val="visible"/>
                                      </p:to>
                                    </p:set>
                                  </p:childTnLst>
                                  <p:subTnLst>
                                    <p:set>
                                      <p:cBhvr override="childStyle">
                                        <p:cTn dur="1" fill="hold" display="0" masterRel="nextClick" afterEffect="1"/>
                                        <p:tgtEl>
                                          <p:spTgt spid="1638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3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0353" y="1872990"/>
            <a:ext cx="9144000" cy="2387600"/>
          </a:xfrm>
        </p:spPr>
        <p:txBody>
          <a:bodyPr>
            <a:normAutofit/>
          </a:bodyPr>
          <a:lstStyle/>
          <a:p>
            <a:pPr algn="ctr"/>
            <a:r>
              <a:rPr lang="en-CA" sz="7200" dirty="0">
                <a:solidFill>
                  <a:srgbClr val="FFC000"/>
                </a:solidFill>
              </a:rPr>
              <a:t>The Future</a:t>
            </a:r>
            <a:endParaRPr lang="sv-SE" sz="7200" dirty="0">
              <a:solidFill>
                <a:srgbClr val="FFC000"/>
              </a:solidFill>
              <a:uFillTx/>
              <a:latin typeface="Century Gothic" panose="020B0502020202020204" pitchFamily="34" charset="0"/>
            </a:endParaRPr>
          </a:p>
        </p:txBody>
      </p:sp>
      <p:sp>
        <p:nvSpPr>
          <p:cNvPr id="3" name="Footer Placeholder 4">
            <a:extLst>
              <a:ext uri="{FF2B5EF4-FFF2-40B4-BE49-F238E27FC236}">
                <a16:creationId xmlns:a16="http://schemas.microsoft.com/office/drawing/2014/main" id="{CE9C610B-9015-4C14-9DB3-368B5C68AE44}"/>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422356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597901" y="1154282"/>
            <a:ext cx="4025900" cy="5703717"/>
          </a:xfrm>
          <a:prstGeom prst="rect">
            <a:avLst/>
          </a:prstGeom>
        </p:spPr>
        <p:txBody>
          <a:bodyPr vert="horz" lIns="121910" tIns="60955" rIns="121910" bIns="60955" rtlCol="0">
            <a:normAutofit/>
          </a:bodyPr>
          <a:lstStyle>
            <a:lvl1pPr marL="0" indent="0" algn="l" defTabSz="914400" rtl="0" eaLnBrk="1" latinLnBrk="0" hangingPunct="1">
              <a:spcBef>
                <a:spcPts val="1000"/>
              </a:spcBef>
              <a:buClr>
                <a:schemeClr val="accent2"/>
              </a:buClr>
              <a:buFont typeface="Arial" panose="020B0604020202020204" pitchFamily="34" charset="0"/>
              <a:buNone/>
              <a:defRPr sz="2000" kern="1200">
                <a:solidFill>
                  <a:schemeClr val="tx1">
                    <a:lumMod val="75000"/>
                    <a:lumOff val="2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lumMod val="50000"/>
                </a:schemeClr>
              </a:buClr>
              <a:buSzPct val="50000"/>
            </a:pPr>
            <a:endParaRPr lang="sv-SE" dirty="0">
              <a:solidFill>
                <a:schemeClr val="bg1"/>
              </a:solidFill>
              <a:latin typeface="Century Gothic" panose="020B0502020202020204" pitchFamily="34" charset="0"/>
            </a:endParaRPr>
          </a:p>
        </p:txBody>
      </p:sp>
      <p:sp>
        <p:nvSpPr>
          <p:cNvPr id="15" name="Title 1">
            <a:extLst>
              <a:ext uri="{FF2B5EF4-FFF2-40B4-BE49-F238E27FC236}">
                <a16:creationId xmlns:a16="http://schemas.microsoft.com/office/drawing/2014/main" id="{64846C4A-9984-4E5F-81DB-97ADF446109E}"/>
              </a:ext>
            </a:extLst>
          </p:cNvPr>
          <p:cNvSpPr>
            <a:spLocks noGrp="1"/>
          </p:cNvSpPr>
          <p:nvPr>
            <p:ph type="title"/>
          </p:nvPr>
        </p:nvSpPr>
        <p:spPr>
          <a:xfrm>
            <a:off x="838200" y="365125"/>
            <a:ext cx="10962640" cy="1325563"/>
          </a:xfrm>
          <a:effectLst/>
        </p:spPr>
        <p:txBody>
          <a:bodyPr/>
          <a:lstStyle/>
          <a:p>
            <a:r>
              <a:rPr lang="en-US" sz="4320" dirty="0">
                <a:solidFill>
                  <a:schemeClr val="accent4"/>
                </a:solidFill>
                <a:latin typeface="Century Gothic" panose="020B0502020202020204" pitchFamily="34" charset="0"/>
              </a:rPr>
              <a:t>GI for Games of The Future</a:t>
            </a:r>
            <a:endParaRPr lang="en-US" dirty="0">
              <a:solidFill>
                <a:schemeClr val="accent4"/>
              </a:solidFill>
              <a:uFillTx/>
              <a:latin typeface="Century Gothic" panose="020B0502020202020204" pitchFamily="34" charset="0"/>
            </a:endParaRPr>
          </a:p>
        </p:txBody>
      </p:sp>
      <p:grpSp>
        <p:nvGrpSpPr>
          <p:cNvPr id="14" name="Group 13"/>
          <p:cNvGrpSpPr/>
          <p:nvPr/>
        </p:nvGrpSpPr>
        <p:grpSpPr>
          <a:xfrm>
            <a:off x="2027375" y="1477567"/>
            <a:ext cx="8137251" cy="4924623"/>
            <a:chOff x="477" y="-8053"/>
            <a:chExt cx="12191047" cy="6857465"/>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3918246" y="-8052"/>
              <a:ext cx="4028575" cy="6857464"/>
            </a:xfrm>
            <a:prstGeom prst="rect">
              <a:avLst/>
            </a:prstGeom>
            <a:ln w="50800">
              <a:solidFill>
                <a:schemeClr val="tx1"/>
              </a:solidFill>
            </a:ln>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946821" y="0"/>
              <a:ext cx="4244703" cy="6849412"/>
            </a:xfrm>
            <a:prstGeom prst="rect">
              <a:avLst/>
            </a:prstGeom>
            <a:ln w="50800">
              <a:solidFill>
                <a:schemeClr val="tx1"/>
              </a:solidFill>
            </a:ln>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7" y="-8053"/>
              <a:ext cx="3917769" cy="6857464"/>
            </a:xfrm>
            <a:prstGeom prst="rect">
              <a:avLst/>
            </a:prstGeom>
            <a:ln w="50800">
              <a:solidFill>
                <a:schemeClr val="tx1"/>
              </a:solidFill>
            </a:ln>
          </p:spPr>
        </p:pic>
        <p:sp>
          <p:nvSpPr>
            <p:cNvPr id="11" name="Title 1"/>
            <p:cNvSpPr txBox="1">
              <a:spLocks/>
            </p:cNvSpPr>
            <p:nvPr/>
          </p:nvSpPr>
          <p:spPr>
            <a:xfrm>
              <a:off x="1009733" y="6100208"/>
              <a:ext cx="1713847" cy="562154"/>
            </a:xfrm>
            <a:prstGeom prst="rect">
              <a:avLst/>
            </a:prstGeom>
            <a:no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bg1"/>
                  </a:solidFill>
                  <a:latin typeface="Century Gothic" panose="020B0502020202020204" pitchFamily="34" charset="0"/>
                  <a:ea typeface="+mj-ea"/>
                  <a:cs typeface="+mj-cs"/>
                </a:defRPr>
              </a:lvl1pPr>
            </a:lstStyle>
            <a:p>
              <a:pPr algn="ctr"/>
              <a:r>
                <a:rPr lang="en-US" sz="3000" dirty="0">
                  <a:effectLst>
                    <a:outerShdw blurRad="101600" dist="38100" dir="2700000" sx="102000" sy="102000" algn="tl" rotWithShape="0">
                      <a:prstClr val="black"/>
                    </a:outerShdw>
                  </a:effectLst>
                </a:rPr>
                <a:t>Crafted</a:t>
              </a:r>
              <a:endParaRPr lang="sv-SE" sz="3000" dirty="0">
                <a:effectLst>
                  <a:outerShdw blurRad="101600" dist="38100" dir="2700000" sx="102000" sy="102000" algn="tl" rotWithShape="0">
                    <a:prstClr val="black"/>
                  </a:outerShdw>
                </a:effectLst>
              </a:endParaRPr>
            </a:p>
          </p:txBody>
        </p:sp>
        <p:sp>
          <p:nvSpPr>
            <p:cNvPr id="12" name="Title 1"/>
            <p:cNvSpPr txBox="1">
              <a:spLocks/>
            </p:cNvSpPr>
            <p:nvPr/>
          </p:nvSpPr>
          <p:spPr>
            <a:xfrm>
              <a:off x="4546061" y="6100208"/>
              <a:ext cx="2575996" cy="562154"/>
            </a:xfrm>
            <a:prstGeom prst="rect">
              <a:avLst/>
            </a:prstGeom>
            <a:noFill/>
          </p:spPr>
          <p:txBody>
            <a:bodyPr vert="horz" lIns="54864" tIns="27432" rIns="54864" bIns="27432" rtlCol="0" anchor="ctr">
              <a:normAutofit fontScale="75000" lnSpcReduction="20000"/>
            </a:bodyPr>
            <a:lstStyle>
              <a:lvl1pPr algn="l" defTabSz="1523848" rtl="0" eaLnBrk="1" latinLnBrk="0" hangingPunct="1">
                <a:lnSpc>
                  <a:spcPct val="90000"/>
                </a:lnSpc>
                <a:spcBef>
                  <a:spcPct val="0"/>
                </a:spcBef>
                <a:buNone/>
                <a:defRPr sz="7200" kern="1200">
                  <a:solidFill>
                    <a:srgbClr val="FFC000"/>
                  </a:solidFill>
                  <a:latin typeface="Century Gothic" panose="020B0502020202020204" pitchFamily="34" charset="0"/>
                  <a:ea typeface="+mj-ea"/>
                  <a:cs typeface="+mj-cs"/>
                </a:defRPr>
              </a:lvl1pPr>
            </a:lstStyle>
            <a:p>
              <a:pPr algn="ctr"/>
              <a:r>
                <a:rPr lang="en-US" sz="3000" dirty="0">
                  <a:solidFill>
                    <a:schemeClr val="bg1"/>
                  </a:solidFill>
                  <a:effectLst>
                    <a:outerShdw blurRad="101600" dist="38100" dir="2700000" sx="102000" sy="102000" algn="tl" rotWithShape="0">
                      <a:prstClr val="black"/>
                    </a:outerShdw>
                  </a:effectLst>
                </a:rPr>
                <a:t>Procedural</a:t>
              </a:r>
              <a:endParaRPr lang="sv-SE" sz="3000" dirty="0">
                <a:solidFill>
                  <a:schemeClr val="bg1"/>
                </a:solidFill>
                <a:effectLst>
                  <a:outerShdw blurRad="101600" dist="38100" dir="2700000" sx="102000" sy="102000" algn="tl" rotWithShape="0">
                    <a:prstClr val="black"/>
                  </a:outerShdw>
                </a:effectLst>
              </a:endParaRPr>
            </a:p>
          </p:txBody>
        </p:sp>
        <p:sp>
          <p:nvSpPr>
            <p:cNvPr id="13" name="Title 1"/>
            <p:cNvSpPr txBox="1">
              <a:spLocks/>
            </p:cNvSpPr>
            <p:nvPr/>
          </p:nvSpPr>
          <p:spPr>
            <a:xfrm>
              <a:off x="8248164" y="6100208"/>
              <a:ext cx="3542647" cy="562154"/>
            </a:xfrm>
            <a:prstGeom prst="rect">
              <a:avLst/>
            </a:prstGeom>
            <a:noFill/>
          </p:spPr>
          <p:txBody>
            <a:bodyPr vert="horz" lIns="54864" tIns="27432" rIns="54864" bIns="27432" rtlCol="0" anchor="ctr">
              <a:normAutofit fontScale="67500" lnSpcReduction="20000"/>
            </a:bodyPr>
            <a:lstStyle>
              <a:lvl1pPr algn="l" defTabSz="1523848" rtl="0" eaLnBrk="1" latinLnBrk="0" hangingPunct="1">
                <a:lnSpc>
                  <a:spcPct val="90000"/>
                </a:lnSpc>
                <a:spcBef>
                  <a:spcPct val="0"/>
                </a:spcBef>
                <a:buNone/>
                <a:defRPr sz="7200" kern="1200">
                  <a:solidFill>
                    <a:srgbClr val="FFC000"/>
                  </a:solidFill>
                  <a:latin typeface="Century Gothic" panose="020B0502020202020204" pitchFamily="34" charset="0"/>
                  <a:ea typeface="+mj-ea"/>
                  <a:cs typeface="+mj-cs"/>
                </a:defRPr>
              </a:lvl1pPr>
            </a:lstStyle>
            <a:p>
              <a:pPr algn="ctr"/>
              <a:r>
                <a:rPr lang="en-US" sz="3000" dirty="0">
                  <a:solidFill>
                    <a:schemeClr val="bg1"/>
                  </a:solidFill>
                  <a:effectLst>
                    <a:outerShdw blurRad="101600" dist="38100" dir="2700000" sx="102000" sy="102000" algn="tl" rotWithShape="0">
                      <a:prstClr val="black"/>
                    </a:outerShdw>
                  </a:effectLst>
                </a:rPr>
                <a:t>Player Generated</a:t>
              </a:r>
              <a:endParaRPr lang="sv-SE" sz="3000" dirty="0">
                <a:solidFill>
                  <a:schemeClr val="bg1"/>
                </a:solidFill>
                <a:effectLst>
                  <a:outerShdw blurRad="101600" dist="38100" dir="2700000" sx="102000" sy="102000" algn="tl" rotWithShape="0">
                    <a:prstClr val="black"/>
                  </a:outerShdw>
                </a:effectLst>
              </a:endParaRPr>
            </a:p>
          </p:txBody>
        </p:sp>
      </p:grpSp>
      <p:sp>
        <p:nvSpPr>
          <p:cNvPr id="16" name="Footer Placeholder 4">
            <a:extLst>
              <a:ext uri="{FF2B5EF4-FFF2-40B4-BE49-F238E27FC236}">
                <a16:creationId xmlns:a16="http://schemas.microsoft.com/office/drawing/2014/main" id="{275813CB-D7A0-4BB2-BBF0-238A82B6D773}"/>
              </a:ext>
            </a:extLst>
          </p:cNvPr>
          <p:cNvSpPr>
            <a:spLocks noGrp="1"/>
          </p:cNvSpPr>
          <p:nvPr>
            <p:ph type="ftr" sz="quarter" idx="11"/>
          </p:nvPr>
        </p:nvSpPr>
        <p:spPr>
          <a:xfrm>
            <a:off x="-733062" y="6593773"/>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
        <p:nvSpPr>
          <p:cNvPr id="18" name="Rectangle 17">
            <a:extLst>
              <a:ext uri="{FF2B5EF4-FFF2-40B4-BE49-F238E27FC236}">
                <a16:creationId xmlns:a16="http://schemas.microsoft.com/office/drawing/2014/main" id="{D4EC3879-A67D-439D-AC58-9463B2A99BE4}"/>
              </a:ext>
            </a:extLst>
          </p:cNvPr>
          <p:cNvSpPr/>
          <p:nvPr/>
        </p:nvSpPr>
        <p:spPr>
          <a:xfrm>
            <a:off x="5721351" y="6593773"/>
            <a:ext cx="6470650" cy="276999"/>
          </a:xfrm>
          <a:prstGeom prst="rect">
            <a:avLst/>
          </a:prstGeom>
        </p:spPr>
        <p:txBody>
          <a:bodyPr wrap="square">
            <a:spAutoFit/>
          </a:bodyPr>
          <a:lstStyle/>
          <a:p>
            <a:pPr algn="r"/>
            <a:r>
              <a:rPr lang="en-CA" sz="1200" i="1" dirty="0">
                <a:solidFill>
                  <a:schemeClr val="bg1"/>
                </a:solidFill>
              </a:rPr>
              <a:t>From Left to Right: BF1, Tom Clancy’s Ghost Recon Wildlands, Minecraft</a:t>
            </a:r>
          </a:p>
        </p:txBody>
      </p:sp>
    </p:spTree>
    <p:extLst>
      <p:ext uri="{BB962C8B-B14F-4D97-AF65-F5344CB8AC3E}">
        <p14:creationId xmlns:p14="http://schemas.microsoft.com/office/powerpoint/2010/main" val="1707670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E328862-E618-4B37-91D5-C865D814DC02}"/>
              </a:ext>
            </a:extLst>
          </p:cNvPr>
          <p:cNvSpPr txBox="1">
            <a:spLocks/>
          </p:cNvSpPr>
          <p:nvPr/>
        </p:nvSpPr>
        <p:spPr>
          <a:xfrm>
            <a:off x="798423" y="1364405"/>
            <a:ext cx="7202714" cy="5072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Font typeface="Arial" panose="020B0604020202020204" pitchFamily="34" charset="0"/>
              <a:buNone/>
            </a:pPr>
            <a:r>
              <a:rPr lang="en-CA" sz="2400" dirty="0">
                <a:solidFill>
                  <a:schemeClr val="accent4">
                    <a:lumMod val="40000"/>
                    <a:lumOff val="60000"/>
                  </a:schemeClr>
                </a:solidFill>
              </a:rPr>
              <a:t>Artists can rely on shadows for gameplay, but not GI</a:t>
            </a:r>
          </a:p>
          <a:p>
            <a:pPr marL="0" indent="0">
              <a:buNone/>
            </a:pPr>
            <a:r>
              <a:rPr lang="en-CA" sz="2400" dirty="0">
                <a:solidFill>
                  <a:srgbClr val="FFC000"/>
                </a:solidFill>
              </a:rPr>
              <a:t>FPS scenario where the firefight actually sets things on fire: </a:t>
            </a:r>
          </a:p>
          <a:p>
            <a:r>
              <a:rPr lang="en-CA" sz="2200" dirty="0">
                <a:solidFill>
                  <a:schemeClr val="bg1"/>
                </a:solidFill>
              </a:rPr>
              <a:t>Continuously burn, affecting lighting and GI</a:t>
            </a:r>
          </a:p>
          <a:p>
            <a:r>
              <a:rPr lang="en-CA" sz="2200" dirty="0">
                <a:solidFill>
                  <a:schemeClr val="bg1"/>
                </a:solidFill>
              </a:rPr>
              <a:t>Lighting from incidental fire could have a big and striking effect on gameplay</a:t>
            </a:r>
          </a:p>
          <a:p>
            <a:pPr marL="0" indent="0">
              <a:buNone/>
            </a:pPr>
            <a:r>
              <a:rPr lang="en-CA" sz="2400" dirty="0">
                <a:solidFill>
                  <a:srgbClr val="FFC000"/>
                </a:solidFill>
              </a:rPr>
              <a:t>Corridor shooter, where another player is around a corner:</a:t>
            </a:r>
          </a:p>
          <a:p>
            <a:r>
              <a:rPr lang="en-CA" sz="2200" dirty="0">
                <a:solidFill>
                  <a:schemeClr val="bg1"/>
                </a:solidFill>
              </a:rPr>
              <a:t>But you can see the bounce of their muzzle flashes</a:t>
            </a:r>
          </a:p>
          <a:p>
            <a:r>
              <a:rPr lang="en-CA" sz="2200" dirty="0">
                <a:solidFill>
                  <a:schemeClr val="bg1"/>
                </a:solidFill>
              </a:rPr>
              <a:t>Audio gives queues of what's ahead. So can GI</a:t>
            </a:r>
            <a:br>
              <a:rPr lang="en-CA" sz="2200" dirty="0">
                <a:solidFill>
                  <a:schemeClr val="bg1"/>
                </a:solidFill>
              </a:rPr>
            </a:br>
            <a:endParaRPr lang="en-CA" sz="2200" dirty="0">
              <a:solidFill>
                <a:schemeClr val="bg1"/>
              </a:solidFill>
            </a:endParaRPr>
          </a:p>
          <a:p>
            <a:pPr marL="0" indent="0">
              <a:buNone/>
            </a:pPr>
            <a:r>
              <a:rPr lang="en-CA" sz="2400" dirty="0">
                <a:solidFill>
                  <a:schemeClr val="accent4">
                    <a:lumMod val="40000"/>
                    <a:lumOff val="60000"/>
                  </a:schemeClr>
                </a:solidFill>
              </a:rPr>
              <a:t>Use GI to create better games and experiences</a:t>
            </a:r>
            <a:endParaRPr lang="en-US" sz="2400" dirty="0">
              <a:solidFill>
                <a:schemeClr val="accent4">
                  <a:lumMod val="40000"/>
                  <a:lumOff val="60000"/>
                </a:schemeClr>
              </a:solidFill>
            </a:endParaRPr>
          </a:p>
        </p:txBody>
      </p:sp>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GI as a First-Class Citizen</a:t>
            </a:r>
            <a:endParaRPr lang="en-US" dirty="0">
              <a:solidFill>
                <a:schemeClr val="accent4"/>
              </a:solidFill>
              <a:uFillTx/>
              <a:latin typeface="Century Gothic" panose="020B0502020202020204" pitchFamily="34" charset="0"/>
            </a:endParaRPr>
          </a:p>
        </p:txBody>
      </p:sp>
      <p:grpSp>
        <p:nvGrpSpPr>
          <p:cNvPr id="9" name="Group 8">
            <a:extLst>
              <a:ext uri="{FF2B5EF4-FFF2-40B4-BE49-F238E27FC236}">
                <a16:creationId xmlns:a16="http://schemas.microsoft.com/office/drawing/2014/main" id="{E8982028-71C2-4A8D-8C0F-87EC2330DF52}"/>
              </a:ext>
            </a:extLst>
          </p:cNvPr>
          <p:cNvGrpSpPr/>
          <p:nvPr/>
        </p:nvGrpSpPr>
        <p:grpSpPr>
          <a:xfrm>
            <a:off x="8211064" y="3795888"/>
            <a:ext cx="3799703" cy="2679938"/>
            <a:chOff x="8211064" y="4001294"/>
            <a:chExt cx="3799703" cy="2679938"/>
          </a:xfrm>
        </p:grpSpPr>
        <p:pic>
          <p:nvPicPr>
            <p:cNvPr id="4" name="Picture 2" descr="http://firsthour.net/screenshots/bioshock/bioshock-baby-carriage-revolver.jpg">
              <a:extLst>
                <a:ext uri="{FF2B5EF4-FFF2-40B4-BE49-F238E27FC236}">
                  <a16:creationId xmlns:a16="http://schemas.microsoft.com/office/drawing/2014/main" id="{4A91F940-551E-4E96-A4AE-668677D48DD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211064" y="4001294"/>
              <a:ext cx="3799703" cy="26411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4C58B89-DEEC-4233-B452-8AAE10D732D7}"/>
                </a:ext>
              </a:extLst>
            </p:cNvPr>
            <p:cNvSpPr/>
            <p:nvPr/>
          </p:nvSpPr>
          <p:spPr>
            <a:xfrm>
              <a:off x="10849872" y="6311900"/>
              <a:ext cx="1160895" cy="369332"/>
            </a:xfrm>
            <a:prstGeom prst="rect">
              <a:avLst/>
            </a:prstGeom>
          </p:spPr>
          <p:txBody>
            <a:bodyPr wrap="none">
              <a:spAutoFit/>
            </a:bodyPr>
            <a:lstStyle/>
            <a:p>
              <a:r>
                <a:rPr lang="en-CA" dirty="0">
                  <a:solidFill>
                    <a:schemeClr val="bg1"/>
                  </a:solidFill>
                  <a:latin typeface="Century Gothic" panose="020B0502020202020204" pitchFamily="34" charset="0"/>
                </a:rPr>
                <a:t>Bioshock</a:t>
              </a:r>
              <a:endParaRPr lang="sv-SE" dirty="0"/>
            </a:p>
          </p:txBody>
        </p:sp>
      </p:grpSp>
      <p:pic>
        <p:nvPicPr>
          <p:cNvPr id="16386" name="Picture 2" descr="https://s-media-cache-ak0.pinimg.com/originals/ab/04/47/ab044783bd752aafde2ae52034c2cb5b.jpg">
            <a:extLst>
              <a:ext uri="{FF2B5EF4-FFF2-40B4-BE49-F238E27FC236}">
                <a16:creationId xmlns:a16="http://schemas.microsoft.com/office/drawing/2014/main" id="{E1192F1A-F183-4E9D-B252-FB69819DF5F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11064" y="924894"/>
            <a:ext cx="3799703" cy="28709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4DA9E44-26E1-454C-AA67-D5BDFDC792F0}"/>
              </a:ext>
            </a:extLst>
          </p:cNvPr>
          <p:cNvGrpSpPr/>
          <p:nvPr/>
        </p:nvGrpSpPr>
        <p:grpSpPr>
          <a:xfrm>
            <a:off x="8211063" y="924895"/>
            <a:ext cx="3799703" cy="2864756"/>
            <a:chOff x="8211063" y="1130301"/>
            <a:chExt cx="3799703" cy="2864756"/>
          </a:xfrm>
        </p:grpSpPr>
        <p:pic>
          <p:nvPicPr>
            <p:cNvPr id="15362" name="Picture 2" descr="https://i.ytimg.com/vi/H34OqD_XmD0/hqdefault.jpg">
              <a:extLst>
                <a:ext uri="{FF2B5EF4-FFF2-40B4-BE49-F238E27FC236}">
                  <a16:creationId xmlns:a16="http://schemas.microsoft.com/office/drawing/2014/main" id="{B4EE1645-4DD2-4BFB-B3EB-3A9688FE700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11063" y="1130301"/>
              <a:ext cx="3799703" cy="286475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E7EE8AD-23BA-4DB2-9BDF-EEB155B22981}"/>
                </a:ext>
              </a:extLst>
            </p:cNvPr>
            <p:cNvSpPr/>
            <p:nvPr/>
          </p:nvSpPr>
          <p:spPr>
            <a:xfrm>
              <a:off x="10659114" y="3612554"/>
              <a:ext cx="1351652" cy="369332"/>
            </a:xfrm>
            <a:prstGeom prst="rect">
              <a:avLst/>
            </a:prstGeom>
          </p:spPr>
          <p:txBody>
            <a:bodyPr wrap="none">
              <a:spAutoFit/>
            </a:bodyPr>
            <a:lstStyle/>
            <a:p>
              <a:r>
                <a:rPr lang="en-CA" dirty="0">
                  <a:solidFill>
                    <a:schemeClr val="bg1"/>
                  </a:solidFill>
                  <a:latin typeface="Century Gothic" panose="020B0502020202020204" pitchFamily="34" charset="0"/>
                </a:rPr>
                <a:t>Die Hard 2</a:t>
              </a:r>
              <a:endParaRPr lang="sv-SE" dirty="0"/>
            </a:p>
          </p:txBody>
        </p:sp>
      </p:grpSp>
      <p:pic>
        <p:nvPicPr>
          <p:cNvPr id="15364" name="Picture 4" descr="Bildresultat för firefight dark">
            <a:extLst>
              <a:ext uri="{FF2B5EF4-FFF2-40B4-BE49-F238E27FC236}">
                <a16:creationId xmlns:a16="http://schemas.microsoft.com/office/drawing/2014/main" id="{B3D03F36-F231-4DA2-87AF-7A6806B2084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8211062" y="3802125"/>
            <a:ext cx="3799703" cy="264736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a:extLst>
              <a:ext uri="{FF2B5EF4-FFF2-40B4-BE49-F238E27FC236}">
                <a16:creationId xmlns:a16="http://schemas.microsoft.com/office/drawing/2014/main" id="{CC673435-5A8B-45F8-95D6-D16C1E8B11E7}"/>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95216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3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Mixed Environments</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2042824"/>
            <a:ext cx="6818586" cy="4449921"/>
          </a:xfrm>
        </p:spPr>
        <p:txBody>
          <a:bodyPr>
            <a:normAutofit/>
          </a:bodyPr>
          <a:lstStyle/>
          <a:p>
            <a:pPr marL="0" indent="0" fontAlgn="base">
              <a:buNone/>
            </a:pPr>
            <a:r>
              <a:rPr lang="en-CA" sz="2600" dirty="0">
                <a:solidFill>
                  <a:schemeClr val="accent4">
                    <a:lumMod val="40000"/>
                    <a:lumOff val="60000"/>
                  </a:schemeClr>
                </a:solidFill>
              </a:rPr>
              <a:t>Organic: GI for forests / vegetation is non-trivial</a:t>
            </a:r>
          </a:p>
          <a:p>
            <a:pPr fontAlgn="base"/>
            <a:r>
              <a:rPr lang="en-CA" sz="2200" dirty="0">
                <a:solidFill>
                  <a:schemeClr val="bg1"/>
                </a:solidFill>
              </a:rPr>
              <a:t>Trunk / big branches: lightmaps? (maybe…)</a:t>
            </a:r>
          </a:p>
          <a:p>
            <a:pPr fontAlgn="base"/>
            <a:r>
              <a:rPr lang="en-CA" sz="2200" dirty="0">
                <a:solidFill>
                  <a:schemeClr val="bg1"/>
                </a:solidFill>
              </a:rPr>
              <a:t>Branches: probes? vertex color? </a:t>
            </a:r>
          </a:p>
          <a:p>
            <a:pPr fontAlgn="base"/>
            <a:r>
              <a:rPr lang="en-CA" sz="2200" dirty="0">
                <a:solidFill>
                  <a:schemeClr val="bg1"/>
                </a:solidFill>
              </a:rPr>
              <a:t>Leaves (cards): …</a:t>
            </a:r>
            <a:br>
              <a:rPr lang="en-CA" sz="2400" dirty="0">
                <a:solidFill>
                  <a:schemeClr val="bg1"/>
                </a:solidFill>
              </a:rPr>
            </a:br>
            <a:endParaRPr lang="en-CA" sz="2400" dirty="0">
              <a:solidFill>
                <a:schemeClr val="bg1"/>
              </a:solidFill>
            </a:endParaRPr>
          </a:p>
          <a:p>
            <a:pPr marL="0" indent="0" fontAlgn="base">
              <a:buNone/>
            </a:pPr>
            <a:r>
              <a:rPr lang="en-CA" sz="2600" dirty="0">
                <a:solidFill>
                  <a:schemeClr val="accent4">
                    <a:lumMod val="40000"/>
                    <a:lumOff val="60000"/>
                  </a:schemeClr>
                </a:solidFill>
              </a:rPr>
              <a:t>Need a unified solution for organics and artificially-made environments</a:t>
            </a:r>
          </a:p>
          <a:p>
            <a:pPr fontAlgn="base"/>
            <a:r>
              <a:rPr lang="en-CA" sz="2200" dirty="0">
                <a:solidFill>
                  <a:schemeClr val="bg1"/>
                </a:solidFill>
              </a:rPr>
              <a:t>Coexist in the same environment</a:t>
            </a:r>
          </a:p>
          <a:p>
            <a:pPr fontAlgn="base"/>
            <a:r>
              <a:rPr lang="en-CA" sz="2200" dirty="0">
                <a:solidFill>
                  <a:schemeClr val="bg1"/>
                </a:solidFill>
              </a:rPr>
              <a:t>Hard edges</a:t>
            </a:r>
          </a:p>
          <a:p>
            <a:pPr fontAlgn="base"/>
            <a:r>
              <a:rPr lang="en-CA" sz="2200" dirty="0">
                <a:solidFill>
                  <a:schemeClr val="bg1"/>
                </a:solidFill>
              </a:rPr>
              <a:t>Don’t want leaks</a:t>
            </a:r>
          </a:p>
          <a:p>
            <a:pPr fontAlgn="base"/>
            <a:endParaRPr lang="en-CA" sz="2200" i="1" dirty="0">
              <a:solidFill>
                <a:schemeClr val="bg1"/>
              </a:solidFill>
              <a:uFillTx/>
            </a:endParaRPr>
          </a:p>
        </p:txBody>
      </p:sp>
      <p:pic>
        <p:nvPicPr>
          <p:cNvPr id="2056" name="Picture 8" descr="Relaterad bild">
            <a:extLst>
              <a:ext uri="{FF2B5EF4-FFF2-40B4-BE49-F238E27FC236}">
                <a16:creationId xmlns:a16="http://schemas.microsoft.com/office/drawing/2014/main" id="{8F0C16C7-CB3E-4DE9-BCB5-9B955FA9EF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53947" y="4181433"/>
            <a:ext cx="4046892" cy="22763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2F7755B-D64A-4D08-BF8B-AB1FAA54AA5F}"/>
              </a:ext>
            </a:extLst>
          </p:cNvPr>
          <p:cNvSpPr/>
          <p:nvPr/>
        </p:nvSpPr>
        <p:spPr>
          <a:xfrm>
            <a:off x="838199" y="1207768"/>
            <a:ext cx="7140737" cy="492443"/>
          </a:xfrm>
          <a:prstGeom prst="rect">
            <a:avLst/>
          </a:prstGeom>
        </p:spPr>
        <p:txBody>
          <a:bodyPr wrap="none">
            <a:spAutoFit/>
          </a:bodyPr>
          <a:lstStyle/>
          <a:p>
            <a:pPr fontAlgn="base"/>
            <a:r>
              <a:rPr lang="en-CA" sz="2600" i="1" dirty="0">
                <a:solidFill>
                  <a:srgbClr val="FFC000"/>
                </a:solidFill>
              </a:rPr>
              <a:t>Inconsistent representation for different geometries</a:t>
            </a:r>
          </a:p>
        </p:txBody>
      </p:sp>
      <p:pic>
        <p:nvPicPr>
          <p:cNvPr id="17410" name="Picture 2" descr="Relaterad bild">
            <a:hlinkClick r:id="rId4"/>
            <a:extLst>
              <a:ext uri="{FF2B5EF4-FFF2-40B4-BE49-F238E27FC236}">
                <a16:creationId xmlns:a16="http://schemas.microsoft.com/office/drawing/2014/main" id="{1214884C-F4BB-4B2F-837C-6F24AE79E18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3947" y="1905056"/>
            <a:ext cx="4046892" cy="22763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362" name="Picture 2" descr="http://www.rb-a.net/photos/forestshed1.jpg">
            <a:extLst>
              <a:ext uri="{FF2B5EF4-FFF2-40B4-BE49-F238E27FC236}">
                <a16:creationId xmlns:a16="http://schemas.microsoft.com/office/drawing/2014/main" id="{C56AE0AD-DA4F-4EDE-BA12-42E44EAF099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753947" y="4181433"/>
            <a:ext cx="4046892" cy="2276378"/>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6FB697DD-A858-4722-8211-9BD9B74632A9}"/>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31705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Participating Media</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6013912"/>
            <a:ext cx="8900365" cy="584849"/>
          </a:xfrm>
        </p:spPr>
        <p:txBody>
          <a:bodyPr>
            <a:normAutofit/>
          </a:bodyPr>
          <a:lstStyle/>
          <a:p>
            <a:pPr marL="0" indent="0" fontAlgn="base">
              <a:buNone/>
            </a:pPr>
            <a:r>
              <a:rPr lang="en-CA" sz="2600" dirty="0">
                <a:solidFill>
                  <a:schemeClr val="accent4">
                    <a:lumMod val="40000"/>
                    <a:lumOff val="60000"/>
                  </a:schemeClr>
                </a:solidFill>
                <a:uFillTx/>
              </a:rPr>
              <a:t>Lighting the world with physically-based pyroclastic simulations!</a:t>
            </a:r>
          </a:p>
        </p:txBody>
      </p:sp>
      <p:pic>
        <p:nvPicPr>
          <p:cNvPr id="15364" name="Picture 4" descr="https://3.bp.blogspot.com/-DYPcl4lWj5Q/VKsZaWphhjI/AAAAAAAAAz4/xsUga1Q8CqE/s1600/246D82D200000578-0-image-a-16_1420456716447.jpg">
            <a:extLst>
              <a:ext uri="{FF2B5EF4-FFF2-40B4-BE49-F238E27FC236}">
                <a16:creationId xmlns:a16="http://schemas.microsoft.com/office/drawing/2014/main" id="{F7B2C4F7-E2AC-42A6-B6AC-12396AEDD2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3377" y="1882708"/>
            <a:ext cx="6085246" cy="40547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EECB7DF-0151-44F8-991D-3240CC7A54E9}"/>
              </a:ext>
            </a:extLst>
          </p:cNvPr>
          <p:cNvSpPr/>
          <p:nvPr/>
        </p:nvSpPr>
        <p:spPr>
          <a:xfrm>
            <a:off x="838199" y="1313784"/>
            <a:ext cx="9038115" cy="492443"/>
          </a:xfrm>
          <a:prstGeom prst="rect">
            <a:avLst/>
          </a:prstGeom>
        </p:spPr>
        <p:txBody>
          <a:bodyPr wrap="none">
            <a:spAutoFit/>
          </a:bodyPr>
          <a:lstStyle/>
          <a:p>
            <a:pPr fontAlgn="base"/>
            <a:r>
              <a:rPr lang="en-CA" sz="2600" i="1" dirty="0">
                <a:solidFill>
                  <a:srgbClr val="FFC000"/>
                </a:solidFill>
              </a:rPr>
              <a:t>GI for complex participating media is definitely unsolved in games</a:t>
            </a:r>
          </a:p>
        </p:txBody>
      </p:sp>
      <p:sp>
        <p:nvSpPr>
          <p:cNvPr id="6" name="Footer Placeholder 4">
            <a:extLst>
              <a:ext uri="{FF2B5EF4-FFF2-40B4-BE49-F238E27FC236}">
                <a16:creationId xmlns:a16="http://schemas.microsoft.com/office/drawing/2014/main" id="{09AE6695-81CA-4EAD-8D2F-1606C4293E45}"/>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188415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The Importance of Specular GI</a:t>
            </a:r>
            <a:endParaRPr lang="en-US" dirty="0">
              <a:solidFill>
                <a:schemeClr val="accent4"/>
              </a:solidFill>
              <a:uFillTx/>
              <a:latin typeface="Century Gothic" panose="020B0502020202020204" pitchFamily="34" charset="0"/>
            </a:endParaRPr>
          </a:p>
        </p:txBody>
      </p:sp>
      <p:grpSp>
        <p:nvGrpSpPr>
          <p:cNvPr id="3" name="Group 2">
            <a:extLst>
              <a:ext uri="{FF2B5EF4-FFF2-40B4-BE49-F238E27FC236}">
                <a16:creationId xmlns:a16="http://schemas.microsoft.com/office/drawing/2014/main" id="{B1A7AC86-6081-4E37-BBEC-224C496F15E0}"/>
              </a:ext>
            </a:extLst>
          </p:cNvPr>
          <p:cNvGrpSpPr/>
          <p:nvPr/>
        </p:nvGrpSpPr>
        <p:grpSpPr>
          <a:xfrm>
            <a:off x="2114530" y="1388250"/>
            <a:ext cx="7962941" cy="5080343"/>
            <a:chOff x="933310" y="1606908"/>
            <a:chExt cx="7962941" cy="5080343"/>
          </a:xfrm>
        </p:grpSpPr>
        <p:pic>
          <p:nvPicPr>
            <p:cNvPr id="4" name="Picture 3">
              <a:extLst>
                <a:ext uri="{FF2B5EF4-FFF2-40B4-BE49-F238E27FC236}">
                  <a16:creationId xmlns:a16="http://schemas.microsoft.com/office/drawing/2014/main" id="{D01BB83E-C329-4447-B216-8479FA00628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a:ext>
              </a:extLst>
            </a:blip>
            <a:srcRect/>
            <a:stretch/>
          </p:blipFill>
          <p:spPr>
            <a:xfrm>
              <a:off x="933310" y="1606908"/>
              <a:ext cx="7962941" cy="4672252"/>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A6012365-4993-4885-8FEA-531440DCB373}"/>
                </a:ext>
              </a:extLst>
            </p:cNvPr>
            <p:cNvSpPr/>
            <p:nvPr/>
          </p:nvSpPr>
          <p:spPr>
            <a:xfrm>
              <a:off x="933310" y="6317919"/>
              <a:ext cx="7962941" cy="369332"/>
            </a:xfrm>
            <a:prstGeom prst="rect">
              <a:avLst/>
            </a:prstGeom>
          </p:spPr>
          <p:txBody>
            <a:bodyPr wrap="square">
              <a:spAutoFit/>
            </a:bodyPr>
            <a:lstStyle/>
            <a:p>
              <a:pPr algn="ctr"/>
              <a:r>
                <a:rPr lang="en-CA" dirty="0">
                  <a:solidFill>
                    <a:schemeClr val="bg1"/>
                  </a:solidFill>
                </a:rPr>
                <a:t>Indirect Specular with SVOGI [Crassin12]</a:t>
              </a:r>
              <a:endParaRPr lang="sv-SE" sz="1600" b="1" dirty="0"/>
            </a:p>
          </p:txBody>
        </p:sp>
      </p:grpSp>
      <p:sp>
        <p:nvSpPr>
          <p:cNvPr id="6" name="Footer Placeholder 4">
            <a:extLst>
              <a:ext uri="{FF2B5EF4-FFF2-40B4-BE49-F238E27FC236}">
                <a16:creationId xmlns:a16="http://schemas.microsoft.com/office/drawing/2014/main" id="{6CAAEAB2-89FF-4BEE-A6DC-8387B7451062}"/>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584357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Player Generated Content</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2148840"/>
            <a:ext cx="10515600" cy="4449921"/>
          </a:xfrm>
        </p:spPr>
        <p:txBody>
          <a:bodyPr>
            <a:normAutofit lnSpcReduction="10000"/>
          </a:bodyPr>
          <a:lstStyle/>
          <a:p>
            <a:pPr marL="0" indent="0" fontAlgn="base">
              <a:buNone/>
            </a:pPr>
            <a:r>
              <a:rPr lang="en-CA" sz="2600" dirty="0">
                <a:solidFill>
                  <a:schemeClr val="accent4">
                    <a:lumMod val="40000"/>
                    <a:lumOff val="60000"/>
                  </a:schemeClr>
                </a:solidFill>
              </a:rPr>
              <a:t>Reconcile (potential) weird assemblage of player made worlds: </a:t>
            </a:r>
          </a:p>
          <a:p>
            <a:pPr fontAlgn="base"/>
            <a:r>
              <a:rPr lang="en-CA" sz="2200" dirty="0">
                <a:solidFill>
                  <a:schemeClr val="bg1"/>
                </a:solidFill>
              </a:rPr>
              <a:t>Players can do whatever they want and system has to deal with it</a:t>
            </a:r>
          </a:p>
          <a:p>
            <a:pPr fontAlgn="base"/>
            <a:r>
              <a:rPr lang="fr-CA" sz="2200" dirty="0" err="1">
                <a:solidFill>
                  <a:schemeClr val="bg1"/>
                </a:solidFill>
              </a:rPr>
              <a:t>Handle</a:t>
            </a:r>
            <a:r>
              <a:rPr lang="fr-CA" sz="2200" dirty="0">
                <a:solidFill>
                  <a:schemeClr val="bg1"/>
                </a:solidFill>
              </a:rPr>
              <a:t> </a:t>
            </a:r>
            <a:r>
              <a:rPr lang="fr-CA" sz="2200" dirty="0">
                <a:solidFill>
                  <a:srgbClr val="FFC000"/>
                </a:solidFill>
              </a:rPr>
              <a:t>weird ratios</a:t>
            </a:r>
            <a:r>
              <a:rPr lang="fr-CA" sz="2200" dirty="0">
                <a:solidFill>
                  <a:schemeClr val="bg1"/>
                </a:solidFill>
              </a:rPr>
              <a:t> (</a:t>
            </a:r>
            <a:r>
              <a:rPr lang="fr-CA" sz="2200" dirty="0" err="1">
                <a:solidFill>
                  <a:schemeClr val="bg1"/>
                </a:solidFill>
              </a:rPr>
              <a:t>geometry</a:t>
            </a:r>
            <a:r>
              <a:rPr lang="fr-CA" sz="2200" dirty="0">
                <a:solidFill>
                  <a:schemeClr val="bg1"/>
                </a:solidFill>
              </a:rPr>
              <a:t>/</a:t>
            </a:r>
            <a:r>
              <a:rPr lang="fr-CA" sz="2200" dirty="0" err="1">
                <a:solidFill>
                  <a:schemeClr val="bg1"/>
                </a:solidFill>
              </a:rPr>
              <a:t>materials</a:t>
            </a:r>
            <a:r>
              <a:rPr lang="fr-CA" sz="2200" dirty="0">
                <a:solidFill>
                  <a:schemeClr val="bg1"/>
                </a:solidFill>
              </a:rPr>
              <a:t>) and </a:t>
            </a:r>
            <a:r>
              <a:rPr lang="fr-CA" sz="2200" dirty="0">
                <a:solidFill>
                  <a:srgbClr val="FFC000"/>
                </a:solidFill>
              </a:rPr>
              <a:t>weird composition</a:t>
            </a:r>
          </a:p>
          <a:p>
            <a:pPr fontAlgn="base"/>
            <a:r>
              <a:rPr lang="fr-CA" sz="2200" dirty="0" err="1">
                <a:solidFill>
                  <a:schemeClr val="bg1"/>
                </a:solidFill>
              </a:rPr>
              <a:t>Without</a:t>
            </a:r>
            <a:r>
              <a:rPr lang="fr-CA" sz="2200" dirty="0">
                <a:solidFill>
                  <a:schemeClr val="bg1"/>
                </a:solidFill>
              </a:rPr>
              <a:t> offline </a:t>
            </a:r>
            <a:r>
              <a:rPr lang="fr-CA" sz="2200" dirty="0" err="1">
                <a:solidFill>
                  <a:schemeClr val="bg1"/>
                </a:solidFill>
              </a:rPr>
              <a:t>processing</a:t>
            </a:r>
            <a:endParaRPr lang="en-CA" sz="2200" dirty="0">
              <a:solidFill>
                <a:srgbClr val="FFC000"/>
              </a:solidFill>
            </a:endParaRPr>
          </a:p>
          <a:p>
            <a:pPr lvl="1" fontAlgn="base"/>
            <a:endParaRPr lang="en-CA" sz="2000" dirty="0">
              <a:solidFill>
                <a:schemeClr val="bg1"/>
              </a:solidFill>
            </a:endParaRPr>
          </a:p>
          <a:p>
            <a:pPr marL="0" indent="0" fontAlgn="base">
              <a:buNone/>
            </a:pPr>
            <a:r>
              <a:rPr lang="en-CA" sz="2600" dirty="0">
                <a:solidFill>
                  <a:schemeClr val="accent4">
                    <a:lumMod val="40000"/>
                    <a:lumOff val="60000"/>
                  </a:schemeClr>
                </a:solidFill>
              </a:rPr>
              <a:t>Alternative runtime representations as a true equalizer?</a:t>
            </a:r>
          </a:p>
          <a:p>
            <a:pPr fontAlgn="base"/>
            <a:r>
              <a:rPr lang="en-CA" sz="2200" dirty="0">
                <a:solidFill>
                  <a:schemeClr val="bg1"/>
                </a:solidFill>
              </a:rPr>
              <a:t>Voxelization?</a:t>
            </a:r>
          </a:p>
          <a:p>
            <a:pPr fontAlgn="base"/>
            <a:r>
              <a:rPr lang="fr-CA" sz="2200" dirty="0">
                <a:solidFill>
                  <a:schemeClr val="bg1"/>
                </a:solidFill>
              </a:rPr>
              <a:t>S</a:t>
            </a:r>
            <a:r>
              <a:rPr lang="en-CA" sz="2200" dirty="0" err="1">
                <a:solidFill>
                  <a:schemeClr val="bg1"/>
                </a:solidFill>
              </a:rPr>
              <a:t>pherical</a:t>
            </a:r>
            <a:r>
              <a:rPr lang="en-CA" sz="2200" dirty="0">
                <a:solidFill>
                  <a:schemeClr val="bg1"/>
                </a:solidFill>
              </a:rPr>
              <a:t> representations?</a:t>
            </a:r>
          </a:p>
          <a:p>
            <a:pPr fontAlgn="base"/>
            <a:r>
              <a:rPr lang="fr-CA" sz="2200" dirty="0">
                <a:solidFill>
                  <a:schemeClr val="bg1"/>
                </a:solidFill>
              </a:rPr>
              <a:t>O</a:t>
            </a:r>
            <a:r>
              <a:rPr lang="en-CA" sz="2200" dirty="0">
                <a:solidFill>
                  <a:schemeClr val="bg1"/>
                </a:solidFill>
              </a:rPr>
              <a:t>r transform to a common/uniform/compact representation</a:t>
            </a:r>
            <a:endParaRPr lang="en-CA" sz="2000" dirty="0">
              <a:solidFill>
                <a:schemeClr val="bg1"/>
              </a:solidFill>
            </a:endParaRPr>
          </a:p>
          <a:p>
            <a:pPr fontAlgn="base"/>
            <a:endParaRPr lang="en-CA" sz="2000" dirty="0">
              <a:solidFill>
                <a:schemeClr val="bg1"/>
              </a:solidFill>
            </a:endParaRPr>
          </a:p>
          <a:p>
            <a:pPr marL="0" indent="0" fontAlgn="base">
              <a:buNone/>
            </a:pPr>
            <a:r>
              <a:rPr lang="en-CA" sz="2600" dirty="0">
                <a:solidFill>
                  <a:schemeClr val="accent4">
                    <a:lumMod val="40000"/>
                    <a:lumOff val="60000"/>
                  </a:schemeClr>
                </a:solidFill>
              </a:rPr>
              <a:t>Need robust solutions that just work ™ (on millions of arbitrary assets)</a:t>
            </a:r>
          </a:p>
        </p:txBody>
      </p:sp>
      <p:sp>
        <p:nvSpPr>
          <p:cNvPr id="6" name="Rectangle 5">
            <a:extLst>
              <a:ext uri="{FF2B5EF4-FFF2-40B4-BE49-F238E27FC236}">
                <a16:creationId xmlns:a16="http://schemas.microsoft.com/office/drawing/2014/main" id="{55F2BADE-B394-451F-96B7-8AD85AE925F0}"/>
              </a:ext>
            </a:extLst>
          </p:cNvPr>
          <p:cNvSpPr/>
          <p:nvPr/>
        </p:nvSpPr>
        <p:spPr>
          <a:xfrm>
            <a:off x="838199" y="1313784"/>
            <a:ext cx="10438563" cy="492443"/>
          </a:xfrm>
          <a:prstGeom prst="rect">
            <a:avLst/>
          </a:prstGeom>
        </p:spPr>
        <p:txBody>
          <a:bodyPr wrap="none">
            <a:spAutoFit/>
          </a:bodyPr>
          <a:lstStyle/>
          <a:p>
            <a:pPr fontAlgn="base"/>
            <a:r>
              <a:rPr lang="en-CA" sz="2600" i="1" dirty="0">
                <a:solidFill>
                  <a:srgbClr val="FFC000"/>
                </a:solidFill>
              </a:rPr>
              <a:t>Can’t assume AAA </a:t>
            </a:r>
            <a:r>
              <a:rPr lang="en-CA" sz="2600" i="1" dirty="0" err="1">
                <a:solidFill>
                  <a:srgbClr val="FFC000"/>
                </a:solidFill>
              </a:rPr>
              <a:t>gamedev</a:t>
            </a:r>
            <a:r>
              <a:rPr lang="en-CA" sz="2600" i="1" dirty="0">
                <a:solidFill>
                  <a:srgbClr val="FFC000"/>
                </a:solidFill>
              </a:rPr>
              <a:t> art &amp; composition from user-generated content</a:t>
            </a:r>
          </a:p>
        </p:txBody>
      </p:sp>
      <p:pic>
        <p:nvPicPr>
          <p:cNvPr id="15362" name="Picture 2" descr="SpaghettiCode.jpg">
            <a:extLst>
              <a:ext uri="{FF2B5EF4-FFF2-40B4-BE49-F238E27FC236}">
                <a16:creationId xmlns:a16="http://schemas.microsoft.com/office/drawing/2014/main" id="{48401C98-502E-4DC4-959D-EA6D5C5BC14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975767" y="2815708"/>
            <a:ext cx="2825073" cy="2400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Footer Placeholder 4">
            <a:extLst>
              <a:ext uri="{FF2B5EF4-FFF2-40B4-BE49-F238E27FC236}">
                <a16:creationId xmlns:a16="http://schemas.microsoft.com/office/drawing/2014/main" id="{C528974D-501B-4316-8820-16A45BE5E2FE}"/>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621751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49B55D0-20A0-4DA6-91FE-A442DBEC504D}"/>
              </a:ext>
            </a:extLst>
          </p:cNvPr>
          <p:cNvSpPr>
            <a:spLocks noGrp="1"/>
          </p:cNvSpPr>
          <p:nvPr>
            <p:ph idx="1"/>
          </p:nvPr>
        </p:nvSpPr>
        <p:spPr>
          <a:xfrm>
            <a:off x="838200" y="2148840"/>
            <a:ext cx="10903857" cy="4645930"/>
          </a:xfrm>
        </p:spPr>
        <p:txBody>
          <a:bodyPr>
            <a:normAutofit/>
          </a:bodyPr>
          <a:lstStyle/>
          <a:p>
            <a:pPr marL="0" indent="0" fontAlgn="base">
              <a:buNone/>
            </a:pPr>
            <a:r>
              <a:rPr lang="en-CA" sz="2600" dirty="0">
                <a:solidFill>
                  <a:schemeClr val="accent4">
                    <a:lumMod val="40000"/>
                    <a:lumOff val="60000"/>
                  </a:schemeClr>
                </a:solidFill>
              </a:rPr>
              <a:t>Big Picture vs Details</a:t>
            </a:r>
          </a:p>
          <a:p>
            <a:pPr fontAlgn="base"/>
            <a:r>
              <a:rPr lang="en-CA" sz="2200" dirty="0">
                <a:solidFill>
                  <a:schemeClr val="bg1"/>
                </a:solidFill>
              </a:rPr>
              <a:t>Solve “big picture” GI rapidly, and refine </a:t>
            </a:r>
            <a:r>
              <a:rPr lang="en-CA" sz="2200" dirty="0">
                <a:solidFill>
                  <a:srgbClr val="FFC000"/>
                </a:solidFill>
              </a:rPr>
              <a:t>details over time</a:t>
            </a:r>
            <a:br>
              <a:rPr lang="en-CA" sz="2200" dirty="0">
                <a:solidFill>
                  <a:schemeClr val="bg1"/>
                </a:solidFill>
              </a:rPr>
            </a:br>
            <a:endParaRPr lang="en-CA" sz="2200" dirty="0">
              <a:solidFill>
                <a:schemeClr val="bg1"/>
              </a:solidFill>
            </a:endParaRPr>
          </a:p>
          <a:p>
            <a:pPr marL="0" indent="0">
              <a:buNone/>
            </a:pPr>
            <a:r>
              <a:rPr lang="en-CA" sz="2600" dirty="0">
                <a:solidFill>
                  <a:schemeClr val="accent4">
                    <a:lumMod val="40000"/>
                    <a:lumOff val="60000"/>
                  </a:schemeClr>
                </a:solidFill>
              </a:rPr>
              <a:t>Progressive feedback with refinement</a:t>
            </a:r>
            <a:endParaRPr lang="en-CA" dirty="0">
              <a:solidFill>
                <a:srgbClr val="FFC000"/>
              </a:solidFill>
            </a:endParaRPr>
          </a:p>
          <a:p>
            <a:pPr fontAlgn="base"/>
            <a:r>
              <a:rPr lang="en-CA" sz="2200" dirty="0">
                <a:solidFill>
                  <a:schemeClr val="bg1"/>
                </a:solidFill>
              </a:rPr>
              <a:t>Algorithms that support for </a:t>
            </a:r>
            <a:r>
              <a:rPr lang="en-CA" sz="2200" dirty="0">
                <a:solidFill>
                  <a:srgbClr val="FFC000"/>
                </a:solidFill>
              </a:rPr>
              <a:t>quick previz</a:t>
            </a:r>
            <a:r>
              <a:rPr lang="en-CA" sz="2200" dirty="0">
                <a:solidFill>
                  <a:schemeClr val="bg1"/>
                </a:solidFill>
              </a:rPr>
              <a:t>, able to slice work over n-frames</a:t>
            </a:r>
          </a:p>
          <a:p>
            <a:pPr fontAlgn="base"/>
            <a:r>
              <a:rPr lang="en-CA" sz="2200" dirty="0">
                <a:solidFill>
                  <a:schemeClr val="bg1"/>
                </a:solidFill>
              </a:rPr>
              <a:t>Refinement zones (user, camera-driven) works: </a:t>
            </a:r>
            <a:r>
              <a:rPr lang="en-CA" sz="2200" i="1" dirty="0">
                <a:solidFill>
                  <a:schemeClr val="bg1"/>
                </a:solidFill>
              </a:rPr>
              <a:t>progressive </a:t>
            </a:r>
            <a:r>
              <a:rPr lang="en-CA" sz="2200" i="1" dirty="0" err="1">
                <a:solidFill>
                  <a:schemeClr val="bg1"/>
                </a:solidFill>
              </a:rPr>
              <a:t>lightmapper</a:t>
            </a:r>
            <a:r>
              <a:rPr lang="en-CA" sz="2200" i="1" dirty="0">
                <a:solidFill>
                  <a:schemeClr val="bg1"/>
                </a:solidFill>
              </a:rPr>
              <a:t> </a:t>
            </a:r>
            <a:r>
              <a:rPr lang="en-CA" sz="2200" dirty="0">
                <a:solidFill>
                  <a:schemeClr val="bg1"/>
                </a:solidFill>
              </a:rPr>
              <a:t>[Unity16]</a:t>
            </a:r>
            <a:endParaRPr lang="en-CA" sz="2200" dirty="0">
              <a:solidFill>
                <a:schemeClr val="accent4">
                  <a:lumMod val="40000"/>
                  <a:lumOff val="60000"/>
                </a:schemeClr>
              </a:solidFill>
            </a:endParaRPr>
          </a:p>
          <a:p>
            <a:r>
              <a:rPr lang="en-CA" sz="2200" dirty="0">
                <a:solidFill>
                  <a:srgbClr val="FFC000"/>
                </a:solidFill>
              </a:rPr>
              <a:t>Runtime approximation</a:t>
            </a:r>
            <a:r>
              <a:rPr lang="en-CA" sz="2200" dirty="0">
                <a:solidFill>
                  <a:schemeClr val="bg1"/>
                </a:solidFill>
              </a:rPr>
              <a:t> of final quality to </a:t>
            </a:r>
            <a:r>
              <a:rPr lang="en-CA" sz="2200" dirty="0">
                <a:solidFill>
                  <a:srgbClr val="FFC000"/>
                </a:solidFill>
              </a:rPr>
              <a:t>unblock people</a:t>
            </a:r>
            <a:r>
              <a:rPr lang="en-CA" sz="2200" dirty="0">
                <a:solidFill>
                  <a:schemeClr val="bg1"/>
                </a:solidFill>
              </a:rPr>
              <a:t> (art reviews, playtest, bugs)</a:t>
            </a:r>
          </a:p>
          <a:p>
            <a:r>
              <a:rPr lang="en-CA" sz="2200" dirty="0">
                <a:solidFill>
                  <a:schemeClr val="bg1"/>
                </a:solidFill>
              </a:rPr>
              <a:t>Drastically </a:t>
            </a:r>
            <a:r>
              <a:rPr lang="en-CA" sz="2200" dirty="0">
                <a:solidFill>
                  <a:srgbClr val="FFC000"/>
                </a:solidFill>
              </a:rPr>
              <a:t>improves iteration times</a:t>
            </a:r>
            <a:r>
              <a:rPr lang="en-CA" sz="2200" dirty="0">
                <a:solidFill>
                  <a:schemeClr val="bg1"/>
                </a:solidFill>
              </a:rPr>
              <a:t>, </a:t>
            </a:r>
            <a:r>
              <a:rPr lang="en-CA" sz="2200" b="1" u="sng" dirty="0">
                <a:solidFill>
                  <a:schemeClr val="bg1"/>
                </a:solidFill>
              </a:rPr>
              <a:t>iteration </a:t>
            </a:r>
            <a:r>
              <a:rPr lang="en-CA" sz="2200" b="1" u="sng" dirty="0">
                <a:solidFill>
                  <a:schemeClr val="bg1"/>
                </a:solidFill>
                <a:sym typeface="Wingdings" panose="05000000000000000000" pitchFamily="2" charset="2"/>
              </a:rPr>
              <a:t></a:t>
            </a:r>
            <a:r>
              <a:rPr lang="en-CA" sz="2200" b="1" u="sng" dirty="0">
                <a:solidFill>
                  <a:schemeClr val="bg1"/>
                </a:solidFill>
              </a:rPr>
              <a:t> quality</a:t>
            </a:r>
          </a:p>
          <a:p>
            <a:r>
              <a:rPr lang="en-CA" sz="2200" dirty="0">
                <a:solidFill>
                  <a:srgbClr val="FFC000"/>
                </a:solidFill>
              </a:rPr>
              <a:t>Less downtime</a:t>
            </a:r>
            <a:r>
              <a:rPr lang="en-CA" sz="2200" dirty="0">
                <a:solidFill>
                  <a:schemeClr val="bg1"/>
                </a:solidFill>
              </a:rPr>
              <a:t>, and bakes always mean downtime</a:t>
            </a:r>
          </a:p>
        </p:txBody>
      </p:sp>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The Artist Perspective</a:t>
            </a:r>
            <a:endParaRPr lang="en-US" dirty="0">
              <a:solidFill>
                <a:schemeClr val="accent4"/>
              </a:solidFill>
              <a:uFillTx/>
              <a:latin typeface="Century Gothic" panose="020B0502020202020204" pitchFamily="34" charset="0"/>
            </a:endParaRPr>
          </a:p>
        </p:txBody>
      </p:sp>
      <p:sp>
        <p:nvSpPr>
          <p:cNvPr id="7" name="Rectangle 6">
            <a:extLst>
              <a:ext uri="{FF2B5EF4-FFF2-40B4-BE49-F238E27FC236}">
                <a16:creationId xmlns:a16="http://schemas.microsoft.com/office/drawing/2014/main" id="{6483F5A9-B786-4B1F-BE01-5AFE07B5CFCB}"/>
              </a:ext>
            </a:extLst>
          </p:cNvPr>
          <p:cNvSpPr/>
          <p:nvPr/>
        </p:nvSpPr>
        <p:spPr>
          <a:xfrm>
            <a:off x="838199" y="1313784"/>
            <a:ext cx="8389861" cy="492443"/>
          </a:xfrm>
          <a:prstGeom prst="rect">
            <a:avLst/>
          </a:prstGeom>
        </p:spPr>
        <p:txBody>
          <a:bodyPr wrap="none">
            <a:spAutoFit/>
          </a:bodyPr>
          <a:lstStyle/>
          <a:p>
            <a:pPr fontAlgn="base"/>
            <a:r>
              <a:rPr lang="en-CA" sz="2600" i="1" dirty="0">
                <a:solidFill>
                  <a:srgbClr val="FFC000"/>
                </a:solidFill>
              </a:rPr>
              <a:t>Design GI with our main client in mind: artists and designers!</a:t>
            </a:r>
          </a:p>
        </p:txBody>
      </p:sp>
      <p:sp>
        <p:nvSpPr>
          <p:cNvPr id="8" name="Footer Placeholder 4">
            <a:extLst>
              <a:ext uri="{FF2B5EF4-FFF2-40B4-BE49-F238E27FC236}">
                <a16:creationId xmlns:a16="http://schemas.microsoft.com/office/drawing/2014/main" id="{DAE8C524-288F-4A98-A978-101C5BA67474}"/>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50676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Towards a Zero Grunt Work™ </a:t>
            </a:r>
            <a:br>
              <a:rPr lang="en-US" sz="4320" dirty="0">
                <a:solidFill>
                  <a:schemeClr val="accent4"/>
                </a:solidFill>
                <a:uFillTx/>
                <a:latin typeface="Century Gothic" panose="020B0502020202020204" pitchFamily="34" charset="0"/>
              </a:rPr>
            </a:br>
            <a:r>
              <a:rPr lang="en-US" sz="4320" dirty="0">
                <a:solidFill>
                  <a:schemeClr val="accent4"/>
                </a:solidFill>
                <a:uFillTx/>
                <a:latin typeface="Century Gothic" panose="020B0502020202020204" pitchFamily="34" charset="0"/>
              </a:rPr>
              <a:t>Pipeline</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2504098"/>
            <a:ext cx="11117094" cy="4128931"/>
          </a:xfrm>
        </p:spPr>
        <p:txBody>
          <a:bodyPr>
            <a:normAutofit lnSpcReduction="10000"/>
          </a:bodyPr>
          <a:lstStyle/>
          <a:p>
            <a:pPr marL="0" indent="0">
              <a:buNone/>
            </a:pPr>
            <a:r>
              <a:rPr lang="en-CA" sz="2600" dirty="0">
                <a:solidFill>
                  <a:schemeClr val="accent4">
                    <a:lumMod val="40000"/>
                    <a:lumOff val="60000"/>
                  </a:schemeClr>
                </a:solidFill>
              </a:rPr>
              <a:t>Let’s get rid of the tedious “non-art” manual steps:</a:t>
            </a:r>
          </a:p>
          <a:p>
            <a:pPr fontAlgn="base"/>
            <a:r>
              <a:rPr lang="en-CA" sz="2200" dirty="0">
                <a:solidFill>
                  <a:schemeClr val="bg1"/>
                </a:solidFill>
              </a:rPr>
              <a:t>Unwrapping lightmap UVs</a:t>
            </a:r>
          </a:p>
          <a:p>
            <a:pPr fontAlgn="base"/>
            <a:r>
              <a:rPr lang="en-CA" sz="2200" dirty="0">
                <a:solidFill>
                  <a:schemeClr val="bg1"/>
                </a:solidFill>
              </a:rPr>
              <a:t>Building simplified geometry for GI</a:t>
            </a:r>
          </a:p>
          <a:p>
            <a:pPr fontAlgn="base"/>
            <a:r>
              <a:rPr lang="en-CA" sz="2200" dirty="0">
                <a:solidFill>
                  <a:schemeClr val="bg1"/>
                </a:solidFill>
              </a:rPr>
              <a:t>Manually placing GI &amp; reflection volumes</a:t>
            </a:r>
          </a:p>
          <a:p>
            <a:pPr fontAlgn="base"/>
            <a:r>
              <a:rPr lang="en-CA" sz="2200" dirty="0">
                <a:solidFill>
                  <a:schemeClr val="bg1"/>
                </a:solidFill>
              </a:rPr>
              <a:t>Any other non-artistic step that could be automated</a:t>
            </a:r>
          </a:p>
          <a:p>
            <a:pPr marL="0" indent="0" fontAlgn="base">
              <a:buNone/>
            </a:pPr>
            <a:r>
              <a:rPr lang="en-CA" sz="2600" dirty="0">
                <a:solidFill>
                  <a:schemeClr val="accent4">
                    <a:lumMod val="40000"/>
                    <a:lumOff val="60000"/>
                  </a:schemeClr>
                </a:solidFill>
              </a:rPr>
              <a:t>Interface &amp; </a:t>
            </a:r>
            <a:r>
              <a:rPr lang="en-CA" sz="2600" dirty="0" err="1">
                <a:solidFill>
                  <a:schemeClr val="accent4">
                    <a:lumMod val="40000"/>
                    <a:lumOff val="60000"/>
                  </a:schemeClr>
                </a:solidFill>
              </a:rPr>
              <a:t>Tweakables</a:t>
            </a:r>
            <a:endParaRPr lang="en-CA" sz="2600" dirty="0">
              <a:solidFill>
                <a:schemeClr val="accent4">
                  <a:lumMod val="40000"/>
                  <a:lumOff val="60000"/>
                </a:schemeClr>
              </a:solidFill>
            </a:endParaRPr>
          </a:p>
          <a:p>
            <a:pPr fontAlgn="base"/>
            <a:r>
              <a:rPr lang="en-CA" sz="2200" dirty="0">
                <a:solidFill>
                  <a:schemeClr val="bg1"/>
                </a:solidFill>
              </a:rPr>
              <a:t>Exposing everything </a:t>
            </a:r>
            <a:r>
              <a:rPr lang="en-CA" sz="2200" dirty="0">
                <a:solidFill>
                  <a:srgbClr val="FFC000"/>
                </a:solidFill>
              </a:rPr>
              <a:t>doesn't mean</a:t>
            </a:r>
            <a:r>
              <a:rPr lang="en-CA" sz="2200" dirty="0">
                <a:solidFill>
                  <a:schemeClr val="bg1"/>
                </a:solidFill>
              </a:rPr>
              <a:t> the best results</a:t>
            </a:r>
          </a:p>
          <a:p>
            <a:pPr lvl="1" fontAlgn="base"/>
            <a:r>
              <a:rPr lang="en-CA" sz="1800" dirty="0">
                <a:solidFill>
                  <a:schemeClr val="bg1"/>
                </a:solidFill>
              </a:rPr>
              <a:t>Horrible PBR: 75% metals</a:t>
            </a:r>
            <a:endParaRPr lang="en-CA" sz="2200" dirty="0">
              <a:solidFill>
                <a:schemeClr val="bg1"/>
              </a:solidFill>
            </a:endParaRPr>
          </a:p>
          <a:p>
            <a:pPr fontAlgn="base"/>
            <a:r>
              <a:rPr lang="en-CA" sz="2200" dirty="0">
                <a:solidFill>
                  <a:srgbClr val="FFC000"/>
                </a:solidFill>
              </a:rPr>
              <a:t>Simple</a:t>
            </a:r>
            <a:r>
              <a:rPr lang="en-CA" sz="2200" dirty="0">
                <a:solidFill>
                  <a:schemeClr val="bg1"/>
                </a:solidFill>
              </a:rPr>
              <a:t> and </a:t>
            </a:r>
            <a:r>
              <a:rPr lang="en-CA" sz="2200" dirty="0">
                <a:solidFill>
                  <a:srgbClr val="FFC000"/>
                </a:solidFill>
              </a:rPr>
              <a:t>clear</a:t>
            </a:r>
            <a:r>
              <a:rPr lang="en-CA" sz="2200" dirty="0">
                <a:solidFill>
                  <a:schemeClr val="bg1"/>
                </a:solidFill>
              </a:rPr>
              <a:t>, artist and art director </a:t>
            </a:r>
            <a:r>
              <a:rPr lang="en-CA" sz="2200" dirty="0">
                <a:solidFill>
                  <a:srgbClr val="FFC000"/>
                </a:solidFill>
              </a:rPr>
              <a:t>friendly</a:t>
            </a:r>
            <a:r>
              <a:rPr lang="en-CA" sz="2200" dirty="0">
                <a:solidFill>
                  <a:schemeClr val="bg1"/>
                </a:solidFill>
              </a:rPr>
              <a:t> </a:t>
            </a:r>
            <a:r>
              <a:rPr lang="en-CA" sz="2200" dirty="0" err="1">
                <a:solidFill>
                  <a:schemeClr val="bg1"/>
                </a:solidFill>
              </a:rPr>
              <a:t>params</a:t>
            </a:r>
            <a:endParaRPr lang="en-CA" sz="1700" dirty="0">
              <a:solidFill>
                <a:schemeClr val="bg1"/>
              </a:solidFill>
            </a:endParaRPr>
          </a:p>
          <a:p>
            <a:pPr lvl="1" fontAlgn="base"/>
            <a:r>
              <a:rPr lang="en-CA" sz="1700" dirty="0">
                <a:solidFill>
                  <a:schemeClr val="bg1"/>
                </a:solidFill>
              </a:rPr>
              <a:t>People test stuff by trying extremes: 0-1 mappings</a:t>
            </a:r>
          </a:p>
          <a:p>
            <a:pPr lvl="1" fontAlgn="base"/>
            <a:r>
              <a:rPr lang="en-CA" sz="1700" dirty="0">
                <a:solidFill>
                  <a:schemeClr val="bg1"/>
                </a:solidFill>
              </a:rPr>
              <a:t>Complex behaviours: slider driving 4 sliders. </a:t>
            </a:r>
            <a:r>
              <a:rPr lang="en-CA" sz="1700" dirty="0" err="1">
                <a:solidFill>
                  <a:schemeClr val="bg1"/>
                </a:solidFill>
              </a:rPr>
              <a:t>Presets</a:t>
            </a:r>
            <a:r>
              <a:rPr lang="en-CA" sz="1700" dirty="0">
                <a:solidFill>
                  <a:schemeClr val="bg1"/>
                </a:solidFill>
              </a:rPr>
              <a:t>!</a:t>
            </a:r>
            <a:endParaRPr lang="en-CA" sz="2200" dirty="0">
              <a:solidFill>
                <a:schemeClr val="bg1"/>
              </a:solidFill>
            </a:endParaRPr>
          </a:p>
        </p:txBody>
      </p:sp>
      <p:sp>
        <p:nvSpPr>
          <p:cNvPr id="4" name="Rectangle 3">
            <a:extLst>
              <a:ext uri="{FF2B5EF4-FFF2-40B4-BE49-F238E27FC236}">
                <a16:creationId xmlns:a16="http://schemas.microsoft.com/office/drawing/2014/main" id="{3FCDE174-CCC7-4F2F-9E62-07B8ECD0FF5A}"/>
              </a:ext>
            </a:extLst>
          </p:cNvPr>
          <p:cNvSpPr/>
          <p:nvPr/>
        </p:nvSpPr>
        <p:spPr>
          <a:xfrm>
            <a:off x="838200" y="1726436"/>
            <a:ext cx="6419514" cy="492443"/>
          </a:xfrm>
          <a:prstGeom prst="rect">
            <a:avLst/>
          </a:prstGeom>
        </p:spPr>
        <p:txBody>
          <a:bodyPr wrap="none">
            <a:spAutoFit/>
          </a:bodyPr>
          <a:lstStyle/>
          <a:p>
            <a:pPr fontAlgn="base"/>
            <a:r>
              <a:rPr lang="en-CA" sz="2600" i="1" dirty="0">
                <a:solidFill>
                  <a:srgbClr val="FFC000"/>
                </a:solidFill>
              </a:rPr>
              <a:t>Automatic parametrization &amp; good interfaces!</a:t>
            </a:r>
          </a:p>
        </p:txBody>
      </p:sp>
      <p:grpSp>
        <p:nvGrpSpPr>
          <p:cNvPr id="10" name="Group 9">
            <a:extLst>
              <a:ext uri="{FF2B5EF4-FFF2-40B4-BE49-F238E27FC236}">
                <a16:creationId xmlns:a16="http://schemas.microsoft.com/office/drawing/2014/main" id="{FC381081-CB6D-4095-B191-4387EAFA611B}"/>
              </a:ext>
            </a:extLst>
          </p:cNvPr>
          <p:cNvGrpSpPr/>
          <p:nvPr/>
        </p:nvGrpSpPr>
        <p:grpSpPr>
          <a:xfrm>
            <a:off x="7860231" y="1638365"/>
            <a:ext cx="4007977" cy="2371458"/>
            <a:chOff x="7874950" y="2380004"/>
            <a:chExt cx="4007977" cy="2371458"/>
          </a:xfrm>
        </p:grpSpPr>
        <p:pic>
          <p:nvPicPr>
            <p:cNvPr id="15362" name="Picture 2" descr="http://media.moddb.com/cache/images/games/1/22/21186/thumb_620x2000/Trailer-version-6.mp4.jpg">
              <a:extLst>
                <a:ext uri="{FF2B5EF4-FFF2-40B4-BE49-F238E27FC236}">
                  <a16:creationId xmlns:a16="http://schemas.microsoft.com/office/drawing/2014/main" id="{951FD7D4-9548-4ACA-BF76-91E3343DD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9452" y="2616740"/>
              <a:ext cx="3492559" cy="19659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89DCB5F-4232-4CCD-BB57-CB3BDD4F9581}"/>
                </a:ext>
              </a:extLst>
            </p:cNvPr>
            <p:cNvCxnSpPr/>
            <p:nvPr/>
          </p:nvCxnSpPr>
          <p:spPr>
            <a:xfrm>
              <a:off x="7874950" y="2409914"/>
              <a:ext cx="4007977" cy="2281727"/>
            </a:xfrm>
            <a:prstGeom prst="line">
              <a:avLst/>
            </a:prstGeom>
            <a:ln w="28575">
              <a:solidFill>
                <a:srgbClr val="FF0000"/>
              </a:solidFill>
            </a:ln>
          </p:spPr>
          <p:style>
            <a:lnRef idx="1">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8647525-4419-4DD7-9A5C-1FE429EDBA76}"/>
                </a:ext>
              </a:extLst>
            </p:cNvPr>
            <p:cNvCxnSpPr>
              <a:cxnSpLocks/>
            </p:cNvCxnSpPr>
            <p:nvPr/>
          </p:nvCxnSpPr>
          <p:spPr>
            <a:xfrm flipV="1">
              <a:off x="7951862" y="2380004"/>
              <a:ext cx="3931065" cy="2371458"/>
            </a:xfrm>
            <a:prstGeom prst="line">
              <a:avLst/>
            </a:prstGeom>
            <a:ln w="28575">
              <a:solidFill>
                <a:srgbClr val="FF0000"/>
              </a:solidFill>
            </a:ln>
          </p:spPr>
          <p:style>
            <a:lnRef idx="1">
              <a:schemeClr val="accent1"/>
            </a:lnRef>
            <a:fillRef idx="0">
              <a:schemeClr val="accent1"/>
            </a:fillRef>
            <a:effectRef idx="1">
              <a:schemeClr val="accent1"/>
            </a:effectRef>
            <a:fontRef idx="minor">
              <a:schemeClr val="tx1"/>
            </a:fontRef>
          </p:style>
        </p:cxnSp>
      </p:grpSp>
      <p:sp>
        <p:nvSpPr>
          <p:cNvPr id="9" name="Footer Placeholder 4">
            <a:extLst>
              <a:ext uri="{FF2B5EF4-FFF2-40B4-BE49-F238E27FC236}">
                <a16:creationId xmlns:a16="http://schemas.microsoft.com/office/drawing/2014/main" id="{BF5949CB-812A-4FFF-AE20-F737A5075456}"/>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pic>
        <p:nvPicPr>
          <p:cNvPr id="11" name="Picture 10">
            <a:extLst>
              <a:ext uri="{FF2B5EF4-FFF2-40B4-BE49-F238E27FC236}">
                <a16:creationId xmlns:a16="http://schemas.microsoft.com/office/drawing/2014/main" id="{CE3E7A2D-2008-4CB4-9E6F-36A669C771EE}"/>
              </a:ext>
            </a:extLst>
          </p:cNvPr>
          <p:cNvPicPr>
            <a:picLocks noChangeAspect="1"/>
          </p:cNvPicPr>
          <p:nvPr/>
        </p:nvPicPr>
        <p:blipFill>
          <a:blip r:embed="rId4"/>
          <a:stretch>
            <a:fillRect/>
          </a:stretch>
        </p:blipFill>
        <p:spPr>
          <a:xfrm>
            <a:off x="8715829" y="4340676"/>
            <a:ext cx="3182165" cy="2119322"/>
          </a:xfrm>
          <a:prstGeom prst="rect">
            <a:avLst/>
          </a:prstGeom>
        </p:spPr>
      </p:pic>
    </p:spTree>
    <p:extLst>
      <p:ext uri="{BB962C8B-B14F-4D97-AF65-F5344CB8AC3E}">
        <p14:creationId xmlns:p14="http://schemas.microsoft.com/office/powerpoint/2010/main" val="1535601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What’s In It For You?</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838200" y="2075218"/>
            <a:ext cx="10515600" cy="488950"/>
          </a:xfrm>
        </p:spPr>
        <p:txBody>
          <a:bodyPr>
            <a:normAutofit/>
          </a:bodyPr>
          <a:lstStyle/>
          <a:p>
            <a:pPr marL="0" indent="0" fontAlgn="base">
              <a:buNone/>
            </a:pPr>
            <a:r>
              <a:rPr lang="en-CA" sz="2600" dirty="0">
                <a:solidFill>
                  <a:schemeClr val="bg1"/>
                </a:solidFill>
              </a:rPr>
              <a:t>For </a:t>
            </a:r>
            <a:r>
              <a:rPr lang="en-CA" sz="2600" dirty="0">
                <a:solidFill>
                  <a:schemeClr val="accent4">
                    <a:lumMod val="40000"/>
                    <a:lumOff val="60000"/>
                  </a:schemeClr>
                </a:solidFill>
              </a:rPr>
              <a:t>Researchers</a:t>
            </a:r>
            <a:r>
              <a:rPr lang="en-CA" sz="2600" dirty="0">
                <a:solidFill>
                  <a:schemeClr val="bg1"/>
                </a:solidFill>
              </a:rPr>
              <a:t>:</a:t>
            </a:r>
            <a:endParaRPr lang="en-CA" sz="2000" dirty="0">
              <a:solidFill>
                <a:schemeClr val="bg1"/>
              </a:solidFill>
            </a:endParaRPr>
          </a:p>
        </p:txBody>
      </p:sp>
      <p:pic>
        <p:nvPicPr>
          <p:cNvPr id="5" name="Picture 4">
            <a:extLst>
              <a:ext uri="{FF2B5EF4-FFF2-40B4-BE49-F238E27FC236}">
                <a16:creationId xmlns:a16="http://schemas.microsoft.com/office/drawing/2014/main" id="{7E5A915C-7325-483C-8395-1D976938C45F}"/>
              </a:ext>
            </a:extLst>
          </p:cNvPr>
          <p:cNvPicPr>
            <a:picLocks noChangeAspect="1"/>
          </p:cNvPicPr>
          <p:nvPr/>
        </p:nvPicPr>
        <p:blipFill>
          <a:blip r:embed="rId3"/>
          <a:stretch>
            <a:fillRect/>
          </a:stretch>
        </p:blipFill>
        <p:spPr>
          <a:xfrm>
            <a:off x="8619565" y="4225134"/>
            <a:ext cx="3251200" cy="2393152"/>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B2F6B2DA-C987-4207-8080-F96B7E6FDE00}"/>
              </a:ext>
            </a:extLst>
          </p:cNvPr>
          <p:cNvSpPr/>
          <p:nvPr/>
        </p:nvSpPr>
        <p:spPr>
          <a:xfrm>
            <a:off x="838200" y="1341555"/>
            <a:ext cx="5272341" cy="523220"/>
          </a:xfrm>
          <a:prstGeom prst="rect">
            <a:avLst/>
          </a:prstGeom>
        </p:spPr>
        <p:txBody>
          <a:bodyPr wrap="none">
            <a:spAutoFit/>
          </a:bodyPr>
          <a:lstStyle/>
          <a:p>
            <a:r>
              <a:rPr lang="en-CA" sz="2800" dirty="0">
                <a:solidFill>
                  <a:schemeClr val="accent4">
                    <a:lumMod val="60000"/>
                    <a:lumOff val="40000"/>
                  </a:schemeClr>
                </a:solidFill>
                <a:latin typeface="Calibri" panose="020F0502020204030204" pitchFamily="34" charset="0"/>
              </a:rPr>
              <a:t>Because you want to know about…</a:t>
            </a:r>
            <a:endParaRPr lang="en-CA" sz="2800" dirty="0">
              <a:solidFill>
                <a:schemeClr val="accent4">
                  <a:lumMod val="60000"/>
                  <a:lumOff val="40000"/>
                </a:schemeClr>
              </a:solidFill>
            </a:endParaRPr>
          </a:p>
        </p:txBody>
      </p:sp>
      <p:sp>
        <p:nvSpPr>
          <p:cNvPr id="6" name="Content Placeholder 2">
            <a:extLst>
              <a:ext uri="{FF2B5EF4-FFF2-40B4-BE49-F238E27FC236}">
                <a16:creationId xmlns:a16="http://schemas.microsoft.com/office/drawing/2014/main" id="{2834FED4-2DED-4488-878A-3BCF78BD773E}"/>
              </a:ext>
            </a:extLst>
          </p:cNvPr>
          <p:cNvSpPr txBox="1">
            <a:spLocks/>
          </p:cNvSpPr>
          <p:nvPr/>
        </p:nvSpPr>
        <p:spPr>
          <a:xfrm>
            <a:off x="1016000" y="2564167"/>
            <a:ext cx="10515600" cy="153793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fr-CA" sz="2000" dirty="0">
                <a:solidFill>
                  <a:schemeClr val="bg1"/>
                </a:solidFill>
                <a:latin typeface="Calibri" panose="020F0502020204030204" pitchFamily="34" charset="0"/>
              </a:rPr>
              <a:t>How GI in </a:t>
            </a:r>
            <a:r>
              <a:rPr lang="fr-CA" sz="2000" dirty="0" err="1">
                <a:solidFill>
                  <a:schemeClr val="bg1"/>
                </a:solidFill>
                <a:latin typeface="Calibri" panose="020F0502020204030204" pitchFamily="34" charset="0"/>
              </a:rPr>
              <a:t>academia</a:t>
            </a:r>
            <a:r>
              <a:rPr lang="fr-CA" sz="2000" dirty="0">
                <a:solidFill>
                  <a:schemeClr val="bg1"/>
                </a:solidFill>
                <a:latin typeface="Calibri" panose="020F0502020204030204" pitchFamily="34" charset="0"/>
              </a:rPr>
              <a:t> compares to the </a:t>
            </a:r>
            <a:r>
              <a:rPr lang="fr-CA" sz="2000" dirty="0">
                <a:solidFill>
                  <a:srgbClr val="FFC000"/>
                </a:solidFill>
                <a:latin typeface="Calibri" panose="020F0502020204030204" pitchFamily="34" charset="0"/>
              </a:rPr>
              <a:t>state of the art</a:t>
            </a:r>
            <a:r>
              <a:rPr lang="fr-CA" sz="2000" dirty="0">
                <a:solidFill>
                  <a:schemeClr val="bg1"/>
                </a:solidFill>
                <a:latin typeface="Calibri" panose="020F0502020204030204" pitchFamily="34" charset="0"/>
              </a:rPr>
              <a:t> in </a:t>
            </a:r>
            <a:r>
              <a:rPr lang="fr-CA" sz="2000" dirty="0" err="1">
                <a:solidFill>
                  <a:schemeClr val="bg1"/>
                </a:solidFill>
                <a:latin typeface="Calibri" panose="020F0502020204030204" pitchFamily="34" charset="0"/>
              </a:rPr>
              <a:t>games</a:t>
            </a:r>
            <a:endParaRPr lang="en-CA" sz="2000" dirty="0">
              <a:solidFill>
                <a:schemeClr val="bg1"/>
              </a:solidFill>
              <a:latin typeface="Calibri" panose="020F0502020204030204" pitchFamily="34" charset="0"/>
            </a:endParaRPr>
          </a:p>
          <a:p>
            <a:pPr fontAlgn="base"/>
            <a:r>
              <a:rPr lang="en-CA" sz="2000" dirty="0">
                <a:solidFill>
                  <a:schemeClr val="bg1"/>
                </a:solidFill>
                <a:latin typeface="Calibri" panose="020F0502020204030204" pitchFamily="34" charset="0"/>
              </a:rPr>
              <a:t>Latest art, engineering, pipelines and </a:t>
            </a:r>
            <a:r>
              <a:rPr lang="en-CA" sz="2000" dirty="0">
                <a:solidFill>
                  <a:srgbClr val="FFC000"/>
                </a:solidFill>
                <a:latin typeface="Calibri" panose="020F0502020204030204" pitchFamily="34" charset="0"/>
              </a:rPr>
              <a:t>production challenges</a:t>
            </a:r>
            <a:r>
              <a:rPr lang="en-CA" sz="2000" dirty="0">
                <a:solidFill>
                  <a:schemeClr val="bg1"/>
                </a:solidFill>
                <a:latin typeface="Calibri" panose="020F0502020204030204" pitchFamily="34" charset="0"/>
              </a:rPr>
              <a:t> in games</a:t>
            </a:r>
          </a:p>
          <a:p>
            <a:pPr fontAlgn="base"/>
            <a:r>
              <a:rPr lang="en-CA" sz="2000" dirty="0">
                <a:solidFill>
                  <a:srgbClr val="FFC000"/>
                </a:solidFill>
                <a:latin typeface="Calibri" panose="020F0502020204030204" pitchFamily="34" charset="0"/>
              </a:rPr>
              <a:t>Fundamental issues</a:t>
            </a:r>
            <a:r>
              <a:rPr lang="en-CA" sz="2000" dirty="0">
                <a:solidFill>
                  <a:schemeClr val="bg1"/>
                </a:solidFill>
                <a:latin typeface="Calibri" panose="020F0502020204030204" pitchFamily="34" charset="0"/>
              </a:rPr>
              <a:t> that artists &amp; programmers have with current approaches</a:t>
            </a:r>
          </a:p>
          <a:p>
            <a:pPr fontAlgn="base"/>
            <a:r>
              <a:rPr lang="en-CA" sz="2000" dirty="0">
                <a:solidFill>
                  <a:srgbClr val="FFC000"/>
                </a:solidFill>
                <a:latin typeface="Calibri" panose="020F0502020204030204" pitchFamily="34" charset="0"/>
              </a:rPr>
              <a:t>Unsolved GI problems</a:t>
            </a:r>
            <a:r>
              <a:rPr lang="en-CA" sz="2000" dirty="0">
                <a:solidFill>
                  <a:schemeClr val="bg1"/>
                </a:solidFill>
                <a:latin typeface="Calibri" panose="020F0502020204030204" pitchFamily="34" charset="0"/>
              </a:rPr>
              <a:t> in the games industry, and how it can </a:t>
            </a:r>
            <a:r>
              <a:rPr lang="en-CA" sz="2000" dirty="0">
                <a:solidFill>
                  <a:srgbClr val="FFC000"/>
                </a:solidFill>
                <a:latin typeface="Calibri" panose="020F0502020204030204" pitchFamily="34" charset="0"/>
              </a:rPr>
              <a:t>orient future research</a:t>
            </a:r>
            <a:endParaRPr lang="en-CA" sz="2000" dirty="0">
              <a:solidFill>
                <a:srgbClr val="FFC000"/>
              </a:solidFill>
            </a:endParaRPr>
          </a:p>
        </p:txBody>
      </p:sp>
      <p:sp>
        <p:nvSpPr>
          <p:cNvPr id="7" name="Content Placeholder 2">
            <a:extLst>
              <a:ext uri="{FF2B5EF4-FFF2-40B4-BE49-F238E27FC236}">
                <a16:creationId xmlns:a16="http://schemas.microsoft.com/office/drawing/2014/main" id="{26999B32-F2F2-4A2D-94C9-CCB04C4BB7F6}"/>
              </a:ext>
            </a:extLst>
          </p:cNvPr>
          <p:cNvSpPr txBox="1">
            <a:spLocks/>
          </p:cNvSpPr>
          <p:nvPr/>
        </p:nvSpPr>
        <p:spPr>
          <a:xfrm>
            <a:off x="838200" y="4315086"/>
            <a:ext cx="10515600" cy="4582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None/>
            </a:pPr>
            <a:r>
              <a:rPr lang="en-CA" sz="2600" dirty="0">
                <a:solidFill>
                  <a:schemeClr val="bg1"/>
                </a:solidFill>
              </a:rPr>
              <a:t>For </a:t>
            </a:r>
            <a:r>
              <a:rPr lang="en-CA" sz="2600" dirty="0" err="1">
                <a:solidFill>
                  <a:schemeClr val="accent4">
                    <a:lumMod val="40000"/>
                    <a:lumOff val="60000"/>
                  </a:schemeClr>
                </a:solidFill>
              </a:rPr>
              <a:t>Gamedevs</a:t>
            </a:r>
            <a:r>
              <a:rPr lang="en-CA" sz="2600" dirty="0">
                <a:solidFill>
                  <a:schemeClr val="bg1"/>
                </a:solidFill>
              </a:rPr>
              <a:t>:</a:t>
            </a:r>
          </a:p>
        </p:txBody>
      </p:sp>
      <p:sp>
        <p:nvSpPr>
          <p:cNvPr id="8" name="Content Placeholder 2">
            <a:extLst>
              <a:ext uri="{FF2B5EF4-FFF2-40B4-BE49-F238E27FC236}">
                <a16:creationId xmlns:a16="http://schemas.microsoft.com/office/drawing/2014/main" id="{B71DEB96-67C9-4775-81C9-6B843A4D4436}"/>
              </a:ext>
            </a:extLst>
          </p:cNvPr>
          <p:cNvSpPr txBox="1">
            <a:spLocks/>
          </p:cNvSpPr>
          <p:nvPr/>
        </p:nvSpPr>
        <p:spPr>
          <a:xfrm>
            <a:off x="1016000" y="4760651"/>
            <a:ext cx="10515600" cy="16446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en-CA" sz="2000" dirty="0">
                <a:solidFill>
                  <a:schemeClr val="bg1"/>
                </a:solidFill>
              </a:rPr>
              <a:t>The </a:t>
            </a:r>
            <a:r>
              <a:rPr lang="en-CA" sz="2000" dirty="0">
                <a:solidFill>
                  <a:srgbClr val="FFC000"/>
                </a:solidFill>
              </a:rPr>
              <a:t>state of GI</a:t>
            </a:r>
            <a:r>
              <a:rPr lang="en-CA" sz="2000" dirty="0">
                <a:solidFill>
                  <a:schemeClr val="bg1"/>
                </a:solidFill>
              </a:rPr>
              <a:t> in your field! </a:t>
            </a:r>
            <a:r>
              <a:rPr lang="en-CA" sz="2000" dirty="0">
                <a:solidFill>
                  <a:schemeClr val="bg1"/>
                </a:solidFill>
                <a:sym typeface="Wingdings" panose="05000000000000000000" pitchFamily="2" charset="2"/>
              </a:rPr>
              <a:t></a:t>
            </a:r>
            <a:endParaRPr lang="en-CA" sz="2000" dirty="0">
              <a:solidFill>
                <a:schemeClr val="bg1"/>
              </a:solidFill>
            </a:endParaRPr>
          </a:p>
          <a:p>
            <a:pPr fontAlgn="base"/>
            <a:r>
              <a:rPr lang="en-CA" sz="2000" dirty="0">
                <a:solidFill>
                  <a:schemeClr val="bg1"/>
                </a:solidFill>
              </a:rPr>
              <a:t>How academia can </a:t>
            </a:r>
            <a:r>
              <a:rPr lang="en-CA" sz="2000" dirty="0">
                <a:solidFill>
                  <a:srgbClr val="FFC000"/>
                </a:solidFill>
              </a:rPr>
              <a:t>help</a:t>
            </a:r>
            <a:r>
              <a:rPr lang="en-CA" sz="2000" dirty="0">
                <a:solidFill>
                  <a:schemeClr val="bg1"/>
                </a:solidFill>
              </a:rPr>
              <a:t> you achieve your goals</a:t>
            </a:r>
          </a:p>
          <a:p>
            <a:pPr fontAlgn="base"/>
            <a:r>
              <a:rPr lang="en-CA" sz="2000" dirty="0">
                <a:solidFill>
                  <a:schemeClr val="bg1"/>
                </a:solidFill>
              </a:rPr>
              <a:t>What you can do to improve &amp; create </a:t>
            </a:r>
            <a:r>
              <a:rPr lang="en-CA" sz="2000" dirty="0">
                <a:solidFill>
                  <a:srgbClr val="FFC000"/>
                </a:solidFill>
              </a:rPr>
              <a:t>collaboration opportunities</a:t>
            </a:r>
          </a:p>
          <a:p>
            <a:pPr fontAlgn="base"/>
            <a:r>
              <a:rPr lang="en-CA" sz="2000" dirty="0">
                <a:solidFill>
                  <a:schemeClr val="bg1"/>
                </a:solidFill>
              </a:rPr>
              <a:t>Where is GI heading for future games</a:t>
            </a:r>
          </a:p>
        </p:txBody>
      </p:sp>
      <p:sp>
        <p:nvSpPr>
          <p:cNvPr id="9" name="Footer Placeholder 4">
            <a:extLst>
              <a:ext uri="{FF2B5EF4-FFF2-40B4-BE49-F238E27FC236}">
                <a16:creationId xmlns:a16="http://schemas.microsoft.com/office/drawing/2014/main" id="{3C343750-9F93-4ABD-BACE-B336A9CCE8D4}"/>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641565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resultat för dramatic video game lighting">
            <a:extLst>
              <a:ext uri="{FF2B5EF4-FFF2-40B4-BE49-F238E27FC236}">
                <a16:creationId xmlns:a16="http://schemas.microsoft.com/office/drawing/2014/main" id="{ED9C25A9-A855-42D9-88A4-F178D800F1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4610" y="1770643"/>
            <a:ext cx="3736110" cy="24612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8AE9219-BAF3-4332-82B5-24A18C4C7075}"/>
              </a:ext>
            </a:extLst>
          </p:cNvPr>
          <p:cNvSpPr txBox="1">
            <a:spLocks/>
          </p:cNvSpPr>
          <p:nvPr/>
        </p:nvSpPr>
        <p:spPr>
          <a:xfrm>
            <a:off x="838200" y="365125"/>
            <a:ext cx="10962640" cy="1325563"/>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a:lstStyle>
          <a:p>
            <a:r>
              <a:rPr lang="en-US" sz="4320" dirty="0">
                <a:solidFill>
                  <a:schemeClr val="accent4"/>
                </a:solidFill>
                <a:latin typeface="Century Gothic" panose="020B0502020202020204" pitchFamily="34" charset="0"/>
              </a:rPr>
              <a:t>Future Light Types</a:t>
            </a:r>
            <a:endParaRPr lang="en-US" dirty="0">
              <a:solidFill>
                <a:schemeClr val="accent4"/>
              </a:solidFill>
              <a:latin typeface="Century Gothic" panose="020B0502020202020204" pitchFamily="34" charset="0"/>
            </a:endParaRPr>
          </a:p>
        </p:txBody>
      </p:sp>
      <p:sp>
        <p:nvSpPr>
          <p:cNvPr id="10" name="Rectangle 9">
            <a:extLst>
              <a:ext uri="{FF2B5EF4-FFF2-40B4-BE49-F238E27FC236}">
                <a16:creationId xmlns:a16="http://schemas.microsoft.com/office/drawing/2014/main" id="{BD9C8852-285E-4B47-9DD6-DEDC72D3B85B}"/>
              </a:ext>
            </a:extLst>
          </p:cNvPr>
          <p:cNvSpPr/>
          <p:nvPr/>
        </p:nvSpPr>
        <p:spPr>
          <a:xfrm>
            <a:off x="838199" y="1134882"/>
            <a:ext cx="7015895" cy="492443"/>
          </a:xfrm>
          <a:prstGeom prst="rect">
            <a:avLst/>
          </a:prstGeom>
        </p:spPr>
        <p:txBody>
          <a:bodyPr wrap="none">
            <a:spAutoFit/>
          </a:bodyPr>
          <a:lstStyle/>
          <a:p>
            <a:pPr fontAlgn="base"/>
            <a:r>
              <a:rPr lang="en-CA" sz="2600" i="1" dirty="0">
                <a:solidFill>
                  <a:srgbClr val="FFC000"/>
                </a:solidFill>
              </a:rPr>
              <a:t>Area lighting is becoming more and more common</a:t>
            </a:r>
          </a:p>
        </p:txBody>
      </p:sp>
      <p:sp>
        <p:nvSpPr>
          <p:cNvPr id="11" name="Content Placeholder 2">
            <a:extLst>
              <a:ext uri="{FF2B5EF4-FFF2-40B4-BE49-F238E27FC236}">
                <a16:creationId xmlns:a16="http://schemas.microsoft.com/office/drawing/2014/main" id="{ACA41295-1231-499E-8A5D-9649B6AE0873}"/>
              </a:ext>
            </a:extLst>
          </p:cNvPr>
          <p:cNvSpPr>
            <a:spLocks noGrp="1"/>
          </p:cNvSpPr>
          <p:nvPr>
            <p:ph idx="1"/>
          </p:nvPr>
        </p:nvSpPr>
        <p:spPr>
          <a:xfrm>
            <a:off x="738116" y="4279651"/>
            <a:ext cx="10962640" cy="2399447"/>
          </a:xfrm>
        </p:spPr>
        <p:txBody>
          <a:bodyPr>
            <a:normAutofit lnSpcReduction="10000"/>
          </a:bodyPr>
          <a:lstStyle/>
          <a:p>
            <a:pPr marL="0" indent="0" fontAlgn="base">
              <a:buNone/>
            </a:pPr>
            <a:r>
              <a:rPr lang="en-CA" sz="2600" dirty="0">
                <a:solidFill>
                  <a:schemeClr val="accent4">
                    <a:lumMod val="40000"/>
                    <a:lumOff val="60000"/>
                  </a:schemeClr>
                </a:solidFill>
              </a:rPr>
              <a:t>Used in several areas in games [Drobot13] [Lagarde14] [Heitz16]</a:t>
            </a:r>
            <a:endParaRPr lang="en-CA" sz="2600" b="1" u="sng" dirty="0">
              <a:solidFill>
                <a:srgbClr val="FF0000"/>
              </a:solidFill>
            </a:endParaRPr>
          </a:p>
          <a:p>
            <a:pPr fontAlgn="base"/>
            <a:r>
              <a:rPr lang="en-CA" sz="2000" dirty="0">
                <a:solidFill>
                  <a:schemeClr val="bg1"/>
                </a:solidFill>
              </a:rPr>
              <a:t>Runtime (windows, ad panels, light enclosures)</a:t>
            </a:r>
          </a:p>
          <a:p>
            <a:pPr fontAlgn="base"/>
            <a:r>
              <a:rPr lang="fr-CA" sz="2000" dirty="0">
                <a:solidFill>
                  <a:schemeClr val="bg1"/>
                </a:solidFill>
              </a:rPr>
              <a:t>In-</a:t>
            </a:r>
            <a:r>
              <a:rPr lang="fr-CA" sz="2000" dirty="0" err="1">
                <a:solidFill>
                  <a:schemeClr val="bg1"/>
                </a:solidFill>
              </a:rPr>
              <a:t>game</a:t>
            </a:r>
            <a:r>
              <a:rPr lang="fr-CA" sz="2000" dirty="0">
                <a:solidFill>
                  <a:schemeClr val="bg1"/>
                </a:solidFill>
              </a:rPr>
              <a:t> </a:t>
            </a:r>
            <a:r>
              <a:rPr lang="fr-CA" sz="2000" dirty="0" err="1">
                <a:solidFill>
                  <a:schemeClr val="bg1"/>
                </a:solidFill>
              </a:rPr>
              <a:t>cinematics</a:t>
            </a:r>
            <a:r>
              <a:rPr lang="fr-CA" sz="2000" dirty="0">
                <a:solidFill>
                  <a:schemeClr val="bg1"/>
                </a:solidFill>
              </a:rPr>
              <a:t> (photo-studio </a:t>
            </a:r>
            <a:r>
              <a:rPr lang="fr-CA" sz="2000" dirty="0" err="1">
                <a:solidFill>
                  <a:schemeClr val="bg1"/>
                </a:solidFill>
              </a:rPr>
              <a:t>lighting</a:t>
            </a:r>
            <a:r>
              <a:rPr lang="fr-CA" sz="2000" dirty="0">
                <a:solidFill>
                  <a:schemeClr val="bg1"/>
                </a:solidFill>
              </a:rPr>
              <a:t>, 3+ point </a:t>
            </a:r>
            <a:r>
              <a:rPr lang="fr-CA" sz="2000" dirty="0" err="1">
                <a:solidFill>
                  <a:schemeClr val="bg1"/>
                </a:solidFill>
              </a:rPr>
              <a:t>lighting</a:t>
            </a:r>
            <a:r>
              <a:rPr lang="fr-CA" sz="2000" dirty="0">
                <a:solidFill>
                  <a:schemeClr val="bg1"/>
                </a:solidFill>
              </a:rPr>
              <a:t>)</a:t>
            </a:r>
          </a:p>
          <a:p>
            <a:pPr marL="0" indent="0" fontAlgn="base">
              <a:buNone/>
            </a:pPr>
            <a:r>
              <a:rPr lang="fr-CA" sz="2600" dirty="0">
                <a:solidFill>
                  <a:schemeClr val="accent4">
                    <a:lumMod val="40000"/>
                    <a:lumOff val="60000"/>
                  </a:schemeClr>
                </a:solidFill>
              </a:rPr>
              <a:t>Need to </a:t>
            </a:r>
            <a:r>
              <a:rPr lang="fr-CA" sz="2600" dirty="0" err="1">
                <a:solidFill>
                  <a:schemeClr val="accent4">
                    <a:lumMod val="40000"/>
                    <a:lumOff val="60000"/>
                  </a:schemeClr>
                </a:solidFill>
              </a:rPr>
              <a:t>build</a:t>
            </a:r>
            <a:r>
              <a:rPr lang="fr-CA" sz="2600" dirty="0">
                <a:solidFill>
                  <a:schemeClr val="accent4">
                    <a:lumMod val="40000"/>
                    <a:lumOff val="60000"/>
                  </a:schemeClr>
                </a:solidFill>
              </a:rPr>
              <a:t> GI </a:t>
            </a:r>
            <a:r>
              <a:rPr lang="fr-CA" sz="2600" dirty="0" err="1">
                <a:solidFill>
                  <a:schemeClr val="accent4">
                    <a:lumMod val="40000"/>
                    <a:lumOff val="60000"/>
                  </a:schemeClr>
                </a:solidFill>
              </a:rPr>
              <a:t>systems</a:t>
            </a:r>
            <a:r>
              <a:rPr lang="fr-CA" sz="2600" dirty="0">
                <a:solidFill>
                  <a:schemeClr val="accent4">
                    <a:lumMod val="40000"/>
                    <a:lumOff val="60000"/>
                  </a:schemeClr>
                </a:solidFill>
              </a:rPr>
              <a:t> </a:t>
            </a:r>
            <a:r>
              <a:rPr lang="fr-CA" sz="2600" dirty="0" err="1">
                <a:solidFill>
                  <a:schemeClr val="accent4">
                    <a:lumMod val="40000"/>
                    <a:lumOff val="60000"/>
                  </a:schemeClr>
                </a:solidFill>
              </a:rPr>
              <a:t>that</a:t>
            </a:r>
            <a:r>
              <a:rPr lang="fr-CA" sz="2600" dirty="0">
                <a:solidFill>
                  <a:schemeClr val="accent4">
                    <a:lumMod val="40000"/>
                    <a:lumOff val="60000"/>
                  </a:schemeClr>
                </a:solidFill>
              </a:rPr>
              <a:t> </a:t>
            </a:r>
            <a:r>
              <a:rPr lang="fr-CA" sz="2600" dirty="0" err="1">
                <a:solidFill>
                  <a:schemeClr val="accent4">
                    <a:lumMod val="40000"/>
                    <a:lumOff val="60000"/>
                  </a:schemeClr>
                </a:solidFill>
              </a:rPr>
              <a:t>work</a:t>
            </a:r>
            <a:r>
              <a:rPr lang="fr-CA" sz="2600" dirty="0">
                <a:solidFill>
                  <a:schemeClr val="accent4">
                    <a:lumMod val="40000"/>
                    <a:lumOff val="60000"/>
                  </a:schemeClr>
                </a:solidFill>
              </a:rPr>
              <a:t> for </a:t>
            </a:r>
            <a:r>
              <a:rPr lang="fr-CA" sz="2600" dirty="0" err="1">
                <a:solidFill>
                  <a:schemeClr val="accent4">
                    <a:lumMod val="40000"/>
                    <a:lumOff val="60000"/>
                  </a:schemeClr>
                </a:solidFill>
              </a:rPr>
              <a:t>such</a:t>
            </a:r>
            <a:r>
              <a:rPr lang="fr-CA" sz="2600" dirty="0">
                <a:solidFill>
                  <a:schemeClr val="accent4">
                    <a:lumMod val="40000"/>
                    <a:lumOff val="60000"/>
                  </a:schemeClr>
                </a:solidFill>
              </a:rPr>
              <a:t> light types, in real-time</a:t>
            </a:r>
            <a:endParaRPr lang="en-CA" sz="2600" dirty="0">
              <a:solidFill>
                <a:schemeClr val="accent4">
                  <a:lumMod val="40000"/>
                  <a:lumOff val="60000"/>
                </a:schemeClr>
              </a:solidFill>
            </a:endParaRPr>
          </a:p>
          <a:p>
            <a:pPr fontAlgn="base"/>
            <a:r>
              <a:rPr lang="fr-CA" sz="2000" dirty="0" err="1">
                <a:solidFill>
                  <a:schemeClr val="bg1"/>
                </a:solidFill>
              </a:rPr>
              <a:t>With</a:t>
            </a:r>
            <a:r>
              <a:rPr lang="fr-CA" sz="2000" dirty="0">
                <a:solidFill>
                  <a:schemeClr val="bg1"/>
                </a:solidFill>
              </a:rPr>
              <a:t> </a:t>
            </a:r>
            <a:r>
              <a:rPr lang="fr-CA" sz="2000" dirty="0" err="1">
                <a:solidFill>
                  <a:schemeClr val="bg1"/>
                </a:solidFill>
              </a:rPr>
              <a:t>diffusers</a:t>
            </a:r>
            <a:r>
              <a:rPr lang="fr-CA" sz="2000" dirty="0">
                <a:solidFill>
                  <a:schemeClr val="bg1"/>
                </a:solidFill>
              </a:rPr>
              <a:t>, </a:t>
            </a:r>
            <a:r>
              <a:rPr lang="fr-CA" sz="2000" dirty="0" err="1">
                <a:solidFill>
                  <a:schemeClr val="bg1"/>
                </a:solidFill>
              </a:rPr>
              <a:t>textured</a:t>
            </a:r>
            <a:r>
              <a:rPr lang="fr-CA" sz="2000" dirty="0">
                <a:solidFill>
                  <a:schemeClr val="bg1"/>
                </a:solidFill>
              </a:rPr>
              <a:t> &amp; </a:t>
            </a:r>
            <a:r>
              <a:rPr lang="fr-CA" sz="2000" dirty="0" err="1">
                <a:solidFill>
                  <a:schemeClr val="bg1"/>
                </a:solidFill>
              </a:rPr>
              <a:t>animated</a:t>
            </a:r>
            <a:endParaRPr lang="fr-CA" sz="2000" dirty="0">
              <a:solidFill>
                <a:schemeClr val="bg1"/>
              </a:solidFill>
            </a:endParaRPr>
          </a:p>
          <a:p>
            <a:pPr fontAlgn="base"/>
            <a:r>
              <a:rPr lang="fr-CA" sz="2000" dirty="0">
                <a:solidFill>
                  <a:schemeClr val="bg1"/>
                </a:solidFill>
              </a:rPr>
              <a:t>Even direct area light </a:t>
            </a:r>
            <a:r>
              <a:rPr lang="fr-CA" sz="2000" dirty="0" err="1">
                <a:solidFill>
                  <a:schemeClr val="bg1"/>
                </a:solidFill>
              </a:rPr>
              <a:t>shadows</a:t>
            </a:r>
            <a:r>
              <a:rPr lang="fr-CA" sz="2000" dirty="0">
                <a:solidFill>
                  <a:schemeClr val="bg1"/>
                </a:solidFill>
              </a:rPr>
              <a:t> are </a:t>
            </a:r>
            <a:r>
              <a:rPr lang="fr-CA" sz="2000" dirty="0" err="1">
                <a:solidFill>
                  <a:schemeClr val="bg1"/>
                </a:solidFill>
              </a:rPr>
              <a:t>still</a:t>
            </a:r>
            <a:r>
              <a:rPr lang="fr-CA" sz="2000" dirty="0">
                <a:solidFill>
                  <a:schemeClr val="bg1"/>
                </a:solidFill>
              </a:rPr>
              <a:t> </a:t>
            </a:r>
            <a:r>
              <a:rPr lang="fr-CA" sz="2000" dirty="0" err="1">
                <a:solidFill>
                  <a:schemeClr val="bg1"/>
                </a:solidFill>
              </a:rPr>
              <a:t>unfortunately</a:t>
            </a:r>
            <a:r>
              <a:rPr lang="fr-CA" sz="2000" dirty="0">
                <a:solidFill>
                  <a:schemeClr val="bg1"/>
                </a:solidFill>
              </a:rPr>
              <a:t> </a:t>
            </a:r>
            <a:r>
              <a:rPr lang="fr-CA" sz="2000" dirty="0" err="1">
                <a:solidFill>
                  <a:schemeClr val="bg1"/>
                </a:solidFill>
              </a:rPr>
              <a:t>challenging</a:t>
            </a:r>
            <a:endParaRPr lang="en-CA" sz="2000" dirty="0">
              <a:solidFill>
                <a:schemeClr val="bg1"/>
              </a:solidFill>
            </a:endParaRPr>
          </a:p>
        </p:txBody>
      </p:sp>
      <p:pic>
        <p:nvPicPr>
          <p:cNvPr id="17410" name="Picture 2" descr="https://images-na.ssl-images-amazon.com/images/I/31eh4SYoF6L.jpg">
            <a:extLst>
              <a:ext uri="{FF2B5EF4-FFF2-40B4-BE49-F238E27FC236}">
                <a16:creationId xmlns:a16="http://schemas.microsoft.com/office/drawing/2014/main" id="{1256FB9C-5F34-4356-BB09-C099745C48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10720" y="1770147"/>
            <a:ext cx="2857500" cy="2438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5C8C421-15BD-4B62-80FD-DA6E8BA33A81}"/>
              </a:ext>
            </a:extLst>
          </p:cNvPr>
          <p:cNvGrpSpPr/>
          <p:nvPr/>
        </p:nvGrpSpPr>
        <p:grpSpPr>
          <a:xfrm>
            <a:off x="7368220" y="1770147"/>
            <a:ext cx="4171172" cy="2461363"/>
            <a:chOff x="7529584" y="1913190"/>
            <a:chExt cx="4171172" cy="2461363"/>
          </a:xfrm>
        </p:grpSpPr>
        <p:pic>
          <p:nvPicPr>
            <p:cNvPr id="17412" name="Picture 4" descr="https://s-media-cache-ak0.pinimg.com/originals/78/4c/25/784c25eed0a8401901ad9f4418d96421.jpg">
              <a:extLst>
                <a:ext uri="{FF2B5EF4-FFF2-40B4-BE49-F238E27FC236}">
                  <a16:creationId xmlns:a16="http://schemas.microsoft.com/office/drawing/2014/main" id="{B97F9BCB-873E-4040-9400-FDA3D0D63BA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529585" y="1913190"/>
              <a:ext cx="4171171" cy="24613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D3AE0CA-564C-4817-9AA6-DE551F83092F}"/>
                </a:ext>
              </a:extLst>
            </p:cNvPr>
            <p:cNvSpPr/>
            <p:nvPr/>
          </p:nvSpPr>
          <p:spPr>
            <a:xfrm>
              <a:off x="7529584" y="4005221"/>
              <a:ext cx="1677062" cy="369332"/>
            </a:xfrm>
            <a:prstGeom prst="rect">
              <a:avLst/>
            </a:prstGeom>
          </p:spPr>
          <p:txBody>
            <a:bodyPr wrap="none">
              <a:spAutoFit/>
            </a:bodyPr>
            <a:lstStyle/>
            <a:p>
              <a:r>
                <a:rPr lang="en-CA" dirty="0">
                  <a:solidFill>
                    <a:schemeClr val="bg1"/>
                  </a:solidFill>
                  <a:latin typeface="Century Gothic" panose="020B0502020202020204" pitchFamily="34" charset="0"/>
                </a:rPr>
                <a:t>Blade Runner</a:t>
              </a:r>
              <a:endParaRPr lang="sv-SE" dirty="0"/>
            </a:p>
          </p:txBody>
        </p:sp>
      </p:grpSp>
      <p:sp>
        <p:nvSpPr>
          <p:cNvPr id="12" name="Footer Placeholder 4">
            <a:extLst>
              <a:ext uri="{FF2B5EF4-FFF2-40B4-BE49-F238E27FC236}">
                <a16:creationId xmlns:a16="http://schemas.microsoft.com/office/drawing/2014/main" id="{DF750901-C01E-4341-8392-1446C3DA573A}"/>
              </a:ext>
            </a:extLst>
          </p:cNvPr>
          <p:cNvSpPr>
            <a:spLocks noGrp="1"/>
          </p:cNvSpPr>
          <p:nvPr>
            <p:ph type="ftr" sz="quarter" idx="11"/>
          </p:nvPr>
        </p:nvSpPr>
        <p:spPr>
          <a:xfrm>
            <a:off x="3198744" y="659251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871897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379" y="346590"/>
            <a:ext cx="10962640" cy="1325563"/>
          </a:xfrm>
          <a:effectLst/>
        </p:spPr>
        <p:txBody>
          <a:bodyPr/>
          <a:lstStyle/>
          <a:p>
            <a:r>
              <a:rPr lang="en-US" sz="4320" dirty="0">
                <a:solidFill>
                  <a:schemeClr val="accent4"/>
                </a:solidFill>
                <a:uFillTx/>
                <a:latin typeface="Century Gothic" panose="020B0502020202020204" pitchFamily="34" charset="0"/>
              </a:rPr>
              <a:t>Denoising / Reconstruction</a:t>
            </a:r>
            <a:endParaRPr lang="en-US" dirty="0">
              <a:solidFill>
                <a:schemeClr val="accent4"/>
              </a:solidFill>
              <a:uFillTx/>
              <a:latin typeface="Century Gothic" panose="020B0502020202020204" pitchFamily="34" charset="0"/>
            </a:endParaRPr>
          </a:p>
        </p:txBody>
      </p:sp>
      <p:grpSp>
        <p:nvGrpSpPr>
          <p:cNvPr id="12" name="Group 11">
            <a:extLst>
              <a:ext uri="{FF2B5EF4-FFF2-40B4-BE49-F238E27FC236}">
                <a16:creationId xmlns:a16="http://schemas.microsoft.com/office/drawing/2014/main" id="{76B8717F-5F8A-49F9-8988-126BD755C216}"/>
              </a:ext>
            </a:extLst>
          </p:cNvPr>
          <p:cNvGrpSpPr/>
          <p:nvPr/>
        </p:nvGrpSpPr>
        <p:grpSpPr>
          <a:xfrm>
            <a:off x="1287578" y="1843084"/>
            <a:ext cx="9599174" cy="4044623"/>
            <a:chOff x="1094457" y="2376356"/>
            <a:chExt cx="9174462" cy="3865670"/>
          </a:xfrm>
        </p:grpSpPr>
        <p:pic>
          <p:nvPicPr>
            <p:cNvPr id="4" name="Picture 3">
              <a:extLst>
                <a:ext uri="{FF2B5EF4-FFF2-40B4-BE49-F238E27FC236}">
                  <a16:creationId xmlns:a16="http://schemas.microsoft.com/office/drawing/2014/main" id="{3B148E88-A274-4EEC-817E-599E4DD7A766}"/>
                </a:ext>
              </a:extLst>
            </p:cNvPr>
            <p:cNvPicPr>
              <a:picLocks noChangeAspect="1"/>
            </p:cNvPicPr>
            <p:nvPr/>
          </p:nvPicPr>
          <p:blipFill>
            <a:blip r:embed="rId3"/>
            <a:stretch>
              <a:fillRect/>
            </a:stretch>
          </p:blipFill>
          <p:spPr>
            <a:xfrm>
              <a:off x="5890437" y="2376356"/>
              <a:ext cx="4378482" cy="3365600"/>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36C5E5BE-6718-4479-ABE1-A82D3B75E2AA}"/>
                </a:ext>
              </a:extLst>
            </p:cNvPr>
            <p:cNvPicPr>
              <a:picLocks noChangeAspect="1"/>
            </p:cNvPicPr>
            <p:nvPr/>
          </p:nvPicPr>
          <p:blipFill>
            <a:blip r:embed="rId4"/>
            <a:stretch>
              <a:fillRect/>
            </a:stretch>
          </p:blipFill>
          <p:spPr>
            <a:xfrm>
              <a:off x="1094457" y="2376356"/>
              <a:ext cx="4356057" cy="2486400"/>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F397DE2C-4DEA-460B-912D-E3C44391FA52}"/>
                </a:ext>
              </a:extLst>
            </p:cNvPr>
            <p:cNvSpPr/>
            <p:nvPr/>
          </p:nvSpPr>
          <p:spPr>
            <a:xfrm>
              <a:off x="9155126" y="5741956"/>
              <a:ext cx="1113793" cy="500070"/>
            </a:xfrm>
            <a:prstGeom prst="rect">
              <a:avLst/>
            </a:prstGeom>
          </p:spPr>
          <p:txBody>
            <a:bodyPr wrap="square">
              <a:spAutoFit/>
            </a:bodyPr>
            <a:lstStyle/>
            <a:p>
              <a:pPr algn="r"/>
              <a:r>
                <a:rPr lang="en-CA" sz="1400" dirty="0">
                  <a:solidFill>
                    <a:schemeClr val="bg1"/>
                  </a:solidFill>
                </a:rPr>
                <a:t>[Schied17]</a:t>
              </a:r>
              <a:endParaRPr lang="sv-SE" sz="1400" dirty="0">
                <a:solidFill>
                  <a:schemeClr val="bg1"/>
                </a:solidFill>
                <a:effectLst>
                  <a:outerShdw blurRad="38100" dist="38100" dir="2700000" algn="tl">
                    <a:srgbClr val="000000">
                      <a:alpha val="43137"/>
                    </a:srgbClr>
                  </a:outerShdw>
                </a:effectLst>
              </a:endParaRPr>
            </a:p>
            <a:p>
              <a:pPr algn="ctr"/>
              <a:endParaRPr lang="en-CA" sz="1400" dirty="0">
                <a:solidFill>
                  <a:schemeClr val="bg1"/>
                </a:solidFill>
              </a:endParaRPr>
            </a:p>
          </p:txBody>
        </p:sp>
        <p:sp>
          <p:nvSpPr>
            <p:cNvPr id="9" name="Rectangle 8">
              <a:extLst>
                <a:ext uri="{FF2B5EF4-FFF2-40B4-BE49-F238E27FC236}">
                  <a16:creationId xmlns:a16="http://schemas.microsoft.com/office/drawing/2014/main" id="{3FB5C63A-42AE-4C04-8D23-E20C7AD3A500}"/>
                </a:ext>
              </a:extLst>
            </p:cNvPr>
            <p:cNvSpPr/>
            <p:nvPr/>
          </p:nvSpPr>
          <p:spPr>
            <a:xfrm>
              <a:off x="4482050" y="4862756"/>
              <a:ext cx="968464" cy="523220"/>
            </a:xfrm>
            <a:prstGeom prst="rect">
              <a:avLst/>
            </a:prstGeom>
          </p:spPr>
          <p:txBody>
            <a:bodyPr wrap="square">
              <a:spAutoFit/>
            </a:bodyPr>
            <a:lstStyle/>
            <a:p>
              <a:pPr algn="ctr"/>
              <a:r>
                <a:rPr lang="en-CA" sz="1400" dirty="0">
                  <a:solidFill>
                    <a:schemeClr val="bg1"/>
                  </a:solidFill>
                </a:rPr>
                <a:t>[Mara17]</a:t>
              </a:r>
              <a:endParaRPr lang="sv-SE" sz="1400" dirty="0">
                <a:solidFill>
                  <a:schemeClr val="bg1"/>
                </a:solidFill>
                <a:effectLst>
                  <a:outerShdw blurRad="38100" dist="38100" dir="2700000" algn="tl">
                    <a:srgbClr val="000000">
                      <a:alpha val="43137"/>
                    </a:srgbClr>
                  </a:outerShdw>
                </a:effectLst>
              </a:endParaRPr>
            </a:p>
            <a:p>
              <a:pPr algn="ctr"/>
              <a:endParaRPr lang="en-CA" sz="1400" dirty="0">
                <a:solidFill>
                  <a:schemeClr val="bg1"/>
                </a:solidFill>
              </a:endParaRPr>
            </a:p>
          </p:txBody>
        </p:sp>
      </p:grpSp>
      <p:sp>
        <p:nvSpPr>
          <p:cNvPr id="10" name="Rectangle 9">
            <a:extLst>
              <a:ext uri="{FF2B5EF4-FFF2-40B4-BE49-F238E27FC236}">
                <a16:creationId xmlns:a16="http://schemas.microsoft.com/office/drawing/2014/main" id="{014DE761-4D08-4869-8B60-459351234EDD}"/>
              </a:ext>
            </a:extLst>
          </p:cNvPr>
          <p:cNvSpPr/>
          <p:nvPr/>
        </p:nvSpPr>
        <p:spPr>
          <a:xfrm>
            <a:off x="838199" y="1154760"/>
            <a:ext cx="9924833" cy="492443"/>
          </a:xfrm>
          <a:prstGeom prst="rect">
            <a:avLst/>
          </a:prstGeom>
        </p:spPr>
        <p:txBody>
          <a:bodyPr wrap="none">
            <a:spAutoFit/>
          </a:bodyPr>
          <a:lstStyle/>
          <a:p>
            <a:pPr fontAlgn="base"/>
            <a:r>
              <a:rPr lang="en-CA" sz="2600" i="1" dirty="0">
                <a:solidFill>
                  <a:srgbClr val="FFC000"/>
                </a:solidFill>
              </a:rPr>
              <a:t>Denoising becomes relevant when considering path tracing as a solution</a:t>
            </a:r>
          </a:p>
        </p:txBody>
      </p:sp>
      <p:sp>
        <p:nvSpPr>
          <p:cNvPr id="11" name="Content Placeholder 2">
            <a:extLst>
              <a:ext uri="{FF2B5EF4-FFF2-40B4-BE49-F238E27FC236}">
                <a16:creationId xmlns:a16="http://schemas.microsoft.com/office/drawing/2014/main" id="{F08FB312-B16A-44A2-96BD-5D3B00A0DA4A}"/>
              </a:ext>
            </a:extLst>
          </p:cNvPr>
          <p:cNvSpPr>
            <a:spLocks noGrp="1"/>
          </p:cNvSpPr>
          <p:nvPr>
            <p:ph idx="1"/>
          </p:nvPr>
        </p:nvSpPr>
        <p:spPr>
          <a:xfrm>
            <a:off x="838199" y="5837283"/>
            <a:ext cx="11117094" cy="686537"/>
          </a:xfrm>
        </p:spPr>
        <p:txBody>
          <a:bodyPr>
            <a:normAutofit lnSpcReduction="10000"/>
          </a:bodyPr>
          <a:lstStyle/>
          <a:p>
            <a:pPr marL="0" indent="0">
              <a:buNone/>
            </a:pPr>
            <a:r>
              <a:rPr lang="en-CA" sz="2200" dirty="0">
                <a:solidFill>
                  <a:schemeClr val="bg1"/>
                </a:solidFill>
              </a:rPr>
              <a:t>The denoisers in these papers are still too heavy for games today (1-2 </a:t>
            </a:r>
            <a:r>
              <a:rPr lang="en-CA" sz="2200" dirty="0" err="1">
                <a:solidFill>
                  <a:schemeClr val="bg1"/>
                </a:solidFill>
              </a:rPr>
              <a:t>spp</a:t>
            </a:r>
            <a:r>
              <a:rPr lang="en-CA" sz="2200" dirty="0">
                <a:solidFill>
                  <a:schemeClr val="bg1"/>
                </a:solidFill>
              </a:rPr>
              <a:t>, 10ms @ TITAN X), </a:t>
            </a:r>
            <a:r>
              <a:rPr lang="en-CA" sz="2200" u="sng" dirty="0">
                <a:solidFill>
                  <a:schemeClr val="bg1"/>
                </a:solidFill>
              </a:rPr>
              <a:t>but they are much faster than film denoisers</a:t>
            </a:r>
            <a:r>
              <a:rPr lang="en-CA" sz="2200" dirty="0">
                <a:solidFill>
                  <a:schemeClr val="bg1"/>
                </a:solidFill>
              </a:rPr>
              <a:t> (100+ </a:t>
            </a:r>
            <a:r>
              <a:rPr lang="en-CA" sz="2200" dirty="0" err="1">
                <a:solidFill>
                  <a:schemeClr val="bg1"/>
                </a:solidFill>
              </a:rPr>
              <a:t>spp</a:t>
            </a:r>
            <a:r>
              <a:rPr lang="en-CA" sz="2200" dirty="0">
                <a:solidFill>
                  <a:schemeClr val="bg1"/>
                </a:solidFill>
              </a:rPr>
              <a:t>, seconds-to-minutes). </a:t>
            </a:r>
            <a:r>
              <a:rPr lang="en-CA" sz="2200" b="1" dirty="0">
                <a:solidFill>
                  <a:schemeClr val="bg1"/>
                </a:solidFill>
              </a:rPr>
              <a:t>Huge progress</a:t>
            </a:r>
            <a:r>
              <a:rPr lang="en-CA" sz="2200" dirty="0">
                <a:solidFill>
                  <a:schemeClr val="bg1"/>
                </a:solidFill>
              </a:rPr>
              <a:t>! </a:t>
            </a:r>
            <a:r>
              <a:rPr lang="en-CA" sz="2200" dirty="0">
                <a:solidFill>
                  <a:schemeClr val="bg1"/>
                </a:solidFill>
                <a:sym typeface="Wingdings" panose="05000000000000000000" pitchFamily="2" charset="2"/>
              </a:rPr>
              <a:t></a:t>
            </a:r>
            <a:endParaRPr lang="en-CA" sz="2200" dirty="0">
              <a:solidFill>
                <a:schemeClr val="bg1"/>
              </a:solidFill>
            </a:endParaRPr>
          </a:p>
        </p:txBody>
      </p:sp>
      <p:pic>
        <p:nvPicPr>
          <p:cNvPr id="3" name="Picture 2">
            <a:extLst>
              <a:ext uri="{FF2B5EF4-FFF2-40B4-BE49-F238E27FC236}">
                <a16:creationId xmlns:a16="http://schemas.microsoft.com/office/drawing/2014/main" id="{F971DF2E-3E9A-423E-A1CF-A4590E8305B6}"/>
              </a:ext>
            </a:extLst>
          </p:cNvPr>
          <p:cNvPicPr>
            <a:picLocks noChangeAspect="1"/>
          </p:cNvPicPr>
          <p:nvPr/>
        </p:nvPicPr>
        <p:blipFill>
          <a:blip r:embed="rId5"/>
          <a:stretch>
            <a:fillRect/>
          </a:stretch>
        </p:blipFill>
        <p:spPr>
          <a:xfrm>
            <a:off x="1287578" y="4696886"/>
            <a:ext cx="2618883" cy="1017745"/>
          </a:xfrm>
          <a:prstGeom prst="rect">
            <a:avLst/>
          </a:prstGeom>
        </p:spPr>
      </p:pic>
      <p:sp>
        <p:nvSpPr>
          <p:cNvPr id="13" name="Footer Placeholder 4">
            <a:extLst>
              <a:ext uri="{FF2B5EF4-FFF2-40B4-BE49-F238E27FC236}">
                <a16:creationId xmlns:a16="http://schemas.microsoft.com/office/drawing/2014/main" id="{2AF7CBC8-D616-4021-A42B-699884E96B86}"/>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63633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379" y="346590"/>
            <a:ext cx="10962640" cy="1325563"/>
          </a:xfrm>
          <a:effectLst/>
        </p:spPr>
        <p:txBody>
          <a:bodyPr/>
          <a:lstStyle/>
          <a:p>
            <a:r>
              <a:rPr lang="en-US" sz="4320" dirty="0">
                <a:solidFill>
                  <a:schemeClr val="accent4"/>
                </a:solidFill>
                <a:uFillTx/>
                <a:latin typeface="Century Gothic" panose="020B0502020202020204" pitchFamily="34" charset="0"/>
              </a:rPr>
              <a:t>Deep Learning</a:t>
            </a:r>
            <a:endParaRPr lang="en-US" dirty="0">
              <a:solidFill>
                <a:schemeClr val="accent4"/>
              </a:solidFill>
              <a:uFillTx/>
              <a:latin typeface="Century Gothic" panose="020B0502020202020204" pitchFamily="34" charset="0"/>
            </a:endParaRPr>
          </a:p>
        </p:txBody>
      </p:sp>
      <p:sp>
        <p:nvSpPr>
          <p:cNvPr id="3" name="Content Placeholder 2">
            <a:extLst>
              <a:ext uri="{FF2B5EF4-FFF2-40B4-BE49-F238E27FC236}">
                <a16:creationId xmlns:a16="http://schemas.microsoft.com/office/drawing/2014/main" id="{C068BDE8-B356-4E63-B07A-49336269C952}"/>
              </a:ext>
            </a:extLst>
          </p:cNvPr>
          <p:cNvSpPr>
            <a:spLocks noGrp="1"/>
          </p:cNvSpPr>
          <p:nvPr>
            <p:ph idx="1"/>
          </p:nvPr>
        </p:nvSpPr>
        <p:spPr>
          <a:xfrm>
            <a:off x="656850" y="5601890"/>
            <a:ext cx="10515600" cy="1035758"/>
          </a:xfrm>
        </p:spPr>
        <p:txBody>
          <a:bodyPr>
            <a:normAutofit/>
          </a:bodyPr>
          <a:lstStyle/>
          <a:p>
            <a:pPr marL="0" indent="0">
              <a:buNone/>
            </a:pPr>
            <a:r>
              <a:rPr lang="en-CA" sz="2600" dirty="0">
                <a:solidFill>
                  <a:schemeClr val="bg1"/>
                </a:solidFill>
              </a:rPr>
              <a:t>More info about DL and rendering in Marco’s Talk</a:t>
            </a:r>
          </a:p>
          <a:p>
            <a:pPr marL="0" indent="0">
              <a:buNone/>
            </a:pPr>
            <a:r>
              <a:rPr lang="en-CA" sz="2600" dirty="0">
                <a:solidFill>
                  <a:srgbClr val="FFC000"/>
                </a:solidFill>
              </a:rPr>
              <a:t>“Deep Learning: The Future of Real-Time Rendering?” @ 4:25PM</a:t>
            </a:r>
          </a:p>
        </p:txBody>
      </p:sp>
      <p:grpSp>
        <p:nvGrpSpPr>
          <p:cNvPr id="13" name="Group 12">
            <a:extLst>
              <a:ext uri="{FF2B5EF4-FFF2-40B4-BE49-F238E27FC236}">
                <a16:creationId xmlns:a16="http://schemas.microsoft.com/office/drawing/2014/main" id="{ACC3521B-4E09-4218-A08F-529AEB3ED945}"/>
              </a:ext>
            </a:extLst>
          </p:cNvPr>
          <p:cNvGrpSpPr/>
          <p:nvPr/>
        </p:nvGrpSpPr>
        <p:grpSpPr>
          <a:xfrm>
            <a:off x="458527" y="1790373"/>
            <a:ext cx="11274946" cy="4268680"/>
            <a:chOff x="688226" y="1191684"/>
            <a:chExt cx="11274946" cy="4268680"/>
          </a:xfrm>
        </p:grpSpPr>
        <p:grpSp>
          <p:nvGrpSpPr>
            <p:cNvPr id="11" name="Group 10">
              <a:extLst>
                <a:ext uri="{FF2B5EF4-FFF2-40B4-BE49-F238E27FC236}">
                  <a16:creationId xmlns:a16="http://schemas.microsoft.com/office/drawing/2014/main" id="{185380AD-7F5C-407C-BA00-05681EDA3626}"/>
                </a:ext>
              </a:extLst>
            </p:cNvPr>
            <p:cNvGrpSpPr/>
            <p:nvPr/>
          </p:nvGrpSpPr>
          <p:grpSpPr>
            <a:xfrm>
              <a:off x="4765005" y="1191684"/>
              <a:ext cx="7198167" cy="4268680"/>
              <a:chOff x="3828193" y="795279"/>
              <a:chExt cx="7198167" cy="4268680"/>
            </a:xfrm>
          </p:grpSpPr>
          <p:grpSp>
            <p:nvGrpSpPr>
              <p:cNvPr id="6" name="Group 5">
                <a:extLst>
                  <a:ext uri="{FF2B5EF4-FFF2-40B4-BE49-F238E27FC236}">
                    <a16:creationId xmlns:a16="http://schemas.microsoft.com/office/drawing/2014/main" id="{2243A329-468A-4848-A351-8054C323978C}"/>
                  </a:ext>
                </a:extLst>
              </p:cNvPr>
              <p:cNvGrpSpPr/>
              <p:nvPr/>
            </p:nvGrpSpPr>
            <p:grpSpPr>
              <a:xfrm>
                <a:off x="8198224" y="795279"/>
                <a:ext cx="2828136" cy="4268680"/>
                <a:chOff x="6190252" y="591536"/>
                <a:chExt cx="4057583" cy="6124360"/>
              </a:xfrm>
            </p:grpSpPr>
            <p:pic>
              <p:nvPicPr>
                <p:cNvPr id="4" name="Picture 3">
                  <a:extLst>
                    <a:ext uri="{FF2B5EF4-FFF2-40B4-BE49-F238E27FC236}">
                      <a16:creationId xmlns:a16="http://schemas.microsoft.com/office/drawing/2014/main" id="{B6320CB8-9E74-4528-AC8F-BBA7C291B9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0252" y="2148840"/>
                  <a:ext cx="4057583" cy="456705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94BD1E8-272E-46A3-8F29-F396E9B0E2F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90252" y="591536"/>
                  <a:ext cx="4057583" cy="1557304"/>
                </a:xfrm>
                <a:prstGeom prst="rect">
                  <a:avLst/>
                </a:prstGeom>
                <a:ln>
                  <a:noFill/>
                </a:ln>
                <a:effectLst>
                  <a:outerShdw blurRad="190500" algn="tl" rotWithShape="0">
                    <a:srgbClr val="000000">
                      <a:alpha val="70000"/>
                    </a:srgbClr>
                  </a:outerShdw>
                </a:effectLst>
              </p:spPr>
            </p:pic>
          </p:grpSp>
          <p:pic>
            <p:nvPicPr>
              <p:cNvPr id="8" name="Picture 7">
                <a:extLst>
                  <a:ext uri="{FF2B5EF4-FFF2-40B4-BE49-F238E27FC236}">
                    <a16:creationId xmlns:a16="http://schemas.microsoft.com/office/drawing/2014/main" id="{BDF2FA9E-0701-4D86-BBAF-241A461C3E23}"/>
                  </a:ext>
                </a:extLst>
              </p:cNvPr>
              <p:cNvPicPr>
                <a:picLocks noChangeAspect="1"/>
              </p:cNvPicPr>
              <p:nvPr/>
            </p:nvPicPr>
            <p:blipFill>
              <a:blip r:embed="rId5"/>
              <a:stretch>
                <a:fillRect/>
              </a:stretch>
            </p:blipFill>
            <p:spPr>
              <a:xfrm>
                <a:off x="3828193" y="795279"/>
                <a:ext cx="4370031" cy="2993252"/>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09CAAA77-CDE9-4F04-BF6F-B4DD99F3FD51}"/>
                  </a:ext>
                </a:extLst>
              </p:cNvPr>
              <p:cNvSpPr/>
              <p:nvPr/>
            </p:nvSpPr>
            <p:spPr>
              <a:xfrm>
                <a:off x="5593806" y="3788531"/>
                <a:ext cx="2604418" cy="523220"/>
              </a:xfrm>
              <a:prstGeom prst="rect">
                <a:avLst/>
              </a:prstGeom>
            </p:spPr>
            <p:txBody>
              <a:bodyPr wrap="square">
                <a:spAutoFit/>
              </a:bodyPr>
              <a:lstStyle/>
              <a:p>
                <a:pPr algn="r"/>
                <a:r>
                  <a:rPr lang="en-CA" sz="1400" dirty="0">
                    <a:solidFill>
                      <a:schemeClr val="bg1"/>
                    </a:solidFill>
                  </a:rPr>
                  <a:t>[AllaChaitanya17]</a:t>
                </a:r>
                <a:endParaRPr lang="sv-SE" sz="1400" dirty="0">
                  <a:solidFill>
                    <a:schemeClr val="bg1"/>
                  </a:solidFill>
                  <a:effectLst>
                    <a:outerShdw blurRad="38100" dist="38100" dir="2700000" algn="tl">
                      <a:srgbClr val="000000">
                        <a:alpha val="43137"/>
                      </a:srgbClr>
                    </a:outerShdw>
                  </a:effectLst>
                </a:endParaRPr>
              </a:p>
              <a:p>
                <a:pPr algn="r"/>
                <a:endParaRPr lang="en-CA" sz="1400" dirty="0">
                  <a:solidFill>
                    <a:schemeClr val="bg1"/>
                  </a:solidFill>
                </a:endParaRPr>
              </a:p>
            </p:txBody>
          </p:sp>
        </p:grpSp>
        <p:pic>
          <p:nvPicPr>
            <p:cNvPr id="10" name="Picture 9">
              <a:extLst>
                <a:ext uri="{FF2B5EF4-FFF2-40B4-BE49-F238E27FC236}">
                  <a16:creationId xmlns:a16="http://schemas.microsoft.com/office/drawing/2014/main" id="{5F856AE1-06C7-4D8E-B9D9-3EA133CBB610}"/>
                </a:ext>
              </a:extLst>
            </p:cNvPr>
            <p:cNvPicPr>
              <a:picLocks noChangeAspect="1"/>
            </p:cNvPicPr>
            <p:nvPr/>
          </p:nvPicPr>
          <p:blipFill>
            <a:blip r:embed="rId6"/>
            <a:stretch>
              <a:fillRect/>
            </a:stretch>
          </p:blipFill>
          <p:spPr>
            <a:xfrm>
              <a:off x="688226" y="1191684"/>
              <a:ext cx="3937466" cy="1871806"/>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441B7401-0891-40A3-9E89-5BF365D2576D}"/>
                </a:ext>
              </a:extLst>
            </p:cNvPr>
            <p:cNvSpPr/>
            <p:nvPr/>
          </p:nvSpPr>
          <p:spPr>
            <a:xfrm>
              <a:off x="3621891" y="3050220"/>
              <a:ext cx="1003801" cy="307777"/>
            </a:xfrm>
            <a:prstGeom prst="rect">
              <a:avLst/>
            </a:prstGeom>
          </p:spPr>
          <p:txBody>
            <a:bodyPr wrap="none">
              <a:spAutoFit/>
            </a:bodyPr>
            <a:lstStyle/>
            <a:p>
              <a:r>
                <a:rPr lang="en-CA" sz="1400" dirty="0">
                  <a:solidFill>
                    <a:schemeClr val="bg1"/>
                  </a:solidFill>
                </a:rPr>
                <a:t>[Holden16]</a:t>
              </a:r>
              <a:endParaRPr lang="en-CA" sz="1400" dirty="0"/>
            </a:p>
          </p:txBody>
        </p:sp>
      </p:grpSp>
      <p:sp>
        <p:nvSpPr>
          <p:cNvPr id="14" name="Rectangle 13">
            <a:extLst>
              <a:ext uri="{FF2B5EF4-FFF2-40B4-BE49-F238E27FC236}">
                <a16:creationId xmlns:a16="http://schemas.microsoft.com/office/drawing/2014/main" id="{DE27F23E-DA4E-4872-A620-7309087F7A15}"/>
              </a:ext>
            </a:extLst>
          </p:cNvPr>
          <p:cNvSpPr/>
          <p:nvPr/>
        </p:nvSpPr>
        <p:spPr>
          <a:xfrm>
            <a:off x="838198" y="1141508"/>
            <a:ext cx="9672919" cy="492443"/>
          </a:xfrm>
          <a:prstGeom prst="rect">
            <a:avLst/>
          </a:prstGeom>
        </p:spPr>
        <p:txBody>
          <a:bodyPr wrap="square">
            <a:spAutoFit/>
          </a:bodyPr>
          <a:lstStyle/>
          <a:p>
            <a:pPr fontAlgn="base"/>
            <a:r>
              <a:rPr lang="en-CA" sz="2600" i="1" dirty="0">
                <a:solidFill>
                  <a:srgbClr val="FFC000"/>
                </a:solidFill>
              </a:rPr>
              <a:t>Deep learning is making its way into rendering as well!</a:t>
            </a:r>
          </a:p>
        </p:txBody>
      </p:sp>
      <p:sp>
        <p:nvSpPr>
          <p:cNvPr id="15" name="Footer Placeholder 4">
            <a:extLst>
              <a:ext uri="{FF2B5EF4-FFF2-40B4-BE49-F238E27FC236}">
                <a16:creationId xmlns:a16="http://schemas.microsoft.com/office/drawing/2014/main" id="{7587B16E-3937-4A1C-B49E-405941C0084E}"/>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132078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7543"/>
            <a:ext cx="11019971" cy="4926011"/>
          </a:xfrm>
        </p:spPr>
        <p:txBody>
          <a:bodyPr>
            <a:noAutofit/>
          </a:bodyPr>
          <a:lstStyle/>
          <a:p>
            <a:pPr marL="0" indent="0" fontAlgn="base">
              <a:buNone/>
            </a:pPr>
            <a:r>
              <a:rPr lang="en-CA" sz="2600" dirty="0">
                <a:solidFill>
                  <a:schemeClr val="accent4">
                    <a:lumMod val="40000"/>
                    <a:lumOff val="60000"/>
                  </a:schemeClr>
                </a:solidFill>
              </a:rPr>
              <a:t>What is the next big step in a completely unified real-time GI solution?</a:t>
            </a:r>
          </a:p>
          <a:p>
            <a:pPr fontAlgn="base"/>
            <a:r>
              <a:rPr lang="en-CA" sz="2200" dirty="0">
                <a:solidFill>
                  <a:schemeClr val="bg1"/>
                </a:solidFill>
              </a:rPr>
              <a:t>Need a unified “solve all BSDF” approach (organics, human-made, volumetrics)</a:t>
            </a:r>
          </a:p>
          <a:p>
            <a:pPr fontAlgn="base"/>
            <a:r>
              <a:rPr lang="en-CA" sz="2200" dirty="0">
                <a:solidFill>
                  <a:schemeClr val="bg1"/>
                </a:solidFill>
              </a:rPr>
              <a:t>Need to solve for fully malleable, deformable and interactive worlds!</a:t>
            </a:r>
            <a:br>
              <a:rPr lang="en-CA" sz="2200" dirty="0">
                <a:solidFill>
                  <a:schemeClr val="bg1"/>
                </a:solidFill>
              </a:rPr>
            </a:br>
            <a:endParaRPr lang="en-CA" sz="2200" dirty="0">
              <a:solidFill>
                <a:schemeClr val="bg1"/>
              </a:solidFill>
            </a:endParaRPr>
          </a:p>
          <a:p>
            <a:pPr marL="0" indent="0" fontAlgn="base">
              <a:buNone/>
            </a:pPr>
            <a:r>
              <a:rPr lang="en-CA" sz="2600" dirty="0">
                <a:solidFill>
                  <a:schemeClr val="accent4">
                    <a:lumMod val="40000"/>
                    <a:lumOff val="60000"/>
                  </a:schemeClr>
                </a:solidFill>
              </a:rPr>
              <a:t>Are engines architectures and current art methods preventing us from moving forward with high-quality real-time GI?</a:t>
            </a:r>
            <a:r>
              <a:rPr lang="en-CA" sz="2200" dirty="0">
                <a:solidFill>
                  <a:schemeClr val="bg1"/>
                </a:solidFill>
              </a:rPr>
              <a:t> </a:t>
            </a:r>
          </a:p>
          <a:p>
            <a:pPr fontAlgn="base"/>
            <a:r>
              <a:rPr lang="en-CA" sz="2200" dirty="0">
                <a:solidFill>
                  <a:schemeClr val="bg1"/>
                </a:solidFill>
              </a:rPr>
              <a:t>What if we weren’t using triangles anymore…</a:t>
            </a:r>
          </a:p>
          <a:p>
            <a:pPr fontAlgn="base"/>
            <a:r>
              <a:rPr lang="en-CA" sz="2200" dirty="0">
                <a:solidFill>
                  <a:schemeClr val="bg1"/>
                </a:solidFill>
              </a:rPr>
              <a:t>What if the data representation used for GI was completely different from authoring?</a:t>
            </a:r>
          </a:p>
          <a:p>
            <a:pPr fontAlgn="base"/>
            <a:r>
              <a:rPr lang="en-CA" sz="2200" dirty="0">
                <a:solidFill>
                  <a:schemeClr val="bg1"/>
                </a:solidFill>
              </a:rPr>
              <a:t>Real-time denoised path-tracers for future rendering architectures?</a:t>
            </a:r>
            <a:br>
              <a:rPr lang="en-CA" sz="2200" dirty="0">
                <a:solidFill>
                  <a:schemeClr val="bg1"/>
                </a:solidFill>
              </a:rPr>
            </a:br>
            <a:endParaRPr lang="en-CA" sz="2200" dirty="0">
              <a:solidFill>
                <a:schemeClr val="bg1"/>
              </a:solidFill>
            </a:endParaRPr>
          </a:p>
          <a:p>
            <a:pPr marL="0" indent="0" fontAlgn="base">
              <a:buNone/>
            </a:pPr>
            <a:r>
              <a:rPr lang="en-CA" sz="2600" dirty="0">
                <a:solidFill>
                  <a:schemeClr val="accent4">
                    <a:lumMod val="40000"/>
                    <a:lumOff val="60000"/>
                  </a:schemeClr>
                </a:solidFill>
              </a:rPr>
              <a:t>How do we go about solving real-time GI for mobile and VR?</a:t>
            </a:r>
          </a:p>
          <a:p>
            <a:pPr marL="285750" indent="-285750" fontAlgn="base"/>
            <a:r>
              <a:rPr lang="en-CA" sz="2200" dirty="0">
                <a:solidFill>
                  <a:schemeClr val="bg1"/>
                </a:solidFill>
              </a:rPr>
              <a:t>Mid-to-far-field on the cloud, near-field on the device?</a:t>
            </a:r>
          </a:p>
        </p:txBody>
      </p:sp>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Open Questions</a:t>
            </a:r>
            <a:endParaRPr lang="en-US" dirty="0">
              <a:solidFill>
                <a:schemeClr val="accent4"/>
              </a:solidFill>
              <a:uFillTx/>
              <a:latin typeface="Century Gothic" panose="020B0502020202020204" pitchFamily="34" charset="0"/>
            </a:endParaRPr>
          </a:p>
        </p:txBody>
      </p:sp>
      <p:sp>
        <p:nvSpPr>
          <p:cNvPr id="4" name="Footer Placeholder 4">
            <a:extLst>
              <a:ext uri="{FF2B5EF4-FFF2-40B4-BE49-F238E27FC236}">
                <a16:creationId xmlns:a16="http://schemas.microsoft.com/office/drawing/2014/main" id="{4F3AB3E5-C5D9-44A2-ABDA-BE03B3BCD0C2}"/>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633840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597901" y="915746"/>
            <a:ext cx="4025900" cy="5703717"/>
          </a:xfrm>
          <a:prstGeom prst="rect">
            <a:avLst/>
          </a:prstGeom>
        </p:spPr>
        <p:txBody>
          <a:bodyPr vert="horz" lIns="121910" tIns="60955" rIns="121910" bIns="60955" rtlCol="0">
            <a:normAutofit/>
          </a:bodyPr>
          <a:lstStyle>
            <a:lvl1pPr marL="0" indent="0" algn="l" defTabSz="914400" rtl="0" eaLnBrk="1" latinLnBrk="0" hangingPunct="1">
              <a:spcBef>
                <a:spcPts val="1000"/>
              </a:spcBef>
              <a:buClr>
                <a:schemeClr val="accent2"/>
              </a:buClr>
              <a:buFont typeface="Arial" panose="020B0604020202020204" pitchFamily="34" charset="0"/>
              <a:buNone/>
              <a:defRPr sz="2000" kern="1200">
                <a:solidFill>
                  <a:schemeClr val="tx1">
                    <a:lumMod val="75000"/>
                    <a:lumOff val="2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lumMod val="50000"/>
                </a:schemeClr>
              </a:buClr>
              <a:buSzPct val="50000"/>
            </a:pPr>
            <a:endParaRPr lang="sv-SE" dirty="0">
              <a:solidFill>
                <a:schemeClr val="bg1"/>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B40C09B8-E959-46BF-96A6-2226C962B8DB}"/>
              </a:ext>
            </a:extLst>
          </p:cNvPr>
          <p:cNvSpPr>
            <a:spLocks noGrp="1"/>
          </p:cNvSpPr>
          <p:nvPr>
            <p:ph idx="1"/>
          </p:nvPr>
        </p:nvSpPr>
        <p:spPr>
          <a:xfrm>
            <a:off x="824715" y="1334167"/>
            <a:ext cx="4417396" cy="5167462"/>
          </a:xfrm>
        </p:spPr>
        <p:txBody>
          <a:bodyPr>
            <a:normAutofit/>
          </a:bodyPr>
          <a:lstStyle/>
          <a:p>
            <a:pPr marL="0" indent="0" fontAlgn="base">
              <a:buNone/>
            </a:pPr>
            <a:r>
              <a:rPr lang="en-CA" sz="2600" dirty="0">
                <a:solidFill>
                  <a:schemeClr val="accent4">
                    <a:lumMod val="40000"/>
                    <a:lumOff val="60000"/>
                  </a:schemeClr>
                </a:solidFill>
              </a:rPr>
              <a:t>So many academic sources:</a:t>
            </a:r>
          </a:p>
          <a:p>
            <a:pPr fontAlgn="base"/>
            <a:r>
              <a:rPr lang="en-CA" sz="2100" dirty="0">
                <a:solidFill>
                  <a:schemeClr val="bg1"/>
                </a:solidFill>
              </a:rPr>
              <a:t>SIGGRAPH / SIGGRAPH ASIA</a:t>
            </a:r>
          </a:p>
          <a:p>
            <a:pPr fontAlgn="base"/>
            <a:r>
              <a:rPr lang="en-CA" sz="2100" dirty="0">
                <a:solidFill>
                  <a:schemeClr val="bg1"/>
                </a:solidFill>
              </a:rPr>
              <a:t>I3D</a:t>
            </a:r>
          </a:p>
          <a:p>
            <a:pPr fontAlgn="base"/>
            <a:r>
              <a:rPr lang="en-CA" sz="2100" dirty="0">
                <a:solidFill>
                  <a:schemeClr val="bg1"/>
                </a:solidFill>
              </a:rPr>
              <a:t>HPG</a:t>
            </a:r>
          </a:p>
          <a:p>
            <a:pPr fontAlgn="base"/>
            <a:r>
              <a:rPr lang="en-CA" sz="2100" dirty="0">
                <a:solidFill>
                  <a:schemeClr val="bg1"/>
                </a:solidFill>
              </a:rPr>
              <a:t>EGSR</a:t>
            </a:r>
          </a:p>
          <a:p>
            <a:pPr fontAlgn="base"/>
            <a:r>
              <a:rPr lang="en-CA" sz="2100" dirty="0">
                <a:solidFill>
                  <a:schemeClr val="bg1"/>
                </a:solidFill>
              </a:rPr>
              <a:t>JCGT</a:t>
            </a:r>
          </a:p>
          <a:p>
            <a:pPr fontAlgn="base"/>
            <a:r>
              <a:rPr lang="en-CA" sz="2100" dirty="0">
                <a:solidFill>
                  <a:schemeClr val="bg1"/>
                </a:solidFill>
              </a:rPr>
              <a:t>GDC</a:t>
            </a:r>
          </a:p>
          <a:p>
            <a:pPr fontAlgn="base"/>
            <a:r>
              <a:rPr lang="en-CA" sz="2100" dirty="0">
                <a:solidFill>
                  <a:schemeClr val="bg1"/>
                </a:solidFill>
              </a:rPr>
              <a:t>But also: </a:t>
            </a:r>
          </a:p>
          <a:p>
            <a:pPr fontAlgn="base"/>
            <a:endParaRPr lang="en-US" sz="3000" dirty="0">
              <a:solidFill>
                <a:srgbClr val="FFC000"/>
              </a:solidFill>
              <a:uFillTx/>
              <a:latin typeface="Century Gothic" panose="020B0502020202020204" pitchFamily="34" charset="0"/>
            </a:endParaRPr>
          </a:p>
        </p:txBody>
      </p:sp>
      <p:sp>
        <p:nvSpPr>
          <p:cNvPr id="7" name="Title 1">
            <a:extLst>
              <a:ext uri="{FF2B5EF4-FFF2-40B4-BE49-F238E27FC236}">
                <a16:creationId xmlns:a16="http://schemas.microsoft.com/office/drawing/2014/main" id="{E697EB11-D49D-47BF-81B0-F8C6FBE92F5D}"/>
              </a:ext>
            </a:extLst>
          </p:cNvPr>
          <p:cNvSpPr txBox="1">
            <a:spLocks/>
          </p:cNvSpPr>
          <p:nvPr/>
        </p:nvSpPr>
        <p:spPr>
          <a:xfrm>
            <a:off x="838200" y="365125"/>
            <a:ext cx="10962640" cy="1325563"/>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a:lstStyle>
          <a:p>
            <a:r>
              <a:rPr lang="en-US" sz="4320" dirty="0" err="1">
                <a:solidFill>
                  <a:schemeClr val="accent4"/>
                </a:solidFill>
                <a:latin typeface="Century Gothic" panose="020B0502020202020204" pitchFamily="34" charset="0"/>
              </a:rPr>
              <a:t>Gamedev</a:t>
            </a:r>
            <a:r>
              <a:rPr lang="en-US" sz="4320" dirty="0">
                <a:solidFill>
                  <a:schemeClr val="accent4"/>
                </a:solidFill>
                <a:latin typeface="Century Gothic" panose="020B0502020202020204" pitchFamily="34" charset="0"/>
              </a:rPr>
              <a:t> vs Research</a:t>
            </a:r>
            <a:endParaRPr lang="en-US" dirty="0">
              <a:solidFill>
                <a:schemeClr val="accent4"/>
              </a:solidFill>
              <a:latin typeface="Century Gothic" panose="020B0502020202020204" pitchFamily="34" charset="0"/>
            </a:endParaRPr>
          </a:p>
        </p:txBody>
      </p:sp>
      <p:grpSp>
        <p:nvGrpSpPr>
          <p:cNvPr id="2" name="Group 1">
            <a:extLst>
              <a:ext uri="{FF2B5EF4-FFF2-40B4-BE49-F238E27FC236}">
                <a16:creationId xmlns:a16="http://schemas.microsoft.com/office/drawing/2014/main" id="{457E8255-DBE0-4D46-BE7E-14357511EE03}"/>
              </a:ext>
            </a:extLst>
          </p:cNvPr>
          <p:cNvGrpSpPr/>
          <p:nvPr/>
        </p:nvGrpSpPr>
        <p:grpSpPr>
          <a:xfrm>
            <a:off x="6064316" y="1452152"/>
            <a:ext cx="5502372" cy="4945832"/>
            <a:chOff x="6064316" y="1690688"/>
            <a:chExt cx="5502372" cy="4945832"/>
          </a:xfrm>
        </p:grpSpPr>
        <p:pic>
          <p:nvPicPr>
            <p:cNvPr id="4098" name="Picture 2" descr="Relaterad bild">
              <a:extLst>
                <a:ext uri="{FF2B5EF4-FFF2-40B4-BE49-F238E27FC236}">
                  <a16:creationId xmlns:a16="http://schemas.microsoft.com/office/drawing/2014/main" id="{03A53EF9-4157-4C61-9065-0BB64CCAD5B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064316" y="1690688"/>
              <a:ext cx="5502372" cy="40247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0E11E2E-3CFC-477B-AB39-8DC3F447748D}"/>
                </a:ext>
              </a:extLst>
            </p:cNvPr>
            <p:cNvSpPr/>
            <p:nvPr/>
          </p:nvSpPr>
          <p:spPr>
            <a:xfrm>
              <a:off x="6064316" y="5928634"/>
              <a:ext cx="5502372" cy="707886"/>
            </a:xfrm>
            <a:prstGeom prst="rect">
              <a:avLst/>
            </a:prstGeom>
          </p:spPr>
          <p:txBody>
            <a:bodyPr wrap="square">
              <a:spAutoFit/>
            </a:bodyPr>
            <a:lstStyle/>
            <a:p>
              <a:r>
                <a:rPr lang="en-CA" sz="2000" dirty="0">
                  <a:solidFill>
                    <a:srgbClr val="FFC000"/>
                  </a:solidFill>
                </a:rPr>
                <a:t>Finding what works for your game may sometimes feel like finding a needle in a haystack</a:t>
              </a:r>
              <a:endParaRPr lang="en-CA" sz="2000" dirty="0"/>
            </a:p>
          </p:txBody>
        </p:sp>
      </p:grpSp>
      <p:grpSp>
        <p:nvGrpSpPr>
          <p:cNvPr id="3" name="Group 2">
            <a:extLst>
              <a:ext uri="{FF2B5EF4-FFF2-40B4-BE49-F238E27FC236}">
                <a16:creationId xmlns:a16="http://schemas.microsoft.com/office/drawing/2014/main" id="{3EEDD001-E47E-4A4A-BE5A-E9F7FBE163DD}"/>
              </a:ext>
            </a:extLst>
          </p:cNvPr>
          <p:cNvGrpSpPr/>
          <p:nvPr/>
        </p:nvGrpSpPr>
        <p:grpSpPr>
          <a:xfrm>
            <a:off x="1166229" y="4895851"/>
            <a:ext cx="4898087" cy="1485508"/>
            <a:chOff x="1166229" y="5134387"/>
            <a:chExt cx="4898087" cy="1485508"/>
          </a:xfrm>
        </p:grpSpPr>
        <p:pic>
          <p:nvPicPr>
            <p:cNvPr id="13" name="Picture 12">
              <a:extLst>
                <a:ext uri="{FF2B5EF4-FFF2-40B4-BE49-F238E27FC236}">
                  <a16:creationId xmlns:a16="http://schemas.microsoft.com/office/drawing/2014/main" id="{5F4E1DCB-0EFE-445A-9FA5-B9C64AE206BC}"/>
                </a:ext>
              </a:extLst>
            </p:cNvPr>
            <p:cNvPicPr>
              <a:picLocks noChangeAspect="1"/>
            </p:cNvPicPr>
            <p:nvPr/>
          </p:nvPicPr>
          <p:blipFill>
            <a:blip r:embed="rId4"/>
            <a:stretch>
              <a:fillRect/>
            </a:stretch>
          </p:blipFill>
          <p:spPr>
            <a:xfrm>
              <a:off x="1166229" y="5134387"/>
              <a:ext cx="4596102" cy="1485508"/>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B1FE6947-E672-4E1E-9BFF-95EF6E9ACD5C}"/>
                </a:ext>
              </a:extLst>
            </p:cNvPr>
            <p:cNvSpPr/>
            <p:nvPr/>
          </p:nvSpPr>
          <p:spPr>
            <a:xfrm>
              <a:off x="3105477" y="5432061"/>
              <a:ext cx="2958839" cy="400110"/>
            </a:xfrm>
            <a:prstGeom prst="rect">
              <a:avLst/>
            </a:prstGeom>
          </p:spPr>
          <p:txBody>
            <a:bodyPr wrap="square">
              <a:spAutoFit/>
            </a:bodyPr>
            <a:lstStyle/>
            <a:p>
              <a:pPr lvl="1" fontAlgn="base"/>
              <a:r>
                <a:rPr lang="en-CA" sz="2000" b="1" dirty="0"/>
                <a:t>(╯°□°)╯︵ ┻━┻</a:t>
              </a:r>
              <a:endParaRPr lang="en-CA" sz="2400" b="1" dirty="0"/>
            </a:p>
          </p:txBody>
        </p:sp>
      </p:grpSp>
      <p:sp>
        <p:nvSpPr>
          <p:cNvPr id="11" name="Footer Placeholder 4">
            <a:extLst>
              <a:ext uri="{FF2B5EF4-FFF2-40B4-BE49-F238E27FC236}">
                <a16:creationId xmlns:a16="http://schemas.microsoft.com/office/drawing/2014/main" id="{98066E23-9211-47BF-8905-024609C24491}"/>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140190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597901" y="1154282"/>
            <a:ext cx="4025900" cy="5703717"/>
          </a:xfrm>
          <a:prstGeom prst="rect">
            <a:avLst/>
          </a:prstGeom>
        </p:spPr>
        <p:txBody>
          <a:bodyPr vert="horz" lIns="121910" tIns="60955" rIns="121910" bIns="60955" rtlCol="0">
            <a:normAutofit/>
          </a:bodyPr>
          <a:lstStyle>
            <a:lvl1pPr marL="0" indent="0" algn="l" defTabSz="914400" rtl="0" eaLnBrk="1" latinLnBrk="0" hangingPunct="1">
              <a:spcBef>
                <a:spcPts val="1000"/>
              </a:spcBef>
              <a:buClr>
                <a:schemeClr val="accent2"/>
              </a:buClr>
              <a:buFont typeface="Arial" panose="020B0604020202020204" pitchFamily="34" charset="0"/>
              <a:buNone/>
              <a:defRPr sz="2000" kern="1200">
                <a:solidFill>
                  <a:schemeClr val="tx1">
                    <a:lumMod val="75000"/>
                    <a:lumOff val="2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lumMod val="50000"/>
                </a:schemeClr>
              </a:buClr>
              <a:buSzPct val="50000"/>
            </a:pPr>
            <a:endParaRPr lang="sv-SE"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983BEA92-44B8-4509-8B6B-7DE5EBAD7B2F}"/>
              </a:ext>
            </a:extLst>
          </p:cNvPr>
          <p:cNvGrpSpPr/>
          <p:nvPr/>
        </p:nvGrpSpPr>
        <p:grpSpPr>
          <a:xfrm>
            <a:off x="1832496" y="1485900"/>
            <a:ext cx="8527009" cy="4087064"/>
            <a:chOff x="358873" y="1943100"/>
            <a:chExt cx="6200188" cy="2971800"/>
          </a:xfrm>
        </p:grpSpPr>
        <p:pic>
          <p:nvPicPr>
            <p:cNvPr id="5122" name="Picture 2" descr="https://s-media-cache-ak0.pinimg.com/736x/f4/af/7d/f4af7d0c257ae65bf12117d208ab957d.jpg">
              <a:extLst>
                <a:ext uri="{FF2B5EF4-FFF2-40B4-BE49-F238E27FC236}">
                  <a16:creationId xmlns:a16="http://schemas.microsoft.com/office/drawing/2014/main" id="{856925D6-0803-4F87-B58D-ECEA600E80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9061" y="1943100"/>
              <a:ext cx="381000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homagemodedemploi.files.wordpress.com/2011/03/canadexport-assets-images-3169.jpg">
              <a:extLst>
                <a:ext uri="{FF2B5EF4-FFF2-40B4-BE49-F238E27FC236}">
                  <a16:creationId xmlns:a16="http://schemas.microsoft.com/office/drawing/2014/main" id="{DAEDC458-5983-4277-BEDF-516BBBF993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873" y="1943100"/>
              <a:ext cx="1809750"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AA678E6B-9D39-4DBE-A7AB-520159A02675}"/>
                </a:ext>
              </a:extLst>
            </p:cNvPr>
            <p:cNvSpPr/>
            <p:nvPr/>
          </p:nvSpPr>
          <p:spPr>
            <a:xfrm>
              <a:off x="2025748" y="2616591"/>
              <a:ext cx="900332" cy="1533378"/>
            </a:xfrm>
            <a:prstGeom prst="rightArrow">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sv-SE"/>
            </a:p>
          </p:txBody>
        </p:sp>
      </p:grpSp>
      <p:sp>
        <p:nvSpPr>
          <p:cNvPr id="8" name="Content Placeholder 2">
            <a:extLst>
              <a:ext uri="{FF2B5EF4-FFF2-40B4-BE49-F238E27FC236}">
                <a16:creationId xmlns:a16="http://schemas.microsoft.com/office/drawing/2014/main" id="{D125AAC4-7BE4-4C4A-9AC2-B021960C4AEC}"/>
              </a:ext>
            </a:extLst>
          </p:cNvPr>
          <p:cNvSpPr>
            <a:spLocks noGrp="1"/>
          </p:cNvSpPr>
          <p:nvPr>
            <p:ph idx="1"/>
          </p:nvPr>
        </p:nvSpPr>
        <p:spPr>
          <a:xfrm>
            <a:off x="1006375" y="5686695"/>
            <a:ext cx="9808191" cy="923499"/>
          </a:xfrm>
        </p:spPr>
        <p:txBody>
          <a:bodyPr>
            <a:normAutofit/>
          </a:bodyPr>
          <a:lstStyle/>
          <a:p>
            <a:pPr marL="0" indent="0" algn="ctr" fontAlgn="base">
              <a:buNone/>
            </a:pPr>
            <a:r>
              <a:rPr lang="en-CA" sz="2600" dirty="0">
                <a:solidFill>
                  <a:schemeClr val="bg1"/>
                </a:solidFill>
              </a:rPr>
              <a:t>And once we’ve found it, we might have to duct tape it in the engine…</a:t>
            </a:r>
          </a:p>
        </p:txBody>
      </p:sp>
      <p:sp>
        <p:nvSpPr>
          <p:cNvPr id="9" name="Title 1">
            <a:extLst>
              <a:ext uri="{FF2B5EF4-FFF2-40B4-BE49-F238E27FC236}">
                <a16:creationId xmlns:a16="http://schemas.microsoft.com/office/drawing/2014/main" id="{AE40E5AF-D906-4359-BD06-178BE28D4201}"/>
              </a:ext>
            </a:extLst>
          </p:cNvPr>
          <p:cNvSpPr txBox="1">
            <a:spLocks/>
          </p:cNvSpPr>
          <p:nvPr/>
        </p:nvSpPr>
        <p:spPr>
          <a:xfrm>
            <a:off x="838200" y="365125"/>
            <a:ext cx="10962640" cy="1325563"/>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a:lstStyle>
          <a:p>
            <a:r>
              <a:rPr lang="en-US" sz="4320" dirty="0" err="1">
                <a:solidFill>
                  <a:schemeClr val="accent4"/>
                </a:solidFill>
                <a:latin typeface="Century Gothic" panose="020B0502020202020204" pitchFamily="34" charset="0"/>
              </a:rPr>
              <a:t>Gamedev</a:t>
            </a:r>
            <a:r>
              <a:rPr lang="en-US" sz="4320" dirty="0">
                <a:solidFill>
                  <a:schemeClr val="accent4"/>
                </a:solidFill>
                <a:latin typeface="Century Gothic" panose="020B0502020202020204" pitchFamily="34" charset="0"/>
              </a:rPr>
              <a:t> vs Research</a:t>
            </a:r>
            <a:endParaRPr lang="en-US" dirty="0">
              <a:solidFill>
                <a:schemeClr val="accent4"/>
              </a:solidFill>
              <a:latin typeface="Century Gothic" panose="020B0502020202020204" pitchFamily="34" charset="0"/>
            </a:endParaRPr>
          </a:p>
        </p:txBody>
      </p:sp>
      <p:sp>
        <p:nvSpPr>
          <p:cNvPr id="10" name="Footer Placeholder 4">
            <a:extLst>
              <a:ext uri="{FF2B5EF4-FFF2-40B4-BE49-F238E27FC236}">
                <a16:creationId xmlns:a16="http://schemas.microsoft.com/office/drawing/2014/main" id="{5BB54266-C340-4B32-87F3-66770AC93A8B}"/>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814273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961" y="3098090"/>
            <a:ext cx="11422651" cy="3727033"/>
          </a:xfrm>
        </p:spPr>
        <p:txBody>
          <a:bodyPr>
            <a:normAutofit fontScale="92500" lnSpcReduction="20000"/>
          </a:bodyPr>
          <a:lstStyle/>
          <a:p>
            <a:pPr marL="0" indent="0" fontAlgn="base">
              <a:buNone/>
            </a:pPr>
            <a:r>
              <a:rPr lang="en-CA" sz="2000" dirty="0">
                <a:solidFill>
                  <a:schemeClr val="bg1"/>
                </a:solidFill>
              </a:rPr>
              <a:t>We need to </a:t>
            </a:r>
            <a:r>
              <a:rPr lang="en-CA" sz="2000" dirty="0">
                <a:solidFill>
                  <a:srgbClr val="FFC000"/>
                </a:solidFill>
              </a:rPr>
              <a:t>challenge </a:t>
            </a:r>
            <a:r>
              <a:rPr lang="en-CA" sz="2000" dirty="0">
                <a:solidFill>
                  <a:schemeClr val="bg1"/>
                </a:solidFill>
              </a:rPr>
              <a:t>our respective organizations to</a:t>
            </a:r>
            <a:r>
              <a:rPr lang="en-CA" sz="2000" dirty="0">
                <a:solidFill>
                  <a:srgbClr val="FFC000"/>
                </a:solidFill>
              </a:rPr>
              <a:t> align for the greater good</a:t>
            </a:r>
          </a:p>
          <a:p>
            <a:pPr marL="0" indent="0" fontAlgn="base">
              <a:buNone/>
            </a:pPr>
            <a:r>
              <a:rPr lang="en-CA" sz="2000" dirty="0">
                <a:solidFill>
                  <a:srgbClr val="FFC000"/>
                </a:solidFill>
              </a:rPr>
              <a:t>Gamedevs</a:t>
            </a:r>
            <a:r>
              <a:rPr lang="en-CA" sz="2000" dirty="0">
                <a:solidFill>
                  <a:schemeClr val="bg1"/>
                </a:solidFill>
              </a:rPr>
              <a:t>:</a:t>
            </a:r>
          </a:p>
          <a:p>
            <a:pPr fontAlgn="base"/>
            <a:r>
              <a:rPr lang="en-CA" sz="2000" dirty="0">
                <a:solidFill>
                  <a:schemeClr val="bg1"/>
                </a:solidFill>
              </a:rPr>
              <a:t>Contact academia when you have questions! </a:t>
            </a:r>
          </a:p>
          <a:p>
            <a:pPr fontAlgn="base"/>
            <a:r>
              <a:rPr lang="en-CA" sz="2000" dirty="0">
                <a:solidFill>
                  <a:schemeClr val="bg1"/>
                </a:solidFill>
              </a:rPr>
              <a:t>Consider finding different ways to work with them, and share some assets!</a:t>
            </a:r>
          </a:p>
          <a:p>
            <a:pPr fontAlgn="base"/>
            <a:r>
              <a:rPr lang="en-CA" sz="2000" dirty="0">
                <a:solidFill>
                  <a:schemeClr val="bg1"/>
                </a:solidFill>
              </a:rPr>
              <a:t>Cite and give credit to academia in your GDC/SIGGRAPH presentations!</a:t>
            </a:r>
          </a:p>
          <a:p>
            <a:pPr marL="0" indent="0" fontAlgn="base">
              <a:buNone/>
            </a:pPr>
            <a:r>
              <a:rPr lang="en-CA" sz="2000" dirty="0">
                <a:solidFill>
                  <a:srgbClr val="FFC000"/>
                </a:solidFill>
              </a:rPr>
              <a:t>Academia</a:t>
            </a:r>
            <a:r>
              <a:rPr lang="en-CA" sz="2000" dirty="0">
                <a:solidFill>
                  <a:schemeClr val="bg1"/>
                </a:solidFill>
              </a:rPr>
              <a:t>:</a:t>
            </a:r>
          </a:p>
          <a:p>
            <a:pPr fontAlgn="base"/>
            <a:r>
              <a:rPr lang="en-CA" sz="2000" dirty="0">
                <a:solidFill>
                  <a:schemeClr val="bg1"/>
                </a:solidFill>
              </a:rPr>
              <a:t>When a gamedev contacts you, it means they’re interested and want to hear back from you!</a:t>
            </a:r>
          </a:p>
          <a:p>
            <a:pPr fontAlgn="base"/>
            <a:r>
              <a:rPr lang="en-CA" sz="2000" dirty="0">
                <a:solidFill>
                  <a:schemeClr val="bg1"/>
                </a:solidFill>
              </a:rPr>
              <a:t>It’s not just “implementation details”. Consider practicality in addition to citations [Hecker11] [Baker11], augmenting artists [McGuire13]</a:t>
            </a:r>
          </a:p>
          <a:p>
            <a:pPr fontAlgn="base"/>
            <a:r>
              <a:rPr lang="en-CA" sz="2000" dirty="0">
                <a:solidFill>
                  <a:schemeClr val="bg1"/>
                </a:solidFill>
              </a:rPr>
              <a:t>You think your technique belongs in a game? Cool! More info in the next slide.</a:t>
            </a:r>
          </a:p>
          <a:p>
            <a:pPr marL="0" indent="0" fontAlgn="base">
              <a:buNone/>
            </a:pPr>
            <a:r>
              <a:rPr lang="en-CA" sz="2100" dirty="0">
                <a:solidFill>
                  <a:schemeClr val="bg1"/>
                </a:solidFill>
              </a:rPr>
              <a:t>Middle ground: JCGT</a:t>
            </a:r>
            <a:endParaRPr lang="en-CA" sz="2000" dirty="0">
              <a:solidFill>
                <a:schemeClr val="bg1"/>
              </a:solidFill>
            </a:endParaRPr>
          </a:p>
        </p:txBody>
      </p:sp>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Tug-of-War</a:t>
            </a:r>
            <a:endParaRPr lang="en-US" dirty="0">
              <a:solidFill>
                <a:schemeClr val="accent4"/>
              </a:solidFill>
              <a:uFillTx/>
              <a:latin typeface="Century Gothic" panose="020B0502020202020204" pitchFamily="34" charset="0"/>
            </a:endParaRPr>
          </a:p>
        </p:txBody>
      </p:sp>
      <p:pic>
        <p:nvPicPr>
          <p:cNvPr id="5" name="Picture 4">
            <a:extLst>
              <a:ext uri="{FF2B5EF4-FFF2-40B4-BE49-F238E27FC236}">
                <a16:creationId xmlns:a16="http://schemas.microsoft.com/office/drawing/2014/main" id="{8D93EBD4-F59E-4F57-B6D3-4B6B1162F759}"/>
              </a:ext>
            </a:extLst>
          </p:cNvPr>
          <p:cNvPicPr>
            <a:picLocks noChangeAspect="1"/>
          </p:cNvPicPr>
          <p:nvPr/>
        </p:nvPicPr>
        <p:blipFill>
          <a:blip r:embed="rId3"/>
          <a:stretch>
            <a:fillRect/>
          </a:stretch>
        </p:blipFill>
        <p:spPr>
          <a:xfrm>
            <a:off x="8794750" y="6196153"/>
            <a:ext cx="3255012" cy="527689"/>
          </a:xfrm>
          <a:prstGeom prst="rect">
            <a:avLst/>
          </a:prstGeom>
          <a:ln>
            <a:noFill/>
          </a:ln>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76A2E9D8-76CD-4D8B-A0C6-40575F3A8C6D}"/>
              </a:ext>
            </a:extLst>
          </p:cNvPr>
          <p:cNvGrpSpPr/>
          <p:nvPr/>
        </p:nvGrpSpPr>
        <p:grpSpPr>
          <a:xfrm>
            <a:off x="3550702" y="365125"/>
            <a:ext cx="6026400" cy="3195040"/>
            <a:chOff x="3499653" y="679997"/>
            <a:chExt cx="6026400" cy="3195040"/>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FA70E07-D552-4809-9B3B-ABF6239B60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4530" y="1257429"/>
              <a:ext cx="5159343" cy="2617608"/>
            </a:xfrm>
            <a:prstGeom prst="rect">
              <a:avLst/>
            </a:prstGeom>
          </p:spPr>
        </p:pic>
        <p:sp>
          <p:nvSpPr>
            <p:cNvPr id="7" name="Speech Bubble: Rectangle with Corners Rounded 6">
              <a:extLst>
                <a:ext uri="{FF2B5EF4-FFF2-40B4-BE49-F238E27FC236}">
                  <a16:creationId xmlns:a16="http://schemas.microsoft.com/office/drawing/2014/main" id="{C4A0FD72-A45A-4EBB-A37E-4B3453D383A5}"/>
                </a:ext>
              </a:extLst>
            </p:cNvPr>
            <p:cNvSpPr/>
            <p:nvPr/>
          </p:nvSpPr>
          <p:spPr>
            <a:xfrm>
              <a:off x="3499653" y="1418264"/>
              <a:ext cx="1515792" cy="612648"/>
            </a:xfrm>
            <a:prstGeom prst="wedgeRoundRectCallou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CA" sz="1600" dirty="0"/>
                <a:t>I want demo and source!</a:t>
              </a:r>
              <a:endParaRPr lang="sv-SE" sz="1600" dirty="0"/>
            </a:p>
          </p:txBody>
        </p:sp>
        <p:sp>
          <p:nvSpPr>
            <p:cNvPr id="12" name="Speech Bubble: Rectangle with Corners Rounded 11">
              <a:extLst>
                <a:ext uri="{FF2B5EF4-FFF2-40B4-BE49-F238E27FC236}">
                  <a16:creationId xmlns:a16="http://schemas.microsoft.com/office/drawing/2014/main" id="{B1FED3A3-196F-4D9C-9FF1-D6466601939E}"/>
                </a:ext>
              </a:extLst>
            </p:cNvPr>
            <p:cNvSpPr/>
            <p:nvPr/>
          </p:nvSpPr>
          <p:spPr>
            <a:xfrm>
              <a:off x="6351595" y="1320897"/>
              <a:ext cx="1586873" cy="612648"/>
            </a:xfrm>
            <a:prstGeom prst="wedgeRoundRectCallout">
              <a:avLst>
                <a:gd name="adj1" fmla="val -9205"/>
                <a:gd name="adj2" fmla="val 70532"/>
                <a:gd name="adj3" fmla="val 16667"/>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CA" sz="1600" dirty="0"/>
                <a:t>I want game relevant assets!</a:t>
              </a:r>
              <a:endParaRPr lang="sv-SE" sz="1600" dirty="0"/>
            </a:p>
          </p:txBody>
        </p:sp>
        <p:sp>
          <p:nvSpPr>
            <p:cNvPr id="13" name="Speech Bubble: Rectangle with Corners Rounded 12">
              <a:extLst>
                <a:ext uri="{FF2B5EF4-FFF2-40B4-BE49-F238E27FC236}">
                  <a16:creationId xmlns:a16="http://schemas.microsoft.com/office/drawing/2014/main" id="{2F37274C-D03D-4AB6-9F1F-4C6EF5BA9048}"/>
                </a:ext>
              </a:extLst>
            </p:cNvPr>
            <p:cNvSpPr/>
            <p:nvPr/>
          </p:nvSpPr>
          <p:spPr>
            <a:xfrm>
              <a:off x="8099095" y="1311514"/>
              <a:ext cx="1426958" cy="612648"/>
            </a:xfrm>
            <a:prstGeom prst="wedgeRoundRectCallout">
              <a:avLst>
                <a:gd name="adj1" fmla="val -25143"/>
                <a:gd name="adj2" fmla="val 85256"/>
                <a:gd name="adj3" fmla="val 16667"/>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CA" sz="1600" dirty="0"/>
                <a:t>I want more publications!</a:t>
              </a:r>
              <a:endParaRPr lang="sv-SE" sz="1600" dirty="0"/>
            </a:p>
          </p:txBody>
        </p:sp>
        <p:sp>
          <p:nvSpPr>
            <p:cNvPr id="15" name="Speech Bubble: Rectangle with Corners Rounded 14">
              <a:extLst>
                <a:ext uri="{FF2B5EF4-FFF2-40B4-BE49-F238E27FC236}">
                  <a16:creationId xmlns:a16="http://schemas.microsoft.com/office/drawing/2014/main" id="{26AAE257-601D-4EEF-9CB2-73460A4721E6}"/>
                </a:ext>
              </a:extLst>
            </p:cNvPr>
            <p:cNvSpPr/>
            <p:nvPr/>
          </p:nvSpPr>
          <p:spPr>
            <a:xfrm>
              <a:off x="4737895" y="679997"/>
              <a:ext cx="1388269" cy="612648"/>
            </a:xfrm>
            <a:prstGeom prst="wedgeRoundRectCallout">
              <a:avLst>
                <a:gd name="adj1" fmla="val -8132"/>
                <a:gd name="adj2" fmla="val 176950"/>
                <a:gd name="adj3" fmla="val 16667"/>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CA" sz="1400" dirty="0"/>
                <a:t>I want to know where it fails!</a:t>
              </a:r>
              <a:endParaRPr lang="sv-SE" sz="1400" dirty="0"/>
            </a:p>
          </p:txBody>
        </p:sp>
      </p:grpSp>
      <p:sp>
        <p:nvSpPr>
          <p:cNvPr id="18" name="Content Placeholder 2">
            <a:extLst>
              <a:ext uri="{FF2B5EF4-FFF2-40B4-BE49-F238E27FC236}">
                <a16:creationId xmlns:a16="http://schemas.microsoft.com/office/drawing/2014/main" id="{303539B2-4F61-4388-A1CC-2B2BB7AA7C88}"/>
              </a:ext>
            </a:extLst>
          </p:cNvPr>
          <p:cNvSpPr txBox="1">
            <a:spLocks/>
          </p:cNvSpPr>
          <p:nvPr/>
        </p:nvSpPr>
        <p:spPr>
          <a:xfrm>
            <a:off x="4458684" y="2760860"/>
            <a:ext cx="1215620" cy="34289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None/>
            </a:pPr>
            <a:r>
              <a:rPr lang="en-CA" sz="2000" i="1" dirty="0">
                <a:solidFill>
                  <a:schemeClr val="accent4">
                    <a:lumMod val="40000"/>
                    <a:lumOff val="60000"/>
                  </a:schemeClr>
                </a:solidFill>
                <a:latin typeface="inherit"/>
              </a:rPr>
              <a:t>Gamedev</a:t>
            </a:r>
            <a:endParaRPr lang="en-CA" sz="1600" i="1" dirty="0">
              <a:solidFill>
                <a:schemeClr val="accent4">
                  <a:lumMod val="40000"/>
                  <a:lumOff val="60000"/>
                </a:schemeClr>
              </a:solidFill>
              <a:latin typeface="inherit"/>
            </a:endParaRPr>
          </a:p>
        </p:txBody>
      </p:sp>
      <p:sp>
        <p:nvSpPr>
          <p:cNvPr id="25" name="Content Placeholder 2">
            <a:extLst>
              <a:ext uri="{FF2B5EF4-FFF2-40B4-BE49-F238E27FC236}">
                <a16:creationId xmlns:a16="http://schemas.microsoft.com/office/drawing/2014/main" id="{6BF51F80-D5D4-4067-A321-E68A397A6A3C}"/>
              </a:ext>
            </a:extLst>
          </p:cNvPr>
          <p:cNvSpPr txBox="1">
            <a:spLocks/>
          </p:cNvSpPr>
          <p:nvPr/>
        </p:nvSpPr>
        <p:spPr>
          <a:xfrm>
            <a:off x="6844767" y="2755193"/>
            <a:ext cx="1215620" cy="34289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fontAlgn="base">
              <a:buNone/>
            </a:pPr>
            <a:r>
              <a:rPr lang="en-CA" sz="2000" i="1" dirty="0">
                <a:solidFill>
                  <a:schemeClr val="accent4">
                    <a:lumMod val="40000"/>
                    <a:lumOff val="60000"/>
                  </a:schemeClr>
                </a:solidFill>
                <a:latin typeface="inherit"/>
              </a:rPr>
              <a:t>Academia</a:t>
            </a:r>
            <a:endParaRPr lang="en-CA" sz="1600" i="1" dirty="0">
              <a:solidFill>
                <a:schemeClr val="accent4">
                  <a:lumMod val="40000"/>
                  <a:lumOff val="60000"/>
                </a:schemeClr>
              </a:solidFill>
              <a:latin typeface="inherit"/>
            </a:endParaRPr>
          </a:p>
        </p:txBody>
      </p:sp>
      <p:sp>
        <p:nvSpPr>
          <p:cNvPr id="16" name="Footer Placeholder 4">
            <a:extLst>
              <a:ext uri="{FF2B5EF4-FFF2-40B4-BE49-F238E27FC236}">
                <a16:creationId xmlns:a16="http://schemas.microsoft.com/office/drawing/2014/main" id="{6C5A4C06-0597-4225-8041-94FBDD7A21C3}"/>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537272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92" y="346837"/>
            <a:ext cx="10962640" cy="1325563"/>
          </a:xfrm>
          <a:effectLst/>
        </p:spPr>
        <p:txBody>
          <a:bodyPr/>
          <a:lstStyle/>
          <a:p>
            <a:r>
              <a:rPr lang="en-US" sz="4320" dirty="0">
                <a:solidFill>
                  <a:schemeClr val="accent4"/>
                </a:solidFill>
                <a:uFillTx/>
                <a:latin typeface="Century Gothic" panose="020B0502020202020204" pitchFamily="34" charset="0"/>
              </a:rPr>
              <a:t>Getting Your Technique in Games</a:t>
            </a:r>
            <a:endParaRPr lang="en-US" dirty="0">
              <a:solidFill>
                <a:schemeClr val="accent4"/>
              </a:solidFill>
              <a:uFillTx/>
              <a:latin typeface="Century Gothic" panose="020B0502020202020204" pitchFamily="34" charset="0"/>
            </a:endParaRPr>
          </a:p>
        </p:txBody>
      </p:sp>
      <p:sp>
        <p:nvSpPr>
          <p:cNvPr id="3" name="Content Placeholder 2"/>
          <p:cNvSpPr>
            <a:spLocks noGrp="1"/>
          </p:cNvSpPr>
          <p:nvPr>
            <p:ph idx="1"/>
          </p:nvPr>
        </p:nvSpPr>
        <p:spPr>
          <a:xfrm>
            <a:off x="545592" y="1477618"/>
            <a:ext cx="9308345" cy="5051198"/>
          </a:xfrm>
        </p:spPr>
        <p:txBody>
          <a:bodyPr>
            <a:normAutofit fontScale="77500" lnSpcReduction="20000"/>
          </a:bodyPr>
          <a:lstStyle/>
          <a:p>
            <a:pPr marL="0" indent="0" fontAlgn="base">
              <a:buNone/>
            </a:pPr>
            <a:r>
              <a:rPr lang="en-CA" sz="3400" dirty="0">
                <a:solidFill>
                  <a:srgbClr val="FFC000"/>
                </a:solidFill>
              </a:rPr>
              <a:t>If you want your stuff in games, here’s how to achieve maximal visibility:</a:t>
            </a:r>
            <a:br>
              <a:rPr lang="en-CA" sz="3400" dirty="0">
                <a:solidFill>
                  <a:srgbClr val="FFC000"/>
                </a:solidFill>
              </a:rPr>
            </a:br>
            <a:endParaRPr lang="en-CA" sz="2400" dirty="0">
              <a:solidFill>
                <a:srgbClr val="FFC000"/>
              </a:solidFill>
            </a:endParaRPr>
          </a:p>
          <a:p>
            <a:pPr marL="457200" indent="-457200" fontAlgn="base">
              <a:buFont typeface="+mj-lt"/>
              <a:buAutoNum type="arabicPeriod"/>
            </a:pPr>
            <a:r>
              <a:rPr lang="en-CA" sz="2400" dirty="0">
                <a:solidFill>
                  <a:schemeClr val="accent4">
                    <a:lumMod val="40000"/>
                    <a:lumOff val="60000"/>
                  </a:schemeClr>
                </a:solidFill>
              </a:rPr>
              <a:t>HLSL / GLSL / Code in your paper (i.e.: appendix)</a:t>
            </a:r>
          </a:p>
          <a:p>
            <a:pPr lvl="1" fontAlgn="base"/>
            <a:r>
              <a:rPr lang="en-CA" sz="2000" dirty="0">
                <a:solidFill>
                  <a:schemeClr val="bg1"/>
                </a:solidFill>
              </a:rPr>
              <a:t>While many </a:t>
            </a:r>
            <a:r>
              <a:rPr lang="en-CA" sz="2000" dirty="0" err="1">
                <a:solidFill>
                  <a:schemeClr val="bg1"/>
                </a:solidFill>
              </a:rPr>
              <a:t>gfx</a:t>
            </a:r>
            <a:r>
              <a:rPr lang="en-CA" sz="2000" dirty="0">
                <a:solidFill>
                  <a:schemeClr val="bg1"/>
                </a:solidFill>
              </a:rPr>
              <a:t> programmers have an extensive math background, yours is most likely more complete</a:t>
            </a:r>
          </a:p>
          <a:p>
            <a:pPr lvl="1" fontAlgn="base"/>
            <a:r>
              <a:rPr lang="en-CA" sz="2000" dirty="0">
                <a:solidFill>
                  <a:schemeClr val="bg1"/>
                </a:solidFill>
              </a:rPr>
              <a:t>Learning from source is easier, and trying out stuff rapidly is great</a:t>
            </a:r>
          </a:p>
          <a:p>
            <a:pPr marL="457200" indent="-457200" fontAlgn="base">
              <a:buFont typeface="+mj-lt"/>
              <a:buAutoNum type="arabicPeriod"/>
            </a:pPr>
            <a:r>
              <a:rPr lang="en-CA" sz="2400" dirty="0">
                <a:solidFill>
                  <a:schemeClr val="accent4">
                    <a:lumMod val="40000"/>
                    <a:lumOff val="60000"/>
                  </a:schemeClr>
                </a:solidFill>
              </a:rPr>
              <a:t>Working Demo with </a:t>
            </a:r>
            <a:r>
              <a:rPr lang="en-CA" sz="2400" b="1" u="sng" dirty="0">
                <a:solidFill>
                  <a:schemeClr val="accent4">
                    <a:lumMod val="40000"/>
                    <a:lumOff val="60000"/>
                  </a:schemeClr>
                </a:solidFill>
              </a:rPr>
              <a:t>Source</a:t>
            </a:r>
          </a:p>
          <a:p>
            <a:pPr lvl="1" fontAlgn="base"/>
            <a:r>
              <a:rPr lang="en-CA" sz="2100" dirty="0" err="1">
                <a:solidFill>
                  <a:schemeClr val="bg1"/>
                </a:solidFill>
              </a:rPr>
              <a:t>Github</a:t>
            </a:r>
            <a:endParaRPr lang="en-CA" dirty="0">
              <a:solidFill>
                <a:schemeClr val="accent4">
                  <a:lumMod val="40000"/>
                  <a:lumOff val="60000"/>
                </a:schemeClr>
              </a:solidFill>
            </a:endParaRPr>
          </a:p>
          <a:p>
            <a:pPr marL="457200" indent="-457200" fontAlgn="base">
              <a:buFont typeface="+mj-lt"/>
              <a:buAutoNum type="arabicPeriod"/>
            </a:pPr>
            <a:r>
              <a:rPr lang="en-CA" sz="2400" dirty="0">
                <a:solidFill>
                  <a:schemeClr val="accent4">
                    <a:lumMod val="40000"/>
                    <a:lumOff val="60000"/>
                  </a:schemeClr>
                </a:solidFill>
              </a:rPr>
              <a:t>Use Social Media</a:t>
            </a:r>
          </a:p>
          <a:p>
            <a:pPr lvl="1" fontAlgn="base"/>
            <a:r>
              <a:rPr lang="en-CA" sz="2100" dirty="0">
                <a:solidFill>
                  <a:schemeClr val="bg1"/>
                </a:solidFill>
              </a:rPr>
              <a:t>Twitter: lots of </a:t>
            </a:r>
            <a:r>
              <a:rPr lang="en-CA" sz="2100" dirty="0" err="1">
                <a:solidFill>
                  <a:schemeClr val="bg1"/>
                </a:solidFill>
              </a:rPr>
              <a:t>devs</a:t>
            </a:r>
            <a:r>
              <a:rPr lang="en-CA" sz="2100" dirty="0">
                <a:solidFill>
                  <a:schemeClr val="bg1"/>
                </a:solidFill>
              </a:rPr>
              <a:t> hang-out there, and retweet papers they find interesting</a:t>
            </a:r>
          </a:p>
          <a:p>
            <a:pPr lvl="1" fontAlgn="base"/>
            <a:r>
              <a:rPr lang="en-CA" sz="2100" dirty="0">
                <a:solidFill>
                  <a:schemeClr val="bg1"/>
                </a:solidFill>
              </a:rPr>
              <a:t>Blog Post to summarize and add extra content (i.e.: summary, where it breaks, etc.)</a:t>
            </a:r>
            <a:endParaRPr lang="en-CA" dirty="0">
              <a:solidFill>
                <a:schemeClr val="bg1"/>
              </a:solidFill>
            </a:endParaRPr>
          </a:p>
          <a:p>
            <a:pPr marL="457200" indent="-457200" fontAlgn="base">
              <a:buFont typeface="+mj-lt"/>
              <a:buAutoNum type="arabicPeriod"/>
            </a:pPr>
            <a:r>
              <a:rPr lang="en-CA" sz="2400" dirty="0">
                <a:solidFill>
                  <a:schemeClr val="accent4">
                    <a:lumMod val="40000"/>
                    <a:lumOff val="60000"/>
                  </a:schemeClr>
                </a:solidFill>
                <a:uFillTx/>
              </a:rPr>
              <a:t>Relevant Art Assets</a:t>
            </a:r>
          </a:p>
          <a:p>
            <a:pPr lvl="1" fontAlgn="base"/>
            <a:r>
              <a:rPr lang="en-CA" sz="2000" dirty="0">
                <a:solidFill>
                  <a:schemeClr val="bg1"/>
                </a:solidFill>
              </a:rPr>
              <a:t>Check out Morgan McGuire’s Mesh Database [McGuire17-2]</a:t>
            </a:r>
          </a:p>
          <a:p>
            <a:pPr lvl="1" fontAlgn="base"/>
            <a:r>
              <a:rPr lang="en-CA" sz="2000" dirty="0">
                <a:solidFill>
                  <a:schemeClr val="bg1"/>
                </a:solidFill>
              </a:rPr>
              <a:t>Want something different? Ping artists on art forums!</a:t>
            </a:r>
          </a:p>
          <a:p>
            <a:pPr marL="457200" indent="-457200" fontAlgn="base">
              <a:buFont typeface="+mj-lt"/>
              <a:buAutoNum type="arabicPeriod"/>
            </a:pPr>
            <a:r>
              <a:rPr lang="en-CA" sz="2400" dirty="0">
                <a:solidFill>
                  <a:schemeClr val="accent4">
                    <a:lumMod val="40000"/>
                    <a:lumOff val="60000"/>
                  </a:schemeClr>
                </a:solidFill>
              </a:rPr>
              <a:t>Use </a:t>
            </a:r>
            <a:r>
              <a:rPr lang="en-CA" sz="2400" i="1" dirty="0" err="1">
                <a:solidFill>
                  <a:schemeClr val="accent4">
                    <a:lumMod val="40000"/>
                    <a:lumOff val="60000"/>
                  </a:schemeClr>
                </a:solidFill>
              </a:rPr>
              <a:t>ms</a:t>
            </a:r>
            <a:r>
              <a:rPr lang="en-CA" sz="2400" dirty="0">
                <a:solidFill>
                  <a:schemeClr val="accent4">
                    <a:lumMod val="40000"/>
                    <a:lumOff val="60000"/>
                  </a:schemeClr>
                </a:solidFill>
              </a:rPr>
              <a:t> instead of </a:t>
            </a:r>
            <a:r>
              <a:rPr lang="en-CA" sz="2400" i="1" dirty="0">
                <a:solidFill>
                  <a:schemeClr val="accent4">
                    <a:lumMod val="40000"/>
                    <a:lumOff val="60000"/>
                  </a:schemeClr>
                </a:solidFill>
              </a:rPr>
              <a:t>fps </a:t>
            </a:r>
            <a:r>
              <a:rPr lang="en-CA" sz="2000" dirty="0">
                <a:solidFill>
                  <a:schemeClr val="bg1"/>
                </a:solidFill>
              </a:rPr>
              <a:t>[Hecker11] [Baker11]</a:t>
            </a:r>
          </a:p>
          <a:p>
            <a:pPr marL="457200" indent="-457200" fontAlgn="base">
              <a:buFont typeface="+mj-lt"/>
              <a:buAutoNum type="arabicPeriod"/>
            </a:pPr>
            <a:r>
              <a:rPr lang="en-CA" sz="2400" dirty="0">
                <a:solidFill>
                  <a:schemeClr val="accent4">
                    <a:lumMod val="40000"/>
                    <a:lumOff val="60000"/>
                  </a:schemeClr>
                </a:solidFill>
              </a:rPr>
              <a:t>Try on non highest-end GPUs ;) (slide 26)</a:t>
            </a:r>
          </a:p>
          <a:p>
            <a:pPr marL="457200" indent="-457200" fontAlgn="base">
              <a:buFont typeface="+mj-lt"/>
              <a:buAutoNum type="arabicPeriod"/>
            </a:pPr>
            <a:r>
              <a:rPr lang="en-CA" sz="2400" b="1" dirty="0">
                <a:solidFill>
                  <a:schemeClr val="accent4">
                    <a:lumMod val="40000"/>
                    <a:lumOff val="60000"/>
                  </a:schemeClr>
                </a:solidFill>
              </a:rPr>
              <a:t>Team up with us and other R&amp;D groups!</a:t>
            </a:r>
            <a:endParaRPr lang="en-CA" sz="2000" b="1" dirty="0">
              <a:solidFill>
                <a:schemeClr val="bg1"/>
              </a:solidFill>
            </a:endParaRPr>
          </a:p>
        </p:txBody>
      </p:sp>
      <p:pic>
        <p:nvPicPr>
          <p:cNvPr id="1028" name="Picture 4" descr="Github logo">
            <a:extLst>
              <a:ext uri="{FF2B5EF4-FFF2-40B4-BE49-F238E27FC236}">
                <a16:creationId xmlns:a16="http://schemas.microsoft.com/office/drawing/2014/main" id="{045BD158-9F0D-4720-91ED-F53C3A19DB6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04341" y="3275749"/>
            <a:ext cx="1953006" cy="9765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Bildresultat för twitter logo png">
            <a:extLst>
              <a:ext uri="{FF2B5EF4-FFF2-40B4-BE49-F238E27FC236}">
                <a16:creationId xmlns:a16="http://schemas.microsoft.com/office/drawing/2014/main" id="{774C64CF-ECE3-4A0B-B759-946FA58BCE3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08963" y="715109"/>
            <a:ext cx="1584485" cy="15844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3C25F46-5281-4476-9DB3-1C5AF7E0DBAF}"/>
              </a:ext>
            </a:extLst>
          </p:cNvPr>
          <p:cNvPicPr>
            <a:picLocks noChangeAspect="1"/>
          </p:cNvPicPr>
          <p:nvPr/>
        </p:nvPicPr>
        <p:blipFill>
          <a:blip r:embed="rId5"/>
          <a:stretch>
            <a:fillRect/>
          </a:stretch>
        </p:blipFill>
        <p:spPr>
          <a:xfrm>
            <a:off x="9904341" y="4296063"/>
            <a:ext cx="1951802" cy="621028"/>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3381535F-6D72-4228-BC82-140307CA4344}"/>
              </a:ext>
            </a:extLst>
          </p:cNvPr>
          <p:cNvGrpSpPr/>
          <p:nvPr/>
        </p:nvGrpSpPr>
        <p:grpSpPr>
          <a:xfrm>
            <a:off x="9879139" y="2214417"/>
            <a:ext cx="1977004" cy="1017521"/>
            <a:chOff x="10182518" y="3108960"/>
            <a:chExt cx="2039286" cy="1017521"/>
          </a:xfrm>
        </p:grpSpPr>
        <p:pic>
          <p:nvPicPr>
            <p:cNvPr id="1034" name="Picture 10" descr="Bildresultat för medium logo">
              <a:extLst>
                <a:ext uri="{FF2B5EF4-FFF2-40B4-BE49-F238E27FC236}">
                  <a16:creationId xmlns:a16="http://schemas.microsoft.com/office/drawing/2014/main" id="{B250AFB6-952D-470B-8FEC-9C3FFC61C689}"/>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612"/>
            <a:stretch/>
          </p:blipFill>
          <p:spPr bwMode="auto">
            <a:xfrm>
              <a:off x="10182518" y="3108960"/>
              <a:ext cx="990947" cy="10175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2FE1AD8-9662-4BDA-A15D-671A8EE44FF0}"/>
                </a:ext>
              </a:extLst>
            </p:cNvPr>
            <p:cNvPicPr>
              <a:picLocks noChangeAspect="1"/>
            </p:cNvPicPr>
            <p:nvPr/>
          </p:nvPicPr>
          <p:blipFill>
            <a:blip r:embed="rId7"/>
            <a:stretch>
              <a:fillRect/>
            </a:stretch>
          </p:blipFill>
          <p:spPr>
            <a:xfrm>
              <a:off x="11199461" y="3108960"/>
              <a:ext cx="1022343" cy="1017521"/>
            </a:xfrm>
            <a:prstGeom prst="rect">
              <a:avLst/>
            </a:prstGeom>
            <a:ln>
              <a:noFill/>
            </a:ln>
            <a:effectLst>
              <a:outerShdw blurRad="190500" algn="tl" rotWithShape="0">
                <a:srgbClr val="000000">
                  <a:alpha val="70000"/>
                </a:srgbClr>
              </a:outerShdw>
            </a:effectLst>
          </p:spPr>
        </p:pic>
      </p:grpSp>
      <p:pic>
        <p:nvPicPr>
          <p:cNvPr id="13" name="Picture 6" descr="File:Titleslide.jpg">
            <a:extLst>
              <a:ext uri="{FF2B5EF4-FFF2-40B4-BE49-F238E27FC236}">
                <a16:creationId xmlns:a16="http://schemas.microsoft.com/office/drawing/2014/main" id="{28ACD3C2-910B-438F-986F-82205836F3C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904340" y="5131874"/>
            <a:ext cx="1951803" cy="14638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BDC6ACE-72EE-4BC2-B52D-39D335DC2186}"/>
              </a:ext>
            </a:extLst>
          </p:cNvPr>
          <p:cNvGrpSpPr/>
          <p:nvPr/>
        </p:nvGrpSpPr>
        <p:grpSpPr>
          <a:xfrm>
            <a:off x="6676584" y="5075823"/>
            <a:ext cx="2842707" cy="1264969"/>
            <a:chOff x="6026912" y="5364390"/>
            <a:chExt cx="3095852" cy="1477908"/>
          </a:xfrm>
        </p:grpSpPr>
        <p:pic>
          <p:nvPicPr>
            <p:cNvPr id="8" name="Picture 7">
              <a:extLst>
                <a:ext uri="{FF2B5EF4-FFF2-40B4-BE49-F238E27FC236}">
                  <a16:creationId xmlns:a16="http://schemas.microsoft.com/office/drawing/2014/main" id="{149993FA-5F0D-4C7B-B983-E9E024244499}"/>
                </a:ext>
              </a:extLst>
            </p:cNvPr>
            <p:cNvPicPr>
              <a:picLocks noChangeAspect="1"/>
            </p:cNvPicPr>
            <p:nvPr/>
          </p:nvPicPr>
          <p:blipFill>
            <a:blip r:embed="rId9"/>
            <a:stretch>
              <a:fillRect/>
            </a:stretch>
          </p:blipFill>
          <p:spPr>
            <a:xfrm>
              <a:off x="6026912" y="5364390"/>
              <a:ext cx="3095852" cy="430439"/>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88DAA98-485E-4384-BA5E-9C486B5C84D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026912" y="5794829"/>
              <a:ext cx="3095852" cy="1047469"/>
            </a:xfrm>
            <a:prstGeom prst="rect">
              <a:avLst/>
            </a:prstGeom>
            <a:ln>
              <a:noFill/>
            </a:ln>
            <a:effectLst>
              <a:outerShdw blurRad="190500" algn="tl" rotWithShape="0">
                <a:srgbClr val="000000">
                  <a:alpha val="70000"/>
                </a:srgbClr>
              </a:outerShdw>
            </a:effectLst>
          </p:spPr>
        </p:pic>
      </p:grpSp>
      <p:sp>
        <p:nvSpPr>
          <p:cNvPr id="14" name="Footer Placeholder 4">
            <a:extLst>
              <a:ext uri="{FF2B5EF4-FFF2-40B4-BE49-F238E27FC236}">
                <a16:creationId xmlns:a16="http://schemas.microsoft.com/office/drawing/2014/main" id="{703F6017-D198-45E2-BE4F-B764AEF78932}"/>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450452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59111A-14B6-4CAB-A75D-AD89F1456984}"/>
              </a:ext>
            </a:extLst>
          </p:cNvPr>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Summary</a:t>
            </a:r>
            <a:endParaRPr lang="en-US" dirty="0">
              <a:solidFill>
                <a:schemeClr val="accent4"/>
              </a:solidFill>
              <a:uFillTx/>
              <a:latin typeface="Century Gothic" panose="020B0502020202020204" pitchFamily="34" charset="0"/>
            </a:endParaRPr>
          </a:p>
        </p:txBody>
      </p:sp>
      <p:sp>
        <p:nvSpPr>
          <p:cNvPr id="3" name="Content Placeholder 2">
            <a:extLst>
              <a:ext uri="{FF2B5EF4-FFF2-40B4-BE49-F238E27FC236}">
                <a16:creationId xmlns:a16="http://schemas.microsoft.com/office/drawing/2014/main" id="{7E4663AF-9252-419C-B24A-50E6B2734D9B}"/>
              </a:ext>
            </a:extLst>
          </p:cNvPr>
          <p:cNvSpPr>
            <a:spLocks noGrp="1"/>
          </p:cNvSpPr>
          <p:nvPr>
            <p:ph idx="1"/>
          </p:nvPr>
        </p:nvSpPr>
        <p:spPr>
          <a:xfrm>
            <a:off x="824714" y="1572703"/>
            <a:ext cx="6213759" cy="5167462"/>
          </a:xfrm>
        </p:spPr>
        <p:txBody>
          <a:bodyPr>
            <a:normAutofit/>
          </a:bodyPr>
          <a:lstStyle/>
          <a:p>
            <a:pPr marL="0" indent="0" fontAlgn="base">
              <a:buNone/>
            </a:pPr>
            <a:r>
              <a:rPr lang="en-CA" sz="2600" dirty="0">
                <a:solidFill>
                  <a:schemeClr val="accent4">
                    <a:lumMod val="40000"/>
                    <a:lumOff val="60000"/>
                  </a:schemeClr>
                </a:solidFill>
              </a:rPr>
              <a:t>Still have lots of work to do!</a:t>
            </a:r>
          </a:p>
          <a:p>
            <a:pPr fontAlgn="base"/>
            <a:r>
              <a:rPr lang="en-CA" sz="2600" dirty="0">
                <a:solidFill>
                  <a:schemeClr val="bg1"/>
                </a:solidFill>
              </a:rPr>
              <a:t>Need to work towards a unified GI solution for games of the future</a:t>
            </a:r>
          </a:p>
          <a:p>
            <a:pPr fontAlgn="base"/>
            <a:endParaRPr lang="en-CA" sz="2600" dirty="0">
              <a:solidFill>
                <a:schemeClr val="bg1"/>
              </a:solidFill>
            </a:endParaRPr>
          </a:p>
          <a:p>
            <a:pPr fontAlgn="base"/>
            <a:r>
              <a:rPr lang="en-CA" sz="2600" dirty="0">
                <a:solidFill>
                  <a:schemeClr val="bg1"/>
                </a:solidFill>
              </a:rPr>
              <a:t>Need more/strong collaborations between academia and </a:t>
            </a:r>
            <a:r>
              <a:rPr lang="en-CA" sz="2600" dirty="0" err="1">
                <a:solidFill>
                  <a:schemeClr val="bg1"/>
                </a:solidFill>
              </a:rPr>
              <a:t>gamedevs</a:t>
            </a:r>
            <a:r>
              <a:rPr lang="en-CA" sz="2600" dirty="0">
                <a:solidFill>
                  <a:schemeClr val="bg1"/>
                </a:solidFill>
              </a:rPr>
              <a:t>, with a model where both parties win!</a:t>
            </a:r>
          </a:p>
          <a:p>
            <a:pPr fontAlgn="base"/>
            <a:endParaRPr lang="en-CA" sz="2600" dirty="0">
              <a:solidFill>
                <a:schemeClr val="bg1"/>
              </a:solidFill>
            </a:endParaRPr>
          </a:p>
          <a:p>
            <a:pPr fontAlgn="base"/>
            <a:r>
              <a:rPr lang="en-CA" sz="2600" dirty="0">
                <a:solidFill>
                  <a:schemeClr val="bg1"/>
                </a:solidFill>
              </a:rPr>
              <a:t>With the latest advances in both academia and </a:t>
            </a:r>
            <a:r>
              <a:rPr lang="en-CA" sz="2600" dirty="0" err="1">
                <a:solidFill>
                  <a:schemeClr val="bg1"/>
                </a:solidFill>
              </a:rPr>
              <a:t>gamedev</a:t>
            </a:r>
            <a:r>
              <a:rPr lang="en-CA" sz="2600" dirty="0">
                <a:solidFill>
                  <a:schemeClr val="bg1"/>
                </a:solidFill>
              </a:rPr>
              <a:t> GI, the future is looking promising!</a:t>
            </a:r>
          </a:p>
        </p:txBody>
      </p:sp>
      <p:grpSp>
        <p:nvGrpSpPr>
          <p:cNvPr id="4" name="Group 3">
            <a:extLst>
              <a:ext uri="{FF2B5EF4-FFF2-40B4-BE49-F238E27FC236}">
                <a16:creationId xmlns:a16="http://schemas.microsoft.com/office/drawing/2014/main" id="{9A6B62FF-BC76-4402-9DEF-FD5AA5243016}"/>
              </a:ext>
            </a:extLst>
          </p:cNvPr>
          <p:cNvGrpSpPr/>
          <p:nvPr/>
        </p:nvGrpSpPr>
        <p:grpSpPr>
          <a:xfrm>
            <a:off x="7275866" y="812800"/>
            <a:ext cx="4722490" cy="5611894"/>
            <a:chOff x="5183124" y="-1446756"/>
            <a:chExt cx="6697980" cy="7959433"/>
          </a:xfrm>
        </p:grpSpPr>
        <p:pic>
          <p:nvPicPr>
            <p:cNvPr id="6" name="Picture 5">
              <a:extLst>
                <a:ext uri="{FF2B5EF4-FFF2-40B4-BE49-F238E27FC236}">
                  <a16:creationId xmlns:a16="http://schemas.microsoft.com/office/drawing/2014/main" id="{9840E64B-0480-41E8-992C-0D4CFEC90B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83124" y="-1446756"/>
              <a:ext cx="6697980" cy="3751565"/>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1509507B-1144-4521-894F-AB7140AC37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83124" y="2753233"/>
              <a:ext cx="6697980" cy="3759444"/>
            </a:xfrm>
            <a:prstGeom prst="rect">
              <a:avLst/>
            </a:prstGeom>
            <a:ln>
              <a:noFill/>
            </a:ln>
            <a:effectLst>
              <a:outerShdw blurRad="190500" algn="tl" rotWithShape="0">
                <a:srgbClr val="000000">
                  <a:alpha val="70000"/>
                </a:srgbClr>
              </a:outerShdw>
            </a:effectLst>
          </p:spPr>
        </p:pic>
      </p:grpSp>
      <p:sp>
        <p:nvSpPr>
          <p:cNvPr id="8" name="Footer Placeholder 4">
            <a:extLst>
              <a:ext uri="{FF2B5EF4-FFF2-40B4-BE49-F238E27FC236}">
                <a16:creationId xmlns:a16="http://schemas.microsoft.com/office/drawing/2014/main" id="{119CA82A-C27F-4FA6-AAA9-AEEF8597A36B}"/>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2408504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4B4347-0DF0-4D16-94AD-5A00C0A23419}"/>
              </a:ext>
            </a:extLst>
          </p:cNvPr>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Special Thanks</a:t>
            </a:r>
            <a:endParaRPr lang="en-US" dirty="0">
              <a:solidFill>
                <a:schemeClr val="accent4"/>
              </a:solidFill>
              <a:uFillTx/>
              <a:latin typeface="Century Gothic" panose="020B0502020202020204" pitchFamily="34" charset="0"/>
            </a:endParaRPr>
          </a:p>
        </p:txBody>
      </p:sp>
      <p:sp>
        <p:nvSpPr>
          <p:cNvPr id="2" name="Rectangle 1">
            <a:extLst>
              <a:ext uri="{FF2B5EF4-FFF2-40B4-BE49-F238E27FC236}">
                <a16:creationId xmlns:a16="http://schemas.microsoft.com/office/drawing/2014/main" id="{811C0E54-6322-4E5A-98E9-5B7C82A42E0F}"/>
              </a:ext>
            </a:extLst>
          </p:cNvPr>
          <p:cNvSpPr>
            <a:spLocks noChangeArrowheads="1"/>
          </p:cNvSpPr>
          <p:nvPr/>
        </p:nvSpPr>
        <p:spPr bwMode="auto">
          <a:xfrm>
            <a:off x="0" y="508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v-SE" altLang="sv-SE" sz="1800" b="0" i="0" u="none" strike="noStrike" cap="none" normalizeH="0" baseline="0">
                <a:ln>
                  <a:noFill/>
                </a:ln>
                <a:solidFill>
                  <a:schemeClr val="tx1"/>
                </a:solidFill>
                <a:effectLst/>
                <a:latin typeface="Arial" panose="020B0604020202020204" pitchFamily="34" charset="0"/>
              </a:rPr>
            </a:br>
            <a:endParaRPr kumimoji="0" lang="sv-SE" altLang="sv-SE"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B1E645BB-82F8-49D5-82FF-D688CF5C6A33}"/>
              </a:ext>
            </a:extLst>
          </p:cNvPr>
          <p:cNvSpPr/>
          <p:nvPr/>
        </p:nvSpPr>
        <p:spPr>
          <a:xfrm>
            <a:off x="3546284" y="1402598"/>
            <a:ext cx="3569368" cy="4524315"/>
          </a:xfrm>
          <a:prstGeom prst="rect">
            <a:avLst/>
          </a:prstGeom>
        </p:spPr>
        <p:txBody>
          <a:bodyPr wrap="square">
            <a:spAutoFit/>
          </a:bodyPr>
          <a:lstStyle/>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Johan Andersson</a:t>
            </a: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Steve </a:t>
            </a:r>
            <a:r>
              <a:rPr lang="en-CA" sz="2400" dirty="0" err="1">
                <a:solidFill>
                  <a:schemeClr val="bg1"/>
                </a:solidFill>
                <a:latin typeface="Calibri" panose="020F0502020204030204" pitchFamily="34" charset="0"/>
              </a:rPr>
              <a:t>McAuley</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Dave Barrett</a:t>
            </a: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Francesco </a:t>
            </a:r>
            <a:r>
              <a:rPr lang="en-CA" sz="2400" dirty="0" err="1">
                <a:solidFill>
                  <a:schemeClr val="bg1"/>
                </a:solidFill>
                <a:latin typeface="Calibri" panose="020F0502020204030204" pitchFamily="34" charset="0"/>
              </a:rPr>
              <a:t>Cifariello</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Guillaume </a:t>
            </a:r>
            <a:r>
              <a:rPr lang="en-CA" sz="2400" dirty="0" err="1">
                <a:solidFill>
                  <a:schemeClr val="bg1"/>
                </a:solidFill>
                <a:latin typeface="Calibri" panose="020F0502020204030204" pitchFamily="34" charset="0"/>
              </a:rPr>
              <a:t>Werle</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John White</a:t>
            </a: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Cyril </a:t>
            </a:r>
            <a:r>
              <a:rPr lang="en-CA" sz="2400" dirty="0" err="1">
                <a:solidFill>
                  <a:schemeClr val="bg1"/>
                </a:solidFill>
                <a:latin typeface="Calibri" panose="020F0502020204030204" pitchFamily="34" charset="0"/>
              </a:rPr>
              <a:t>Crassin</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Nicolas Lopez</a:t>
            </a: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Graham </a:t>
            </a:r>
            <a:r>
              <a:rPr lang="en-CA" sz="2400" dirty="0" err="1">
                <a:solidFill>
                  <a:schemeClr val="bg1"/>
                </a:solidFill>
                <a:latin typeface="Calibri" panose="020F0502020204030204" pitchFamily="34" charset="0"/>
              </a:rPr>
              <a:t>Wihlidal</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Sandra Jensen</a:t>
            </a: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S</a:t>
            </a:r>
            <a:r>
              <a:rPr lang="fr-CA" sz="2400" dirty="0" err="1">
                <a:solidFill>
                  <a:schemeClr val="bg1"/>
                </a:solidFill>
                <a:latin typeface="Calibri" panose="020F0502020204030204" pitchFamily="34" charset="0"/>
              </a:rPr>
              <a:t>ébastien</a:t>
            </a:r>
            <a:r>
              <a:rPr lang="fr-CA" sz="2400" dirty="0">
                <a:solidFill>
                  <a:schemeClr val="bg1"/>
                </a:solidFill>
                <a:latin typeface="Calibri" panose="020F0502020204030204" pitchFamily="34" charset="0"/>
              </a:rPr>
              <a:t> </a:t>
            </a:r>
            <a:r>
              <a:rPr lang="fr-CA" sz="2400" dirty="0" err="1">
                <a:solidFill>
                  <a:schemeClr val="bg1"/>
                </a:solidFill>
                <a:latin typeface="Calibri" panose="020F0502020204030204" pitchFamily="34" charset="0"/>
              </a:rPr>
              <a:t>Hillaire</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Michal </a:t>
            </a:r>
            <a:r>
              <a:rPr lang="en-CA" sz="2400" dirty="0" err="1">
                <a:solidFill>
                  <a:schemeClr val="bg1"/>
                </a:solidFill>
                <a:latin typeface="Calibri" panose="020F0502020204030204" pitchFamily="34" charset="0"/>
              </a:rPr>
              <a:t>Iwanicki</a:t>
            </a:r>
            <a:endParaRPr lang="en-CA" sz="2400" dirty="0">
              <a:solidFill>
                <a:schemeClr val="bg1"/>
              </a:solidFill>
              <a:latin typeface="Calibri" panose="020F0502020204030204" pitchFamily="34" charset="0"/>
            </a:endParaRPr>
          </a:p>
        </p:txBody>
      </p:sp>
      <p:sp>
        <p:nvSpPr>
          <p:cNvPr id="10" name="Rectangle 9">
            <a:extLst>
              <a:ext uri="{FF2B5EF4-FFF2-40B4-BE49-F238E27FC236}">
                <a16:creationId xmlns:a16="http://schemas.microsoft.com/office/drawing/2014/main" id="{A007C0BA-77B6-4525-A314-8642BBBCD5FD}"/>
              </a:ext>
            </a:extLst>
          </p:cNvPr>
          <p:cNvSpPr/>
          <p:nvPr/>
        </p:nvSpPr>
        <p:spPr>
          <a:xfrm>
            <a:off x="577478" y="1402599"/>
            <a:ext cx="3487271" cy="4893647"/>
          </a:xfrm>
          <a:prstGeom prst="rect">
            <a:avLst/>
          </a:prstGeom>
        </p:spPr>
        <p:txBody>
          <a:bodyPr wrap="square">
            <a:spAutoFit/>
          </a:bodyPr>
          <a:lstStyle/>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Tomasz </a:t>
            </a:r>
            <a:r>
              <a:rPr lang="en-CA" sz="2400" dirty="0" err="1">
                <a:solidFill>
                  <a:schemeClr val="bg1"/>
                </a:solidFill>
                <a:latin typeface="Calibri" panose="020F0502020204030204" pitchFamily="34" charset="0"/>
              </a:rPr>
              <a:t>Stachowiak</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Jon Greenberg</a:t>
            </a: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Aaron </a:t>
            </a:r>
            <a:r>
              <a:rPr lang="en-CA" sz="2400" dirty="0" err="1">
                <a:solidFill>
                  <a:schemeClr val="bg1"/>
                </a:solidFill>
                <a:latin typeface="Calibri" panose="020F0502020204030204" pitchFamily="34" charset="0"/>
              </a:rPr>
              <a:t>Lefohn</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Natalya </a:t>
            </a:r>
            <a:r>
              <a:rPr lang="en-CA" sz="2400" dirty="0" err="1">
                <a:solidFill>
                  <a:schemeClr val="bg1"/>
                </a:solidFill>
                <a:latin typeface="Calibri" panose="020F0502020204030204" pitchFamily="34" charset="0"/>
              </a:rPr>
              <a:t>Tatarchuk</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Sébastien Lagarde</a:t>
            </a:r>
          </a:p>
          <a:p>
            <a:pPr marL="285750" indent="-285750" algn="just" fontAlgn="base">
              <a:buFont typeface="Arial" panose="020B0604020202020204" pitchFamily="34" charset="0"/>
              <a:buChar char="•"/>
            </a:pPr>
            <a:r>
              <a:rPr lang="fr-CA" sz="2400" dirty="0">
                <a:solidFill>
                  <a:schemeClr val="bg1"/>
                </a:solidFill>
                <a:latin typeface="Calibri" panose="020F0502020204030204" pitchFamily="34" charset="0"/>
              </a:rPr>
              <a:t>Y</a:t>
            </a:r>
            <a:r>
              <a:rPr lang="en-CA" sz="2400" dirty="0" err="1">
                <a:solidFill>
                  <a:schemeClr val="bg1"/>
                </a:solidFill>
                <a:latin typeface="Calibri" panose="020F0502020204030204" pitchFamily="34" charset="0"/>
              </a:rPr>
              <a:t>uriy</a:t>
            </a:r>
            <a:r>
              <a:rPr lang="en-CA" sz="2400" dirty="0">
                <a:solidFill>
                  <a:schemeClr val="bg1"/>
                </a:solidFill>
                <a:latin typeface="Calibri" panose="020F0502020204030204" pitchFamily="34" charset="0"/>
              </a:rPr>
              <a:t> O’Donnell</a:t>
            </a:r>
          </a:p>
          <a:p>
            <a:pPr marL="285750" indent="-285750" algn="just" fontAlgn="base">
              <a:buFont typeface="Arial" panose="020B0604020202020204" pitchFamily="34" charset="0"/>
              <a:buChar char="•"/>
            </a:pPr>
            <a:r>
              <a:rPr lang="fr-CA" sz="2400" dirty="0">
                <a:solidFill>
                  <a:schemeClr val="bg1"/>
                </a:solidFill>
                <a:latin typeface="Calibri" panose="020F0502020204030204" pitchFamily="34" charset="0"/>
              </a:rPr>
              <a:t>Jasper </a:t>
            </a:r>
            <a:r>
              <a:rPr lang="fr-CA" sz="2400" dirty="0" err="1">
                <a:solidFill>
                  <a:schemeClr val="bg1"/>
                </a:solidFill>
                <a:latin typeface="Calibri" panose="020F0502020204030204" pitchFamily="34" charset="0"/>
              </a:rPr>
              <a:t>Bekkers</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Andrew Lauritzen</a:t>
            </a: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Paul </a:t>
            </a:r>
            <a:r>
              <a:rPr lang="en-CA" sz="2400" dirty="0" err="1">
                <a:solidFill>
                  <a:schemeClr val="bg1"/>
                </a:solidFill>
                <a:latin typeface="Calibri" panose="020F0502020204030204" pitchFamily="34" charset="0"/>
              </a:rPr>
              <a:t>Greveson</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fr-CA" sz="2400" dirty="0">
                <a:solidFill>
                  <a:schemeClr val="bg1"/>
                </a:solidFill>
                <a:latin typeface="Calibri" panose="020F0502020204030204" pitchFamily="34" charset="0"/>
              </a:rPr>
              <a:t>Henrik</a:t>
            </a:r>
            <a:r>
              <a:rPr lang="en-CA" sz="2400" dirty="0">
                <a:solidFill>
                  <a:schemeClr val="bg1"/>
                </a:solidFill>
                <a:latin typeface="Calibri" panose="020F0502020204030204" pitchFamily="34" charset="0"/>
              </a:rPr>
              <a:t> </a:t>
            </a:r>
            <a:r>
              <a:rPr lang="en-CA" sz="2400" dirty="0" err="1">
                <a:solidFill>
                  <a:schemeClr val="bg1"/>
                </a:solidFill>
                <a:latin typeface="Calibri" panose="020F0502020204030204" pitchFamily="34" charset="0"/>
              </a:rPr>
              <a:t>Halén</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err="1">
                <a:solidFill>
                  <a:schemeClr val="bg1"/>
                </a:solidFill>
                <a:latin typeface="Calibri" panose="020F0502020204030204" pitchFamily="34" charset="0"/>
              </a:rPr>
              <a:t>Diede</a:t>
            </a:r>
            <a:r>
              <a:rPr lang="en-CA" sz="2400" dirty="0">
                <a:solidFill>
                  <a:schemeClr val="bg1"/>
                </a:solidFill>
                <a:latin typeface="Calibri" panose="020F0502020204030204" pitchFamily="34" charset="0"/>
              </a:rPr>
              <a:t> </a:t>
            </a:r>
            <a:r>
              <a:rPr lang="en-CA" sz="2400" dirty="0" err="1">
                <a:solidFill>
                  <a:schemeClr val="bg1"/>
                </a:solidFill>
                <a:latin typeface="Calibri" panose="020F0502020204030204" pitchFamily="34" charset="0"/>
              </a:rPr>
              <a:t>Apers</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Oscar </a:t>
            </a:r>
            <a:r>
              <a:rPr lang="en-CA" sz="2400" dirty="0" err="1">
                <a:solidFill>
                  <a:schemeClr val="bg1"/>
                </a:solidFill>
                <a:latin typeface="Calibri" panose="020F0502020204030204" pitchFamily="34" charset="0"/>
              </a:rPr>
              <a:t>Carlén</a:t>
            </a:r>
            <a:endParaRPr lang="en-CA" sz="2400" dirty="0">
              <a:solidFill>
                <a:schemeClr val="bg1"/>
              </a:solidFill>
              <a:latin typeface="Calibri" panose="020F0502020204030204" pitchFamily="34" charset="0"/>
            </a:endParaRPr>
          </a:p>
          <a:p>
            <a:pPr marL="285750" indent="-285750" algn="just" fontAlgn="base">
              <a:buFont typeface="Arial" panose="020B0604020202020204" pitchFamily="34" charset="0"/>
              <a:buChar char="•"/>
            </a:pPr>
            <a:r>
              <a:rPr lang="en-CA" sz="2400" dirty="0">
                <a:solidFill>
                  <a:schemeClr val="bg1"/>
                </a:solidFill>
                <a:latin typeface="Calibri" panose="020F0502020204030204" pitchFamily="34" charset="0"/>
              </a:rPr>
              <a:t>Alan Wolfe</a:t>
            </a:r>
          </a:p>
        </p:txBody>
      </p:sp>
      <p:sp>
        <p:nvSpPr>
          <p:cNvPr id="23" name="Footer Placeholder 4">
            <a:extLst>
              <a:ext uri="{FF2B5EF4-FFF2-40B4-BE49-F238E27FC236}">
                <a16:creationId xmlns:a16="http://schemas.microsoft.com/office/drawing/2014/main" id="{B79734AF-2E02-4DBE-A942-C283EABFF385}"/>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grpSp>
        <p:nvGrpSpPr>
          <p:cNvPr id="15" name="Group 14">
            <a:extLst>
              <a:ext uri="{FF2B5EF4-FFF2-40B4-BE49-F238E27FC236}">
                <a16:creationId xmlns:a16="http://schemas.microsoft.com/office/drawing/2014/main" id="{90A8888C-E1FE-4146-B7EE-24138DF58F7D}"/>
              </a:ext>
            </a:extLst>
          </p:cNvPr>
          <p:cNvGrpSpPr/>
          <p:nvPr/>
        </p:nvGrpSpPr>
        <p:grpSpPr>
          <a:xfrm>
            <a:off x="6772833" y="1529725"/>
            <a:ext cx="4254137" cy="3375153"/>
            <a:chOff x="6817658" y="1459875"/>
            <a:chExt cx="4254137" cy="3375153"/>
          </a:xfrm>
        </p:grpSpPr>
        <p:pic>
          <p:nvPicPr>
            <p:cNvPr id="15362" name="Picture 2" descr="Johan Andersson">
              <a:extLst>
                <a:ext uri="{FF2B5EF4-FFF2-40B4-BE49-F238E27FC236}">
                  <a16:creationId xmlns:a16="http://schemas.microsoft.com/office/drawing/2014/main" id="{32D6B537-A85D-4EFE-A5C1-7166484FE4B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22141" y="1459875"/>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Graham Wihlidal">
              <a:extLst>
                <a:ext uri="{FF2B5EF4-FFF2-40B4-BE49-F238E27FC236}">
                  <a16:creationId xmlns:a16="http://schemas.microsoft.com/office/drawing/2014/main" id="{3B586FFD-DCA5-4CE6-932A-0AC238F2C07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4823" y="1459875"/>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Andrew Lauritzen">
              <a:extLst>
                <a:ext uri="{FF2B5EF4-FFF2-40B4-BE49-F238E27FC236}">
                  <a16:creationId xmlns:a16="http://schemas.microsoft.com/office/drawing/2014/main" id="{4FDB65DB-DF6F-497E-B438-7B441A83BFC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07505" y="1459875"/>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Tomasz Stachowiak">
              <a:extLst>
                <a:ext uri="{FF2B5EF4-FFF2-40B4-BE49-F238E27FC236}">
                  <a16:creationId xmlns:a16="http://schemas.microsoft.com/office/drawing/2014/main" id="{ED902386-0B4A-424C-BB20-09EBF8A4E43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350187" y="1459875"/>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Yuriy O'Donnell">
              <a:extLst>
                <a:ext uri="{FF2B5EF4-FFF2-40B4-BE49-F238E27FC236}">
                  <a16:creationId xmlns:a16="http://schemas.microsoft.com/office/drawing/2014/main" id="{F8E555EA-E298-4502-9059-02C015E9A62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192869" y="1459875"/>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Jasper Bekkers">
              <a:extLst>
                <a:ext uri="{FF2B5EF4-FFF2-40B4-BE49-F238E27FC236}">
                  <a16:creationId xmlns:a16="http://schemas.microsoft.com/office/drawing/2014/main" id="{E45F0DD3-1BE4-4E25-A6AC-C8473583AB0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195109" y="3145237"/>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Aaron Lefohn">
              <a:extLst>
                <a:ext uri="{FF2B5EF4-FFF2-40B4-BE49-F238E27FC236}">
                  <a16:creationId xmlns:a16="http://schemas.microsoft.com/office/drawing/2014/main" id="{B2EC13BD-D8CE-44C9-B12D-12B8C6399F5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22141" y="2302557"/>
              <a:ext cx="838201" cy="838201"/>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Natalya Tatarchuk">
              <a:extLst>
                <a:ext uri="{FF2B5EF4-FFF2-40B4-BE49-F238E27FC236}">
                  <a16:creationId xmlns:a16="http://schemas.microsoft.com/office/drawing/2014/main" id="{2854F2B8-E04E-4E3C-9C10-C1D0E327DEDB}"/>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660343" y="2302558"/>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Cyril Crassin">
              <a:extLst>
                <a:ext uri="{FF2B5EF4-FFF2-40B4-BE49-F238E27FC236}">
                  <a16:creationId xmlns:a16="http://schemas.microsoft.com/office/drawing/2014/main" id="{0A1F6B63-4BCD-4FBD-A232-FB9CAB87EA8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188387" y="2302554"/>
              <a:ext cx="842683" cy="842683"/>
            </a:xfrm>
            <a:prstGeom prst="rect">
              <a:avLst/>
            </a:prstGeom>
            <a:noFill/>
            <a:extLst>
              <a:ext uri="{909E8E84-426E-40DD-AFC4-6F175D3DCCD1}">
                <a14:hiddenFill xmlns:a14="http://schemas.microsoft.com/office/drawing/2010/main">
                  <a:solidFill>
                    <a:srgbClr val="FFFFFF"/>
                  </a:solidFill>
                </a14:hiddenFill>
              </a:ext>
            </a:extLst>
          </p:spPr>
        </p:pic>
        <p:pic>
          <p:nvPicPr>
            <p:cNvPr id="15380" name="Picture 20" descr="Jon Greenberg">
              <a:extLst>
                <a:ext uri="{FF2B5EF4-FFF2-40B4-BE49-F238E27FC236}">
                  <a16:creationId xmlns:a16="http://schemas.microsoft.com/office/drawing/2014/main" id="{AC02A632-06B0-428D-8660-248321B3B66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350185" y="2302555"/>
              <a:ext cx="838203" cy="838203"/>
            </a:xfrm>
            <a:prstGeom prst="rect">
              <a:avLst/>
            </a:prstGeom>
            <a:noFill/>
            <a:extLst>
              <a:ext uri="{909E8E84-426E-40DD-AFC4-6F175D3DCCD1}">
                <a14:hiddenFill xmlns:a14="http://schemas.microsoft.com/office/drawing/2010/main">
                  <a:solidFill>
                    <a:srgbClr val="FFFFFF"/>
                  </a:solidFill>
                </a14:hiddenFill>
              </a:ext>
            </a:extLst>
          </p:spPr>
        </p:pic>
        <p:pic>
          <p:nvPicPr>
            <p:cNvPr id="15382" name="Picture 22" descr="Paul Greveson">
              <a:extLst>
                <a:ext uri="{FF2B5EF4-FFF2-40B4-BE49-F238E27FC236}">
                  <a16:creationId xmlns:a16="http://schemas.microsoft.com/office/drawing/2014/main" id="{723643DF-5C91-4321-89A4-5BF39E27F51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00783" y="2304796"/>
              <a:ext cx="838201" cy="838201"/>
            </a:xfrm>
            <a:prstGeom prst="rect">
              <a:avLst/>
            </a:prstGeom>
            <a:noFill/>
            <a:extLst>
              <a:ext uri="{909E8E84-426E-40DD-AFC4-6F175D3DCCD1}">
                <a14:hiddenFill xmlns:a14="http://schemas.microsoft.com/office/drawing/2010/main">
                  <a:solidFill>
                    <a:srgbClr val="FFFFFF"/>
                  </a:solidFill>
                </a14:hiddenFill>
              </a:ext>
            </a:extLst>
          </p:spPr>
        </p:pic>
        <p:pic>
          <p:nvPicPr>
            <p:cNvPr id="15384" name="Picture 24" descr="Sébastien Lagarde">
              <a:extLst>
                <a:ext uri="{FF2B5EF4-FFF2-40B4-BE49-F238E27FC236}">
                  <a16:creationId xmlns:a16="http://schemas.microsoft.com/office/drawing/2014/main" id="{EABD9C49-49DE-4F0A-8F90-EDA76EAF431C}"/>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352427" y="3145237"/>
              <a:ext cx="842682" cy="842682"/>
            </a:xfrm>
            <a:prstGeom prst="rect">
              <a:avLst/>
            </a:prstGeom>
            <a:noFill/>
            <a:extLst>
              <a:ext uri="{909E8E84-426E-40DD-AFC4-6F175D3DCCD1}">
                <a14:hiddenFill xmlns:a14="http://schemas.microsoft.com/office/drawing/2010/main">
                  <a:solidFill>
                    <a:srgbClr val="FFFFFF"/>
                  </a:solidFill>
                </a14:hiddenFill>
              </a:ext>
            </a:extLst>
          </p:spPr>
        </p:pic>
        <p:pic>
          <p:nvPicPr>
            <p:cNvPr id="15386" name="Picture 26" descr="Steve McAuley">
              <a:extLst>
                <a:ext uri="{FF2B5EF4-FFF2-40B4-BE49-F238E27FC236}">
                  <a16:creationId xmlns:a16="http://schemas.microsoft.com/office/drawing/2014/main" id="{125F7A14-9C58-4245-BFC2-421617DDB0B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817658" y="3138518"/>
              <a:ext cx="849404" cy="8494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5299A5-6B9B-4E2A-82D2-775FF6A7CA76}"/>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507502" y="3145239"/>
              <a:ext cx="844925" cy="831478"/>
            </a:xfrm>
            <a:prstGeom prst="rect">
              <a:avLst/>
            </a:prstGeom>
          </p:spPr>
        </p:pic>
        <p:pic>
          <p:nvPicPr>
            <p:cNvPr id="3" name="Picture 2" descr="Francesco Cifariello">
              <a:extLst>
                <a:ext uri="{FF2B5EF4-FFF2-40B4-BE49-F238E27FC236}">
                  <a16:creationId xmlns:a16="http://schemas.microsoft.com/office/drawing/2014/main" id="{BD992BF6-0CB8-4E87-B4B5-27DF5F4CCE0F}"/>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660335" y="3136274"/>
              <a:ext cx="840445" cy="840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may contain: 1 person, smiling, closeup">
              <a:extLst>
                <a:ext uri="{FF2B5EF4-FFF2-40B4-BE49-F238E27FC236}">
                  <a16:creationId xmlns:a16="http://schemas.microsoft.com/office/drawing/2014/main" id="{04940DF2-F3D4-47BB-AF39-85598D38C62C}"/>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819953" y="3987919"/>
              <a:ext cx="847109" cy="8471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ébastien">
              <a:extLst>
                <a:ext uri="{FF2B5EF4-FFF2-40B4-BE49-F238E27FC236}">
                  <a16:creationId xmlns:a16="http://schemas.microsoft.com/office/drawing/2014/main" id="{0404ED8E-520D-442A-AB88-A2E3C2E191D5}"/>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660336" y="3978957"/>
              <a:ext cx="853888" cy="8538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5986205-CB16-4C02-A86B-17554AF60CA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500780" y="3972236"/>
              <a:ext cx="865091" cy="858363"/>
            </a:xfrm>
            <a:prstGeom prst="rect">
              <a:avLst/>
            </a:prstGeom>
          </p:spPr>
        </p:pic>
        <p:pic>
          <p:nvPicPr>
            <p:cNvPr id="13" name="Picture 6" descr="Image may contain: 1 person, smiling">
              <a:extLst>
                <a:ext uri="{FF2B5EF4-FFF2-40B4-BE49-F238E27FC236}">
                  <a16:creationId xmlns:a16="http://schemas.microsoft.com/office/drawing/2014/main" id="{5218B695-B769-4063-A00B-016D641D516E}"/>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9358029" y="3972236"/>
              <a:ext cx="835959" cy="8583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andie Jensen's Profile Photo, No automatic alt text available.">
              <a:extLst>
                <a:ext uri="{FF2B5EF4-FFF2-40B4-BE49-F238E27FC236}">
                  <a16:creationId xmlns:a16="http://schemas.microsoft.com/office/drawing/2014/main" id="{86ACA4AD-A0A4-4234-9794-7AA3C971ACDA}"/>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r="-4911"/>
            <a:stretch/>
          </p:blipFill>
          <p:spPr bwMode="auto">
            <a:xfrm>
              <a:off x="10201829" y="3960633"/>
              <a:ext cx="869966" cy="8699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5872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16" y="2137719"/>
            <a:ext cx="7463481" cy="738028"/>
          </a:xfrm>
        </p:spPr>
        <p:txBody>
          <a:bodyPr>
            <a:normAutofit/>
          </a:bodyPr>
          <a:lstStyle/>
          <a:p>
            <a:pPr algn="ctr"/>
            <a:r>
              <a:rPr lang="fr-CA" sz="4000" dirty="0" err="1">
                <a:solidFill>
                  <a:srgbClr val="FFC000"/>
                </a:solidFill>
                <a:effectLst>
                  <a:outerShdw blurRad="38100" dist="38100" dir="2700000" algn="tl">
                    <a:srgbClr val="000000">
                      <a:alpha val="43137"/>
                    </a:srgbClr>
                  </a:outerShdw>
                </a:effectLst>
                <a:uFillTx/>
                <a:latin typeface="Century Gothic" panose="020B0502020202020204" pitchFamily="34" charset="0"/>
              </a:rPr>
              <a:t>Before</a:t>
            </a:r>
            <a:r>
              <a:rPr lang="fr-CA" sz="4000" dirty="0">
                <a:solidFill>
                  <a:srgbClr val="FFC000"/>
                </a:solidFill>
                <a:effectLst>
                  <a:outerShdw blurRad="38100" dist="38100" dir="2700000" algn="tl">
                    <a:srgbClr val="000000">
                      <a:alpha val="43137"/>
                    </a:srgbClr>
                  </a:outerShdw>
                </a:effectLst>
                <a:uFillTx/>
                <a:latin typeface="Century Gothic" panose="020B0502020202020204" pitchFamily="34" charset="0"/>
              </a:rPr>
              <a:t> </a:t>
            </a:r>
            <a:r>
              <a:rPr lang="fr-CA" sz="4000" dirty="0" err="1">
                <a:solidFill>
                  <a:srgbClr val="FFC000"/>
                </a:solidFill>
                <a:effectLst>
                  <a:outerShdw blurRad="38100" dist="38100" dir="2700000" algn="tl">
                    <a:srgbClr val="000000">
                      <a:alpha val="43137"/>
                    </a:srgbClr>
                  </a:outerShdw>
                </a:effectLst>
                <a:latin typeface="Century Gothic" panose="020B0502020202020204" pitchFamily="34" charset="0"/>
              </a:rPr>
              <a:t>W</a:t>
            </a:r>
            <a:r>
              <a:rPr lang="fr-CA" sz="4000" dirty="0" err="1">
                <a:solidFill>
                  <a:srgbClr val="FFC000"/>
                </a:solidFill>
                <a:effectLst>
                  <a:outerShdw blurRad="38100" dist="38100" dir="2700000" algn="tl">
                    <a:srgbClr val="000000">
                      <a:alpha val="43137"/>
                    </a:srgbClr>
                  </a:outerShdw>
                </a:effectLst>
                <a:uFillTx/>
                <a:latin typeface="Century Gothic" panose="020B0502020202020204" pitchFamily="34" charset="0"/>
              </a:rPr>
              <a:t>e</a:t>
            </a:r>
            <a:r>
              <a:rPr lang="fr-CA" sz="4000" dirty="0">
                <a:solidFill>
                  <a:srgbClr val="FFC000"/>
                </a:solidFill>
                <a:effectLst>
                  <a:outerShdw blurRad="38100" dist="38100" dir="2700000" algn="tl">
                    <a:srgbClr val="000000">
                      <a:alpha val="43137"/>
                    </a:srgbClr>
                  </a:outerShdw>
                </a:effectLst>
                <a:uFillTx/>
                <a:latin typeface="Century Gothic" panose="020B0502020202020204" pitchFamily="34" charset="0"/>
              </a:rPr>
              <a:t> Begin</a:t>
            </a:r>
            <a:endParaRPr lang="sv-SE" sz="4000" dirty="0">
              <a:solidFill>
                <a:srgbClr val="FFC000"/>
              </a:solidFill>
              <a:effectLst>
                <a:outerShdw blurRad="38100" dist="38100" dir="2700000" algn="tl">
                  <a:srgbClr val="000000">
                    <a:alpha val="43137"/>
                  </a:srgbClr>
                </a:outerShdw>
              </a:effectLst>
              <a:uFillTx/>
              <a:latin typeface="Century Gothic" panose="020B0502020202020204" pitchFamily="34" charset="0"/>
            </a:endParaRPr>
          </a:p>
        </p:txBody>
      </p:sp>
      <p:sp>
        <p:nvSpPr>
          <p:cNvPr id="3" name="Content Placeholder 2">
            <a:extLst>
              <a:ext uri="{FF2B5EF4-FFF2-40B4-BE49-F238E27FC236}">
                <a16:creationId xmlns:a16="http://schemas.microsoft.com/office/drawing/2014/main" id="{4227DF50-00BE-42CE-9D3A-0AC959C84889}"/>
              </a:ext>
            </a:extLst>
          </p:cNvPr>
          <p:cNvSpPr>
            <a:spLocks noGrp="1"/>
          </p:cNvSpPr>
          <p:nvPr>
            <p:ph idx="1"/>
          </p:nvPr>
        </p:nvSpPr>
        <p:spPr>
          <a:xfrm>
            <a:off x="838200" y="4077729"/>
            <a:ext cx="10515600" cy="2539313"/>
          </a:xfrm>
        </p:spPr>
        <p:txBody>
          <a:bodyPr>
            <a:normAutofit/>
          </a:bodyPr>
          <a:lstStyle/>
          <a:p>
            <a:pPr fontAlgn="base"/>
            <a:r>
              <a:rPr lang="en-CA" sz="2600" dirty="0">
                <a:solidFill>
                  <a:schemeClr val="bg1"/>
                </a:solidFill>
                <a:effectLst>
                  <a:outerShdw blurRad="38100" dist="38100" dir="2700000" algn="tl">
                    <a:srgbClr val="000000">
                      <a:alpha val="43137"/>
                    </a:srgbClr>
                  </a:outerShdw>
                </a:effectLst>
              </a:rPr>
              <a:t>Thanks to </a:t>
            </a:r>
            <a:r>
              <a:rPr lang="en-CA" sz="2600" dirty="0">
                <a:solidFill>
                  <a:srgbClr val="FFC000"/>
                </a:solidFill>
                <a:effectLst>
                  <a:outerShdw blurRad="38100" dist="38100" dir="2700000" algn="tl">
                    <a:srgbClr val="000000">
                      <a:alpha val="43137"/>
                    </a:srgbClr>
                  </a:outerShdw>
                </a:effectLst>
              </a:rPr>
              <a:t>everyone</a:t>
            </a:r>
            <a:r>
              <a:rPr lang="en-CA" sz="2600" dirty="0">
                <a:solidFill>
                  <a:schemeClr val="bg1"/>
                </a:solidFill>
                <a:effectLst>
                  <a:outerShdw blurRad="38100" dist="38100" dir="2700000" algn="tl">
                    <a:srgbClr val="000000">
                      <a:alpha val="43137"/>
                    </a:srgbClr>
                  </a:outerShdw>
                </a:effectLst>
              </a:rPr>
              <a:t> who contacted me and helped me gather content!</a:t>
            </a:r>
          </a:p>
          <a:p>
            <a:pPr fontAlgn="base"/>
            <a:r>
              <a:rPr lang="en-CA" sz="2600" dirty="0">
                <a:solidFill>
                  <a:schemeClr val="bg1"/>
                </a:solidFill>
                <a:effectLst>
                  <a:outerShdw blurRad="38100" dist="38100" dir="2700000" algn="tl">
                    <a:srgbClr val="000000">
                      <a:alpha val="43137"/>
                    </a:srgbClr>
                  </a:outerShdw>
                </a:effectLst>
              </a:rPr>
              <a:t>I’ve done my best to </a:t>
            </a:r>
            <a:r>
              <a:rPr lang="en-CA" sz="2600" dirty="0">
                <a:solidFill>
                  <a:srgbClr val="FFC000"/>
                </a:solidFill>
                <a:effectLst>
                  <a:outerShdw blurRad="38100" dist="38100" dir="2700000" algn="tl">
                    <a:srgbClr val="000000">
                      <a:alpha val="43137"/>
                    </a:srgbClr>
                  </a:outerShdw>
                </a:effectLst>
              </a:rPr>
              <a:t>summarize</a:t>
            </a:r>
            <a:r>
              <a:rPr lang="en-CA" sz="2600" dirty="0">
                <a:solidFill>
                  <a:schemeClr val="bg1"/>
                </a:solidFill>
                <a:effectLst>
                  <a:outerShdw blurRad="38100" dist="38100" dir="2700000" algn="tl">
                    <a:srgbClr val="000000">
                      <a:alpha val="43137"/>
                    </a:srgbClr>
                  </a:outerShdw>
                </a:effectLst>
              </a:rPr>
              <a:t> the </a:t>
            </a:r>
            <a:r>
              <a:rPr lang="en-CA" sz="2600" dirty="0">
                <a:solidFill>
                  <a:srgbClr val="FFC000"/>
                </a:solidFill>
                <a:effectLst>
                  <a:outerShdw blurRad="38100" dist="38100" dir="2700000" algn="tl">
                    <a:srgbClr val="000000">
                      <a:alpha val="43137"/>
                    </a:srgbClr>
                  </a:outerShdw>
                </a:effectLst>
              </a:rPr>
              <a:t>state of the art </a:t>
            </a:r>
            <a:r>
              <a:rPr lang="en-CA" sz="2600" dirty="0">
                <a:solidFill>
                  <a:schemeClr val="bg1"/>
                </a:solidFill>
                <a:effectLst>
                  <a:outerShdw blurRad="38100" dist="38100" dir="2700000" algn="tl">
                    <a:srgbClr val="000000">
                      <a:alpha val="43137"/>
                    </a:srgbClr>
                  </a:outerShdw>
                </a:effectLst>
              </a:rPr>
              <a:t>of GI in </a:t>
            </a:r>
            <a:r>
              <a:rPr lang="en-CA" sz="2600" u="sng" dirty="0">
                <a:solidFill>
                  <a:schemeClr val="bg1"/>
                </a:solidFill>
                <a:effectLst>
                  <a:outerShdw blurRad="38100" dist="38100" dir="2700000" algn="tl">
                    <a:srgbClr val="000000">
                      <a:alpha val="43137"/>
                    </a:srgbClr>
                  </a:outerShdw>
                </a:effectLst>
              </a:rPr>
              <a:t>shipped</a:t>
            </a:r>
            <a:r>
              <a:rPr lang="en-CA" sz="2600" dirty="0">
                <a:solidFill>
                  <a:schemeClr val="bg1"/>
                </a:solidFill>
                <a:effectLst>
                  <a:outerShdw blurRad="38100" dist="38100" dir="2700000" algn="tl">
                    <a:srgbClr val="000000">
                      <a:alpha val="43137"/>
                    </a:srgbClr>
                  </a:outerShdw>
                </a:effectLst>
              </a:rPr>
              <a:t> games</a:t>
            </a:r>
          </a:p>
          <a:p>
            <a:pPr fontAlgn="base"/>
            <a:r>
              <a:rPr lang="en-CA" sz="2600" dirty="0">
                <a:solidFill>
                  <a:schemeClr val="bg1"/>
                </a:solidFill>
                <a:effectLst>
                  <a:outerShdw blurRad="38100" dist="38100" dir="2700000" algn="tl">
                    <a:srgbClr val="000000">
                      <a:alpha val="43137"/>
                    </a:srgbClr>
                  </a:outerShdw>
                </a:effectLst>
              </a:rPr>
              <a:t>Feel like I’ve missed a thing or two? </a:t>
            </a:r>
            <a:r>
              <a:rPr lang="en-CA" sz="2600" dirty="0">
                <a:solidFill>
                  <a:schemeClr val="bg1"/>
                </a:solidFill>
                <a:effectLst>
                  <a:outerShdw blurRad="38100" dist="38100" dir="2700000" algn="tl">
                    <a:srgbClr val="000000">
                      <a:alpha val="43137"/>
                    </a:srgbClr>
                  </a:outerShdw>
                </a:effectLst>
                <a:uFillTx/>
              </a:rPr>
              <a:t>Please </a:t>
            </a:r>
            <a:r>
              <a:rPr lang="en-CA" sz="2600" dirty="0">
                <a:solidFill>
                  <a:srgbClr val="FFC000"/>
                </a:solidFill>
                <a:effectLst>
                  <a:outerShdw blurRad="38100" dist="38100" dir="2700000" algn="tl">
                    <a:srgbClr val="000000">
                      <a:alpha val="43137"/>
                    </a:srgbClr>
                  </a:outerShdw>
                </a:effectLst>
                <a:uFillTx/>
              </a:rPr>
              <a:t>contact me</a:t>
            </a:r>
            <a:r>
              <a:rPr lang="en-CA" sz="2600" dirty="0">
                <a:solidFill>
                  <a:schemeClr val="bg1"/>
                </a:solidFill>
                <a:effectLst>
                  <a:outerShdw blurRad="38100" dist="38100" dir="2700000" algn="tl">
                    <a:srgbClr val="000000">
                      <a:alpha val="43137"/>
                    </a:srgbClr>
                  </a:outerShdw>
                </a:effectLst>
                <a:uFillTx/>
              </a:rPr>
              <a:t>!</a:t>
            </a:r>
          </a:p>
          <a:p>
            <a:pPr fontAlgn="base"/>
            <a:r>
              <a:rPr lang="en-CA" sz="2600" dirty="0">
                <a:solidFill>
                  <a:schemeClr val="bg1"/>
                </a:solidFill>
                <a:effectLst>
                  <a:outerShdw blurRad="38100" dist="38100" dir="2700000" algn="tl">
                    <a:srgbClr val="000000">
                      <a:alpha val="43137"/>
                    </a:srgbClr>
                  </a:outerShdw>
                </a:effectLst>
              </a:rPr>
              <a:t>All references at the end of the talk</a:t>
            </a:r>
            <a:endParaRPr lang="en-US" sz="2640" dirty="0">
              <a:solidFill>
                <a:srgbClr val="FCA904"/>
              </a:solidFill>
              <a:effectLst>
                <a:outerShdw blurRad="38100" dist="38100" dir="2700000" algn="tl">
                  <a:srgbClr val="000000">
                    <a:alpha val="43137"/>
                  </a:srgbClr>
                </a:outerShdw>
              </a:effectLst>
              <a:uFillTx/>
            </a:endParaRPr>
          </a:p>
        </p:txBody>
      </p:sp>
      <p:pic>
        <p:nvPicPr>
          <p:cNvPr id="5126" name="Picture 6" descr="High Quality Inspector Clouseau Blank Meme Template">
            <a:extLst>
              <a:ext uri="{FF2B5EF4-FFF2-40B4-BE49-F238E27FC236}">
                <a16:creationId xmlns:a16="http://schemas.microsoft.com/office/drawing/2014/main" id="{7028214D-9FE0-4442-A4D5-7921623F2A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2941" y="1056503"/>
            <a:ext cx="3465636" cy="27005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6200298-B938-4887-85F0-15C7B798261B}"/>
              </a:ext>
            </a:extLst>
          </p:cNvPr>
          <p:cNvSpPr>
            <a:spLocks noGrp="1"/>
          </p:cNvSpPr>
          <p:nvPr>
            <p:ph type="ftr" sz="quarter" idx="11"/>
          </p:nvPr>
        </p:nvSpPr>
        <p:spPr>
          <a:xfrm>
            <a:off x="3198744" y="6466624"/>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964840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718784-FD7D-415B-8917-D165E97EA8DA}"/>
              </a:ext>
            </a:extLst>
          </p:cNvPr>
          <p:cNvSpPr/>
          <p:nvPr/>
        </p:nvSpPr>
        <p:spPr>
          <a:xfrm>
            <a:off x="233290" y="805656"/>
            <a:ext cx="11725420" cy="6017032"/>
          </a:xfrm>
          <a:prstGeom prst="rect">
            <a:avLst/>
          </a:prstGeom>
        </p:spPr>
        <p:txBody>
          <a:bodyPr wrap="square">
            <a:spAutoFit/>
          </a:bodyPr>
          <a:lstStyle/>
          <a:p>
            <a:r>
              <a:rPr lang="en-CA" sz="1100" dirty="0">
                <a:solidFill>
                  <a:schemeClr val="bg1"/>
                </a:solidFill>
              </a:rPr>
              <a:t>[</a:t>
            </a:r>
            <a:r>
              <a:rPr lang="en-CA" sz="1100" dirty="0" err="1">
                <a:solidFill>
                  <a:schemeClr val="bg1"/>
                </a:solidFill>
              </a:rPr>
              <a:t>Alla</a:t>
            </a:r>
            <a:r>
              <a:rPr lang="sv-SE" sz="1100" dirty="0">
                <a:solidFill>
                  <a:schemeClr val="bg1"/>
                </a:solidFill>
              </a:rPr>
              <a:t>Chaitanya17]	ALLA CHAITANYA, C.R. et Al. </a:t>
            </a:r>
            <a:r>
              <a:rPr lang="sv-SE" sz="1100" dirty="0">
                <a:solidFill>
                  <a:schemeClr val="accent4">
                    <a:lumMod val="60000"/>
                    <a:lumOff val="40000"/>
                  </a:schemeClr>
                </a:solidFill>
              </a:rPr>
              <a:t>Interactive Reconstruction of Monte Carlo Image Sequences using a Recurrent Denoising Autoencoder</a:t>
            </a:r>
            <a:r>
              <a:rPr lang="en-CA" sz="1100" dirty="0">
                <a:solidFill>
                  <a:schemeClr val="bg1"/>
                </a:solidFill>
              </a:rPr>
              <a:t>, SIGGRAPH 2017, </a:t>
            </a:r>
            <a:r>
              <a:rPr lang="en-CA" sz="1100" dirty="0">
                <a:solidFill>
                  <a:schemeClr val="bg1"/>
                </a:solidFill>
                <a:hlinkClick r:id="rId3"/>
              </a:rPr>
              <a:t>Link</a:t>
            </a:r>
            <a:endParaRPr lang="sv-SE" sz="1100" dirty="0">
              <a:solidFill>
                <a:schemeClr val="accent4">
                  <a:lumMod val="60000"/>
                  <a:lumOff val="40000"/>
                </a:schemeClr>
              </a:solidFill>
            </a:endParaRPr>
          </a:p>
          <a:p>
            <a:r>
              <a:rPr lang="en-CA" sz="1100" dirty="0">
                <a:solidFill>
                  <a:schemeClr val="bg1"/>
                </a:solidFill>
              </a:rPr>
              <a:t>[Abrash2000]       	ABRASH, Michael. </a:t>
            </a:r>
            <a:r>
              <a:rPr lang="en-CA" sz="1100" dirty="0">
                <a:solidFill>
                  <a:schemeClr val="accent4">
                    <a:lumMod val="60000"/>
                    <a:lumOff val="40000"/>
                  </a:schemeClr>
                </a:solidFill>
              </a:rPr>
              <a:t>Quake's Lighting Model:  Surface Caching</a:t>
            </a:r>
            <a:r>
              <a:rPr lang="en-US" sz="1100" dirty="0">
                <a:solidFill>
                  <a:schemeClr val="bg1"/>
                </a:solidFill>
              </a:rPr>
              <a:t>, </a:t>
            </a:r>
            <a:r>
              <a:rPr lang="en-CA" sz="1100" dirty="0">
                <a:solidFill>
                  <a:schemeClr val="bg1"/>
                </a:solidFill>
              </a:rPr>
              <a:t>Graphics Programming Black Book, Special Ed., </a:t>
            </a:r>
            <a:r>
              <a:rPr lang="en-CA" sz="1100" dirty="0" err="1">
                <a:solidFill>
                  <a:schemeClr val="bg1"/>
                </a:solidFill>
              </a:rPr>
              <a:t>Chapt</a:t>
            </a:r>
            <a:r>
              <a:rPr lang="en-CA" sz="1100" dirty="0">
                <a:solidFill>
                  <a:schemeClr val="bg1"/>
                </a:solidFill>
              </a:rPr>
              <a:t>. 68, </a:t>
            </a:r>
            <a:r>
              <a:rPr lang="sv-SE" sz="1100" dirty="0">
                <a:solidFill>
                  <a:schemeClr val="bg1"/>
                </a:solidFill>
              </a:rPr>
              <a:t>2000, </a:t>
            </a:r>
            <a:r>
              <a:rPr lang="sv-SE" sz="1100" dirty="0">
                <a:solidFill>
                  <a:schemeClr val="bg1"/>
                </a:solidFill>
                <a:hlinkClick r:id="rId4"/>
              </a:rPr>
              <a:t>Link</a:t>
            </a:r>
            <a:endParaRPr lang="sv-SE" sz="1100" dirty="0">
              <a:solidFill>
                <a:schemeClr val="bg1"/>
              </a:solidFill>
            </a:endParaRPr>
          </a:p>
          <a:p>
            <a:r>
              <a:rPr lang="en-CA" sz="1100" dirty="0">
                <a:solidFill>
                  <a:schemeClr val="bg1"/>
                </a:solidFill>
              </a:rPr>
              <a:t>[Baker11]		BAKER, Daniel. </a:t>
            </a:r>
            <a:r>
              <a:rPr lang="en-CA" sz="1100" dirty="0">
                <a:solidFill>
                  <a:schemeClr val="accent4">
                    <a:lumMod val="60000"/>
                    <a:lumOff val="40000"/>
                  </a:schemeClr>
                </a:solidFill>
              </a:rPr>
              <a:t>From Papers to Pixels: how Research Finds (or Often Doesn’t) its Way into Games</a:t>
            </a:r>
            <a:r>
              <a:rPr lang="en-CA" sz="1100" dirty="0">
                <a:solidFill>
                  <a:schemeClr val="bg1"/>
                </a:solidFill>
              </a:rPr>
              <a:t>, I3D 2011, </a:t>
            </a:r>
            <a:r>
              <a:rPr lang="en-CA" sz="1100" dirty="0">
                <a:solidFill>
                  <a:schemeClr val="bg1"/>
                </a:solidFill>
                <a:hlinkClick r:id="rId5"/>
              </a:rPr>
              <a:t>Report by </a:t>
            </a:r>
            <a:r>
              <a:rPr lang="en-CA" sz="1100" dirty="0" err="1">
                <a:solidFill>
                  <a:schemeClr val="bg1"/>
                </a:solidFill>
                <a:hlinkClick r:id="rId5"/>
              </a:rPr>
              <a:t>Naty</a:t>
            </a:r>
            <a:r>
              <a:rPr lang="en-CA" sz="1100" dirty="0">
                <a:solidFill>
                  <a:schemeClr val="bg1"/>
                </a:solidFill>
                <a:hlinkClick r:id="rId5"/>
              </a:rPr>
              <a:t> Hoffman</a:t>
            </a:r>
            <a:endParaRPr lang="en-CA" sz="1100" dirty="0">
              <a:solidFill>
                <a:schemeClr val="bg1"/>
              </a:solidFill>
            </a:endParaRPr>
          </a:p>
          <a:p>
            <a:r>
              <a:rPr lang="en-CA" sz="1100" dirty="0">
                <a:solidFill>
                  <a:schemeClr val="bg1"/>
                </a:solidFill>
              </a:rPr>
              <a:t>[Barr</a:t>
            </a:r>
            <a:r>
              <a:rPr lang="fr-CA" sz="1100" dirty="0">
                <a:solidFill>
                  <a:schemeClr val="bg1"/>
                </a:solidFill>
              </a:rPr>
              <a:t>éBrisebois14</a:t>
            </a:r>
            <a:r>
              <a:rPr lang="en-CA" sz="1100" dirty="0">
                <a:solidFill>
                  <a:schemeClr val="bg1"/>
                </a:solidFill>
              </a:rPr>
              <a:t>]	BARR</a:t>
            </a:r>
            <a:r>
              <a:rPr lang="fr-CA" sz="1100" dirty="0">
                <a:solidFill>
                  <a:schemeClr val="bg1"/>
                </a:solidFill>
              </a:rPr>
              <a:t>É-BRISEBOIS, Colin. </a:t>
            </a:r>
            <a:r>
              <a:rPr lang="en-CA" sz="1100" dirty="0">
                <a:solidFill>
                  <a:schemeClr val="accent4">
                    <a:lumMod val="60000"/>
                    <a:lumOff val="40000"/>
                  </a:schemeClr>
                </a:solidFill>
              </a:rPr>
              <a:t>DirectX 11 Rendering and NVIDIA </a:t>
            </a:r>
            <a:r>
              <a:rPr lang="en-CA" sz="1100" dirty="0" err="1">
                <a:solidFill>
                  <a:schemeClr val="accent4">
                    <a:lumMod val="60000"/>
                    <a:lumOff val="40000"/>
                  </a:schemeClr>
                </a:solidFill>
              </a:rPr>
              <a:t>GameWorks</a:t>
            </a:r>
            <a:r>
              <a:rPr lang="en-CA" sz="1100" dirty="0">
                <a:solidFill>
                  <a:schemeClr val="accent4">
                    <a:lumMod val="60000"/>
                    <a:lumOff val="40000"/>
                  </a:schemeClr>
                </a:solidFill>
              </a:rPr>
              <a:t> in Batman: </a:t>
            </a:r>
            <a:r>
              <a:rPr lang="en-CA" sz="1100" dirty="0" err="1">
                <a:solidFill>
                  <a:schemeClr val="accent4">
                    <a:lumMod val="60000"/>
                    <a:lumOff val="40000"/>
                  </a:schemeClr>
                </a:solidFill>
              </a:rPr>
              <a:t>Arkham</a:t>
            </a:r>
            <a:r>
              <a:rPr lang="en-CA" sz="1100" dirty="0">
                <a:solidFill>
                  <a:schemeClr val="accent4">
                    <a:lumMod val="60000"/>
                    <a:lumOff val="40000"/>
                  </a:schemeClr>
                </a:solidFill>
              </a:rPr>
              <a:t> Origins</a:t>
            </a:r>
            <a:r>
              <a:rPr lang="en-CA" sz="1100" dirty="0">
                <a:solidFill>
                  <a:schemeClr val="bg1"/>
                </a:solidFill>
              </a:rPr>
              <a:t>, GTC 2014, </a:t>
            </a:r>
            <a:r>
              <a:rPr lang="en-CA" sz="1100" dirty="0">
                <a:solidFill>
                  <a:schemeClr val="bg1"/>
                </a:solidFill>
                <a:hlinkClick r:id="rId6"/>
              </a:rPr>
              <a:t>Link</a:t>
            </a:r>
            <a:endParaRPr lang="en-CA" sz="1100" dirty="0">
              <a:solidFill>
                <a:schemeClr val="bg1"/>
              </a:solidFill>
            </a:endParaRPr>
          </a:p>
          <a:p>
            <a:r>
              <a:rPr lang="en-CA" sz="1100" dirty="0">
                <a:solidFill>
                  <a:schemeClr val="bg1"/>
                </a:solidFill>
              </a:rPr>
              <a:t>[Bech10]		BECH, </a:t>
            </a:r>
            <a:r>
              <a:rPr lang="en-US" sz="1100" dirty="0">
                <a:solidFill>
                  <a:schemeClr val="accent4">
                    <a:lumMod val="60000"/>
                    <a:lumOff val="40000"/>
                  </a:schemeClr>
                </a:solidFill>
              </a:rPr>
              <a:t>Box projected </a:t>
            </a:r>
            <a:r>
              <a:rPr lang="en-US" sz="1100" dirty="0" err="1">
                <a:solidFill>
                  <a:schemeClr val="accent4">
                    <a:lumMod val="60000"/>
                    <a:lumOff val="40000"/>
                  </a:schemeClr>
                </a:solidFill>
              </a:rPr>
              <a:t>cubemap</a:t>
            </a:r>
            <a:r>
              <a:rPr lang="en-US" sz="1100" dirty="0">
                <a:solidFill>
                  <a:schemeClr val="accent4">
                    <a:lumMod val="60000"/>
                    <a:lumOff val="40000"/>
                  </a:schemeClr>
                </a:solidFill>
              </a:rPr>
              <a:t> environment mapping</a:t>
            </a:r>
            <a:r>
              <a:rPr lang="en-US" sz="1100" dirty="0">
                <a:solidFill>
                  <a:schemeClr val="bg1"/>
                </a:solidFill>
              </a:rPr>
              <a:t>, GameDev.net Forums, </a:t>
            </a:r>
            <a:r>
              <a:rPr lang="en-US" sz="1100" dirty="0">
                <a:ea typeface="ＭＳ Ｐゴシック" pitchFamily="34" charset="-128"/>
                <a:hlinkClick r:id="rId7"/>
              </a:rPr>
              <a:t>Link</a:t>
            </a:r>
            <a:endParaRPr lang="en-CA" sz="1100" dirty="0">
              <a:solidFill>
                <a:schemeClr val="accent4">
                  <a:lumMod val="60000"/>
                  <a:lumOff val="40000"/>
                </a:schemeClr>
              </a:solidFill>
            </a:endParaRPr>
          </a:p>
          <a:p>
            <a:r>
              <a:rPr lang="en-CA" sz="1100" dirty="0">
                <a:solidFill>
                  <a:schemeClr val="bg1"/>
                </a:solidFill>
              </a:rPr>
              <a:t>[</a:t>
            </a:r>
            <a:r>
              <a:rPr lang="sv-SE" sz="1100" dirty="0">
                <a:solidFill>
                  <a:schemeClr val="bg1"/>
                </a:solidFill>
              </a:rPr>
              <a:t>Bush15]		BUSH, Jeff. </a:t>
            </a:r>
            <a:r>
              <a:rPr lang="sv-SE" sz="1100" dirty="0">
                <a:solidFill>
                  <a:schemeClr val="accent4">
                    <a:lumMod val="60000"/>
                    <a:lumOff val="40000"/>
                  </a:schemeClr>
                </a:solidFill>
              </a:rPr>
              <a:t>Project Log - Quake Lightmaps</a:t>
            </a:r>
            <a:r>
              <a:rPr lang="sv-SE" sz="1100" dirty="0">
                <a:solidFill>
                  <a:schemeClr val="bg1"/>
                </a:solidFill>
              </a:rPr>
              <a:t>, Blog Post, 2015, </a:t>
            </a:r>
            <a:r>
              <a:rPr lang="sv-SE" sz="1100" dirty="0">
                <a:solidFill>
                  <a:schemeClr val="bg1"/>
                </a:solidFill>
                <a:hlinkClick r:id="rId8"/>
              </a:rPr>
              <a:t>Link</a:t>
            </a:r>
            <a:endParaRPr lang="sv-SE" sz="1100" dirty="0">
              <a:solidFill>
                <a:schemeClr val="bg1"/>
              </a:solidFill>
            </a:endParaRPr>
          </a:p>
          <a:p>
            <a:r>
              <a:rPr lang="en-CA" sz="1100" dirty="0">
                <a:solidFill>
                  <a:schemeClr val="bg1"/>
                </a:solidFill>
              </a:rPr>
              <a:t>[Chen08]		CHEN, Hao. </a:t>
            </a:r>
            <a:r>
              <a:rPr lang="en-CA" sz="1100" dirty="0">
                <a:solidFill>
                  <a:schemeClr val="accent4">
                    <a:lumMod val="60000"/>
                    <a:lumOff val="40000"/>
                  </a:schemeClr>
                </a:solidFill>
              </a:rPr>
              <a:t>Lighting and Material of HALO 3</a:t>
            </a:r>
            <a:r>
              <a:rPr lang="en-CA" sz="1100" dirty="0">
                <a:solidFill>
                  <a:schemeClr val="bg1"/>
                </a:solidFill>
              </a:rPr>
              <a:t>,</a:t>
            </a:r>
            <a:r>
              <a:rPr lang="en-CA" sz="1100" dirty="0"/>
              <a:t> </a:t>
            </a:r>
            <a:r>
              <a:rPr lang="en-CA" sz="1100" dirty="0">
                <a:solidFill>
                  <a:schemeClr val="bg1"/>
                </a:solidFill>
              </a:rPr>
              <a:t>GDC 2008, </a:t>
            </a:r>
            <a:r>
              <a:rPr lang="en-CA" sz="1100" dirty="0">
                <a:solidFill>
                  <a:schemeClr val="bg1"/>
                </a:solidFill>
                <a:hlinkClick r:id="rId9"/>
              </a:rPr>
              <a:t>Link</a:t>
            </a:r>
            <a:endParaRPr lang="en-CA" sz="1100" dirty="0">
              <a:solidFill>
                <a:schemeClr val="bg1"/>
              </a:solidFill>
            </a:endParaRPr>
          </a:p>
          <a:p>
            <a:r>
              <a:rPr lang="sv-SE" sz="1100" dirty="0">
                <a:solidFill>
                  <a:schemeClr val="bg1"/>
                </a:solidFill>
              </a:rPr>
              <a:t>[Crassin11] 		CRASSIN, Cyril Et. Al. </a:t>
            </a:r>
            <a:r>
              <a:rPr lang="sv-SE" sz="1100" dirty="0">
                <a:solidFill>
                  <a:schemeClr val="accent4">
                    <a:lumMod val="60000"/>
                    <a:lumOff val="40000"/>
                  </a:schemeClr>
                </a:solidFill>
              </a:rPr>
              <a:t>Interactive Indirect Illumination and Ambient Occlusion Using Voxel Cone Tracing</a:t>
            </a:r>
            <a:r>
              <a:rPr lang="sv-SE" sz="1100" dirty="0">
                <a:solidFill>
                  <a:schemeClr val="bg1"/>
                </a:solidFill>
              </a:rPr>
              <a:t>, Pacific Graphics 2011, </a:t>
            </a:r>
            <a:r>
              <a:rPr lang="sv-SE" sz="1100" dirty="0">
                <a:solidFill>
                  <a:schemeClr val="bg1"/>
                </a:solidFill>
                <a:hlinkClick r:id="rId10"/>
              </a:rPr>
              <a:t>Link</a:t>
            </a:r>
            <a:endParaRPr lang="sv-SE" sz="1100" dirty="0">
              <a:solidFill>
                <a:schemeClr val="bg1"/>
              </a:solidFill>
            </a:endParaRPr>
          </a:p>
          <a:p>
            <a:r>
              <a:rPr lang="en-CA" sz="1100" dirty="0">
                <a:solidFill>
                  <a:schemeClr val="bg1"/>
                </a:solidFill>
              </a:rPr>
              <a:t>[Crassin12]		CRASSIN, Cyril. </a:t>
            </a:r>
            <a:r>
              <a:rPr lang="en-CA" sz="1100" dirty="0">
                <a:solidFill>
                  <a:schemeClr val="accent4">
                    <a:lumMod val="60000"/>
                    <a:lumOff val="40000"/>
                  </a:schemeClr>
                </a:solidFill>
              </a:rPr>
              <a:t>GTC 2012 Talk: "Octree-Based Sparse Voxelization for Real-Time Global Illumination</a:t>
            </a:r>
            <a:r>
              <a:rPr lang="en-CA" sz="1100" dirty="0">
                <a:solidFill>
                  <a:schemeClr val="bg1"/>
                </a:solidFill>
              </a:rPr>
              <a:t>, GTC 2012, </a:t>
            </a:r>
            <a:r>
              <a:rPr lang="en-CA" sz="1100" dirty="0">
                <a:solidFill>
                  <a:schemeClr val="accent4">
                    <a:lumMod val="60000"/>
                    <a:lumOff val="40000"/>
                  </a:schemeClr>
                </a:solidFill>
                <a:hlinkClick r:id="rId11"/>
              </a:rPr>
              <a:t>Link</a:t>
            </a:r>
            <a:endParaRPr lang="sv-SE" sz="1100" dirty="0">
              <a:solidFill>
                <a:schemeClr val="bg1"/>
              </a:solidFill>
            </a:endParaRPr>
          </a:p>
          <a:p>
            <a:r>
              <a:rPr lang="en-CA" sz="1100" dirty="0">
                <a:solidFill>
                  <a:schemeClr val="bg1"/>
                </a:solidFill>
              </a:rPr>
              <a:t>[Crassin15]		</a:t>
            </a:r>
            <a:r>
              <a:rPr lang="sv-SE" sz="1100" dirty="0">
                <a:solidFill>
                  <a:schemeClr val="bg1"/>
                </a:solidFill>
              </a:rPr>
              <a:t>CRASSIN, Cyril Et. Al. </a:t>
            </a:r>
            <a:r>
              <a:rPr lang="en-CA" sz="1100" dirty="0" err="1">
                <a:solidFill>
                  <a:schemeClr val="accent4">
                    <a:lumMod val="60000"/>
                    <a:lumOff val="40000"/>
                  </a:schemeClr>
                </a:solidFill>
              </a:rPr>
              <a:t>CloudLight</a:t>
            </a:r>
            <a:r>
              <a:rPr lang="en-CA" sz="1100" dirty="0">
                <a:solidFill>
                  <a:schemeClr val="accent4">
                    <a:lumMod val="60000"/>
                    <a:lumOff val="40000"/>
                  </a:schemeClr>
                </a:solidFill>
              </a:rPr>
              <a:t>: A System for Amortizing Indirect Lighting in Real-Time Rendering</a:t>
            </a:r>
            <a:r>
              <a:rPr lang="sv-SE" sz="1100" dirty="0">
                <a:solidFill>
                  <a:schemeClr val="bg1"/>
                </a:solidFill>
              </a:rPr>
              <a:t>, JCGT 2015, </a:t>
            </a:r>
            <a:r>
              <a:rPr lang="sv-SE" sz="1100" dirty="0">
                <a:solidFill>
                  <a:schemeClr val="bg1"/>
                </a:solidFill>
                <a:hlinkClick r:id="rId12"/>
              </a:rPr>
              <a:t>Link</a:t>
            </a:r>
            <a:endParaRPr lang="sv-SE" sz="1100" dirty="0">
              <a:solidFill>
                <a:schemeClr val="bg1"/>
              </a:solidFill>
            </a:endParaRPr>
          </a:p>
          <a:p>
            <a:r>
              <a:rPr lang="en-CA" sz="1100" dirty="0">
                <a:solidFill>
                  <a:schemeClr val="bg1"/>
                </a:solidFill>
              </a:rPr>
              <a:t>[</a:t>
            </a:r>
            <a:r>
              <a:rPr lang="sv-SE" sz="1100" dirty="0">
                <a:solidFill>
                  <a:schemeClr val="bg1"/>
                </a:solidFill>
              </a:rPr>
              <a:t>Crytek16]		CRYTEK. </a:t>
            </a:r>
            <a:r>
              <a:rPr lang="sv-SE" sz="1100" dirty="0">
                <a:solidFill>
                  <a:schemeClr val="accent4">
                    <a:lumMod val="60000"/>
                    <a:lumOff val="40000"/>
                  </a:schemeClr>
                </a:solidFill>
              </a:rPr>
              <a:t>Voxel-Based Global Illumination</a:t>
            </a:r>
            <a:r>
              <a:rPr lang="sv-SE" sz="1100" dirty="0">
                <a:solidFill>
                  <a:schemeClr val="bg1"/>
                </a:solidFill>
              </a:rPr>
              <a:t>, </a:t>
            </a:r>
            <a:r>
              <a:rPr lang="sv-SE" sz="1100" dirty="0">
                <a:solidFill>
                  <a:schemeClr val="bg1"/>
                </a:solidFill>
                <a:hlinkClick r:id="rId13"/>
              </a:rPr>
              <a:t>Link</a:t>
            </a:r>
            <a:endParaRPr lang="sv-SE" sz="1100" dirty="0">
              <a:solidFill>
                <a:schemeClr val="bg1"/>
              </a:solidFill>
            </a:endParaRPr>
          </a:p>
          <a:p>
            <a:r>
              <a:rPr lang="en-CA" sz="1100" dirty="0">
                <a:solidFill>
                  <a:schemeClr val="bg1"/>
                </a:solidFill>
              </a:rPr>
              <a:t>[</a:t>
            </a:r>
            <a:r>
              <a:rPr lang="sv-SE" sz="1100" dirty="0">
                <a:solidFill>
                  <a:schemeClr val="bg1"/>
                </a:solidFill>
              </a:rPr>
              <a:t>Dachsbacher04]	DACHSBACHER, Carsten and Stamminger, Marc. </a:t>
            </a:r>
            <a:r>
              <a:rPr lang="sv-SE" sz="1100" dirty="0">
                <a:solidFill>
                  <a:schemeClr val="accent4">
                    <a:lumMod val="60000"/>
                    <a:lumOff val="40000"/>
                  </a:schemeClr>
                </a:solidFill>
              </a:rPr>
              <a:t>Reflective Shadow-Maps</a:t>
            </a:r>
            <a:r>
              <a:rPr lang="sv-SE" sz="1100" dirty="0">
                <a:solidFill>
                  <a:schemeClr val="bg1"/>
                </a:solidFill>
              </a:rPr>
              <a:t>, </a:t>
            </a:r>
            <a:r>
              <a:rPr lang="sv-SE" sz="1100" dirty="0">
                <a:solidFill>
                  <a:schemeClr val="bg1"/>
                </a:solidFill>
                <a:hlinkClick r:id="rId14"/>
              </a:rPr>
              <a:t>Link</a:t>
            </a:r>
            <a:endParaRPr lang="sv-SE" sz="1100" dirty="0">
              <a:solidFill>
                <a:schemeClr val="bg1"/>
              </a:solidFill>
            </a:endParaRPr>
          </a:p>
          <a:p>
            <a:r>
              <a:rPr lang="sv-SE" sz="1100" dirty="0">
                <a:solidFill>
                  <a:schemeClr val="bg1"/>
                </a:solidFill>
              </a:rPr>
              <a:t>[Drobot13]		DROBOT, Michal. </a:t>
            </a:r>
            <a:r>
              <a:rPr lang="sv-SE" sz="1100" dirty="0">
                <a:solidFill>
                  <a:schemeClr val="accent4">
                    <a:lumMod val="60000"/>
                    <a:lumOff val="40000"/>
                  </a:schemeClr>
                </a:solidFill>
              </a:rPr>
              <a:t>Lighting of Killzone Shadow Fall</a:t>
            </a:r>
            <a:r>
              <a:rPr lang="sv-SE" sz="1100" dirty="0">
                <a:solidFill>
                  <a:schemeClr val="bg1"/>
                </a:solidFill>
              </a:rPr>
              <a:t>, Digital Dragons 2013, </a:t>
            </a:r>
            <a:r>
              <a:rPr lang="sv-SE" sz="1100" dirty="0">
                <a:solidFill>
                  <a:schemeClr val="bg1"/>
                </a:solidFill>
                <a:hlinkClick r:id="rId15"/>
              </a:rPr>
              <a:t>Link</a:t>
            </a:r>
            <a:endParaRPr lang="sv-SE" sz="1100" dirty="0">
              <a:solidFill>
                <a:schemeClr val="bg1"/>
              </a:solidFill>
            </a:endParaRPr>
          </a:p>
          <a:p>
            <a:r>
              <a:rPr lang="en-CA" sz="1100" dirty="0">
                <a:solidFill>
                  <a:schemeClr val="bg1"/>
                </a:solidFill>
              </a:rPr>
              <a:t>[</a:t>
            </a:r>
            <a:r>
              <a:rPr lang="sv-SE" sz="1100" dirty="0">
                <a:solidFill>
                  <a:schemeClr val="bg1"/>
                </a:solidFill>
              </a:rPr>
              <a:t>Enlighten]		ENLIGHTEN. </a:t>
            </a:r>
            <a:r>
              <a:rPr lang="en-CA" sz="1100" dirty="0">
                <a:solidFill>
                  <a:schemeClr val="accent4">
                    <a:lumMod val="60000"/>
                    <a:lumOff val="40000"/>
                  </a:schemeClr>
                </a:solidFill>
              </a:rPr>
              <a:t>Demystifying the Enlighten Precompute Process</a:t>
            </a:r>
            <a:r>
              <a:rPr lang="sv-SE" sz="1100" dirty="0">
                <a:solidFill>
                  <a:schemeClr val="bg1"/>
                </a:solidFill>
              </a:rPr>
              <a:t>, Blog, </a:t>
            </a:r>
            <a:r>
              <a:rPr lang="sv-SE" sz="1100" dirty="0">
                <a:solidFill>
                  <a:schemeClr val="bg1"/>
                </a:solidFill>
                <a:hlinkClick r:id="rId14"/>
              </a:rPr>
              <a:t>Link</a:t>
            </a:r>
            <a:endParaRPr lang="sv-SE" sz="1100" dirty="0">
              <a:solidFill>
                <a:schemeClr val="bg1"/>
              </a:solidFill>
            </a:endParaRPr>
          </a:p>
          <a:p>
            <a:r>
              <a:rPr lang="sv-SE" sz="1100" dirty="0">
                <a:solidFill>
                  <a:schemeClr val="bg1"/>
                </a:solidFill>
              </a:rPr>
              <a:t>[Seymour15]		SEYMOUR, Mike. </a:t>
            </a:r>
            <a:r>
              <a:rPr lang="en-CA" sz="1100" dirty="0">
                <a:solidFill>
                  <a:schemeClr val="accent4">
                    <a:lumMod val="60000"/>
                    <a:lumOff val="40000"/>
                  </a:schemeClr>
                </a:solidFill>
              </a:rPr>
              <a:t>EPIC’s Unreal Engine Open World: behind the scenes</a:t>
            </a:r>
            <a:r>
              <a:rPr lang="sv-SE" sz="1100" dirty="0">
                <a:solidFill>
                  <a:schemeClr val="bg1"/>
                </a:solidFill>
              </a:rPr>
              <a:t>, Blog, </a:t>
            </a:r>
            <a:r>
              <a:rPr lang="sv-SE" sz="1100" dirty="0">
                <a:solidFill>
                  <a:schemeClr val="bg1"/>
                </a:solidFill>
                <a:hlinkClick r:id="rId16"/>
              </a:rPr>
              <a:t>Link</a:t>
            </a:r>
            <a:endParaRPr lang="sv-SE" sz="1100" dirty="0">
              <a:solidFill>
                <a:schemeClr val="accent4">
                  <a:lumMod val="60000"/>
                  <a:lumOff val="40000"/>
                </a:schemeClr>
              </a:solidFill>
            </a:endParaRPr>
          </a:p>
          <a:p>
            <a:r>
              <a:rPr lang="en-CA" sz="1100" dirty="0">
                <a:solidFill>
                  <a:schemeClr val="bg1"/>
                </a:solidFill>
              </a:rPr>
              <a:t>[Gilabert12]		GILABERT, </a:t>
            </a:r>
            <a:r>
              <a:rPr lang="en-CA" sz="1100" dirty="0" err="1">
                <a:solidFill>
                  <a:schemeClr val="bg1"/>
                </a:solidFill>
              </a:rPr>
              <a:t>Mickael</a:t>
            </a:r>
            <a:r>
              <a:rPr lang="en-CA" sz="1100" dirty="0">
                <a:solidFill>
                  <a:schemeClr val="bg1"/>
                </a:solidFill>
              </a:rPr>
              <a:t> and STEFANOV, Nikolay. </a:t>
            </a:r>
            <a:r>
              <a:rPr lang="en-CA" sz="1100" dirty="0">
                <a:solidFill>
                  <a:schemeClr val="accent4">
                    <a:lumMod val="60000"/>
                    <a:lumOff val="40000"/>
                  </a:schemeClr>
                </a:solidFill>
              </a:rPr>
              <a:t>Deferred Radiance Transfer Volumes</a:t>
            </a:r>
            <a:r>
              <a:rPr lang="sv-SE" sz="1100" dirty="0">
                <a:solidFill>
                  <a:schemeClr val="bg1"/>
                </a:solidFill>
              </a:rPr>
              <a:t>, GDC 2012, </a:t>
            </a:r>
            <a:r>
              <a:rPr lang="sv-SE" sz="1100" dirty="0">
                <a:solidFill>
                  <a:schemeClr val="bg1"/>
                </a:solidFill>
                <a:hlinkClick r:id="rId17"/>
              </a:rPr>
              <a:t>Link</a:t>
            </a:r>
            <a:endParaRPr lang="sv-SE" sz="1100" dirty="0">
              <a:solidFill>
                <a:schemeClr val="accent4">
                  <a:lumMod val="60000"/>
                  <a:lumOff val="40000"/>
                </a:schemeClr>
              </a:solidFill>
            </a:endParaRPr>
          </a:p>
          <a:p>
            <a:r>
              <a:rPr lang="en-CA" sz="1100" dirty="0">
                <a:solidFill>
                  <a:schemeClr val="bg1"/>
                </a:solidFill>
              </a:rPr>
              <a:t>[Good05]		GOOD, </a:t>
            </a:r>
            <a:r>
              <a:rPr lang="en-CA" sz="1100" dirty="0" err="1">
                <a:solidFill>
                  <a:schemeClr val="bg1"/>
                </a:solidFill>
              </a:rPr>
              <a:t>Otavio</a:t>
            </a:r>
            <a:r>
              <a:rPr lang="en-CA" sz="1100" dirty="0">
                <a:solidFill>
                  <a:schemeClr val="bg1"/>
                </a:solidFill>
              </a:rPr>
              <a:t>. </a:t>
            </a:r>
            <a:r>
              <a:rPr lang="en-CA" sz="1100" dirty="0">
                <a:solidFill>
                  <a:schemeClr val="accent4">
                    <a:lumMod val="60000"/>
                    <a:lumOff val="40000"/>
                  </a:schemeClr>
                </a:solidFill>
              </a:rPr>
              <a:t>Optimized photon tracing using spherical harmonic light maps</a:t>
            </a:r>
            <a:r>
              <a:rPr lang="en-CA" sz="1100" dirty="0">
                <a:solidFill>
                  <a:schemeClr val="bg1"/>
                </a:solidFill>
              </a:rPr>
              <a:t>, SIGGRAPH 2005, </a:t>
            </a:r>
            <a:r>
              <a:rPr lang="en-CA" sz="1100" dirty="0">
                <a:solidFill>
                  <a:schemeClr val="bg1"/>
                </a:solidFill>
                <a:hlinkClick r:id="rId18"/>
              </a:rPr>
              <a:t>Link</a:t>
            </a:r>
            <a:endParaRPr lang="en-CA" sz="1100" dirty="0">
              <a:solidFill>
                <a:schemeClr val="bg1"/>
              </a:solidFill>
            </a:endParaRPr>
          </a:p>
          <a:p>
            <a:r>
              <a:rPr lang="en-GB" sz="1100" b="0" dirty="0">
                <a:solidFill>
                  <a:schemeClr val="bg1"/>
                </a:solidFill>
                <a:effectLst/>
              </a:rPr>
              <a:t>[Greenberg05] 		GREENBERG, Jon. </a:t>
            </a:r>
            <a:r>
              <a:rPr lang="en-US" sz="1100" dirty="0">
                <a:solidFill>
                  <a:schemeClr val="accent4">
                    <a:lumMod val="60000"/>
                    <a:lumOff val="40000"/>
                  </a:schemeClr>
                </a:solidFill>
              </a:rPr>
              <a:t>Hitting 60Hz with the Unreal Engine: Inside the Tech of Mortal </a:t>
            </a:r>
            <a:r>
              <a:rPr lang="en-US" sz="1100" dirty="0" err="1">
                <a:solidFill>
                  <a:schemeClr val="accent4">
                    <a:lumMod val="60000"/>
                    <a:lumOff val="40000"/>
                  </a:schemeClr>
                </a:solidFill>
              </a:rPr>
              <a:t>Kombat</a:t>
            </a:r>
            <a:r>
              <a:rPr lang="en-US" sz="1100" dirty="0">
                <a:solidFill>
                  <a:schemeClr val="accent4">
                    <a:lumMod val="60000"/>
                    <a:lumOff val="40000"/>
                  </a:schemeClr>
                </a:solidFill>
              </a:rPr>
              <a:t> vs DC Universe</a:t>
            </a:r>
            <a:r>
              <a:rPr lang="en-US" sz="1100" dirty="0">
                <a:solidFill>
                  <a:schemeClr val="bg1"/>
                </a:solidFill>
              </a:rPr>
              <a:t>, GDC 2009, </a:t>
            </a:r>
            <a:r>
              <a:rPr lang="en-US" sz="1100" dirty="0">
                <a:solidFill>
                  <a:schemeClr val="bg1"/>
                </a:solidFill>
                <a:hlinkClick r:id="rId19"/>
              </a:rPr>
              <a:t>Link</a:t>
            </a:r>
            <a:endParaRPr lang="en-US" sz="1100" dirty="0">
              <a:solidFill>
                <a:schemeClr val="bg1"/>
              </a:solidFill>
            </a:endParaRPr>
          </a:p>
          <a:p>
            <a:r>
              <a:rPr lang="en-CA" sz="1100" dirty="0">
                <a:solidFill>
                  <a:schemeClr val="bg1"/>
                </a:solidFill>
              </a:rPr>
              <a:t>[Habel10]		HABEL, Ralf and WIMMER, Michael. </a:t>
            </a:r>
            <a:r>
              <a:rPr lang="en-US" sz="1100" dirty="0">
                <a:solidFill>
                  <a:schemeClr val="accent4">
                    <a:lumMod val="60000"/>
                    <a:lumOff val="40000"/>
                  </a:schemeClr>
                </a:solidFill>
              </a:rPr>
              <a:t>Efficient Irradiance Normal Mapping</a:t>
            </a:r>
            <a:r>
              <a:rPr lang="en-US" sz="1100" dirty="0">
                <a:solidFill>
                  <a:schemeClr val="bg1"/>
                </a:solidFill>
              </a:rPr>
              <a:t>, I3D 2010, </a:t>
            </a:r>
            <a:r>
              <a:rPr lang="en-US" sz="1100" dirty="0">
                <a:solidFill>
                  <a:schemeClr val="bg1"/>
                </a:solidFill>
                <a:hlinkClick r:id="rId20"/>
              </a:rPr>
              <a:t>Link</a:t>
            </a:r>
            <a:endParaRPr lang="en-US" sz="1100" dirty="0">
              <a:solidFill>
                <a:schemeClr val="bg1"/>
              </a:solidFill>
            </a:endParaRPr>
          </a:p>
          <a:p>
            <a:r>
              <a:rPr lang="en-US" sz="1100" dirty="0">
                <a:solidFill>
                  <a:schemeClr val="bg1"/>
                </a:solidFill>
              </a:rPr>
              <a:t>[Halén09]		HALÉN, Henrik and LARSSON, David. </a:t>
            </a:r>
            <a:r>
              <a:rPr lang="en-US" sz="1100" dirty="0">
                <a:solidFill>
                  <a:schemeClr val="accent4">
                    <a:lumMod val="60000"/>
                    <a:lumOff val="40000"/>
                  </a:schemeClr>
                </a:solidFill>
              </a:rPr>
              <a:t>The Unique Lighting of Mirror’s Edge</a:t>
            </a:r>
            <a:r>
              <a:rPr lang="en-US" sz="1100" dirty="0">
                <a:solidFill>
                  <a:schemeClr val="bg1"/>
                </a:solidFill>
              </a:rPr>
              <a:t>, GDC 2009, </a:t>
            </a:r>
            <a:r>
              <a:rPr lang="en-US" sz="1100" dirty="0">
                <a:solidFill>
                  <a:schemeClr val="bg1"/>
                </a:solidFill>
                <a:hlinkClick r:id="rId21"/>
              </a:rPr>
              <a:t>Link</a:t>
            </a:r>
            <a:endParaRPr lang="en-US" sz="1100" dirty="0">
              <a:solidFill>
                <a:schemeClr val="bg1"/>
              </a:solidFill>
            </a:endParaRPr>
          </a:p>
          <a:p>
            <a:r>
              <a:rPr lang="en-US" sz="1100" dirty="0">
                <a:solidFill>
                  <a:schemeClr val="bg1"/>
                </a:solidFill>
              </a:rPr>
              <a:t>[Hargreaves03]		HARGREAVES, Sean. </a:t>
            </a:r>
            <a:r>
              <a:rPr lang="en-US" sz="1100" dirty="0">
                <a:solidFill>
                  <a:schemeClr val="accent4">
                    <a:lumMod val="60000"/>
                    <a:lumOff val="40000"/>
                  </a:schemeClr>
                </a:solidFill>
              </a:rPr>
              <a:t>Hemisphere Lighting with Radiosity Maps</a:t>
            </a:r>
            <a:r>
              <a:rPr lang="en-US" sz="1100" dirty="0">
                <a:solidFill>
                  <a:schemeClr val="bg1"/>
                </a:solidFill>
              </a:rPr>
              <a:t>,  </a:t>
            </a:r>
            <a:r>
              <a:rPr lang="en-US" sz="1100" dirty="0" err="1">
                <a:solidFill>
                  <a:schemeClr val="bg1"/>
                </a:solidFill>
              </a:rPr>
              <a:t>GamaSutra</a:t>
            </a:r>
            <a:r>
              <a:rPr lang="en-US" sz="1100" dirty="0">
                <a:solidFill>
                  <a:schemeClr val="bg1"/>
                </a:solidFill>
              </a:rPr>
              <a:t>, 2003, </a:t>
            </a:r>
            <a:r>
              <a:rPr lang="en-US" sz="1100" dirty="0">
                <a:solidFill>
                  <a:schemeClr val="bg1"/>
                </a:solidFill>
                <a:hlinkClick r:id="rId22"/>
              </a:rPr>
              <a:t>Link</a:t>
            </a:r>
            <a:endParaRPr lang="en-US" sz="1100" dirty="0">
              <a:solidFill>
                <a:schemeClr val="bg1"/>
              </a:solidFill>
            </a:endParaRPr>
          </a:p>
          <a:p>
            <a:r>
              <a:rPr lang="en-CA" sz="1100" dirty="0">
                <a:solidFill>
                  <a:schemeClr val="bg1"/>
                </a:solidFill>
              </a:rPr>
              <a:t>[Hecker11]		HECKER, Chris. </a:t>
            </a:r>
            <a:r>
              <a:rPr lang="en-US" sz="1100" dirty="0">
                <a:solidFill>
                  <a:schemeClr val="accent4">
                    <a:lumMod val="60000"/>
                    <a:lumOff val="40000"/>
                  </a:schemeClr>
                </a:solidFill>
              </a:rPr>
              <a:t>A Game Developer’s Wish List for Researchers</a:t>
            </a:r>
            <a:r>
              <a:rPr lang="en-US" sz="1100" dirty="0">
                <a:solidFill>
                  <a:schemeClr val="bg1"/>
                </a:solidFill>
              </a:rPr>
              <a:t>, I3D 2011, </a:t>
            </a:r>
            <a:r>
              <a:rPr lang="en-US" sz="1100" dirty="0">
                <a:solidFill>
                  <a:schemeClr val="bg1"/>
                </a:solidFill>
                <a:hlinkClick r:id="rId23"/>
              </a:rPr>
              <a:t>Link</a:t>
            </a:r>
            <a:endParaRPr lang="en-US" sz="1100" dirty="0">
              <a:solidFill>
                <a:schemeClr val="bg1"/>
              </a:solidFill>
            </a:endParaRPr>
          </a:p>
          <a:p>
            <a:r>
              <a:rPr lang="en-US" sz="1100" dirty="0">
                <a:solidFill>
                  <a:schemeClr val="bg1"/>
                </a:solidFill>
              </a:rPr>
              <a:t>[Heitz16]		HEITZ, Eric et. Al. </a:t>
            </a:r>
            <a:r>
              <a:rPr lang="en-CA" sz="1100" dirty="0">
                <a:solidFill>
                  <a:schemeClr val="accent4">
                    <a:lumMod val="60000"/>
                    <a:lumOff val="40000"/>
                  </a:schemeClr>
                </a:solidFill>
              </a:rPr>
              <a:t>Real-Time Polygonal-Light Shading with Linearly Transformed Cosines</a:t>
            </a:r>
            <a:r>
              <a:rPr lang="en-US" sz="1100" dirty="0">
                <a:solidFill>
                  <a:schemeClr val="bg1"/>
                </a:solidFill>
              </a:rPr>
              <a:t>, SIGGRAPH 2016, </a:t>
            </a:r>
            <a:r>
              <a:rPr lang="en-US" sz="1100" dirty="0">
                <a:solidFill>
                  <a:schemeClr val="bg1"/>
                </a:solidFill>
                <a:hlinkClick r:id="rId24"/>
              </a:rPr>
              <a:t>Link</a:t>
            </a:r>
            <a:endParaRPr lang="en-US" sz="1100" dirty="0">
              <a:solidFill>
                <a:schemeClr val="bg1"/>
              </a:solidFill>
            </a:endParaRPr>
          </a:p>
          <a:p>
            <a:r>
              <a:rPr lang="en-US" sz="1100" dirty="0">
                <a:solidFill>
                  <a:schemeClr val="bg1"/>
                </a:solidFill>
              </a:rPr>
              <a:t>[Hill10]		HILL, Stephen. </a:t>
            </a:r>
            <a:r>
              <a:rPr lang="en-US" sz="1100" dirty="0">
                <a:solidFill>
                  <a:schemeClr val="accent4">
                    <a:lumMod val="60000"/>
                    <a:lumOff val="40000"/>
                  </a:schemeClr>
                </a:solidFill>
              </a:rPr>
              <a:t>Rendering with Conviction</a:t>
            </a:r>
            <a:r>
              <a:rPr lang="en-US" sz="1100" dirty="0">
                <a:solidFill>
                  <a:schemeClr val="bg1"/>
                </a:solidFill>
              </a:rPr>
              <a:t>, GDC 2010, </a:t>
            </a:r>
            <a:r>
              <a:rPr lang="en-US" sz="1100" dirty="0">
                <a:solidFill>
                  <a:schemeClr val="bg1"/>
                </a:solidFill>
                <a:hlinkClick r:id="rId25"/>
              </a:rPr>
              <a:t>Link</a:t>
            </a:r>
            <a:endParaRPr lang="en-US" sz="1100" dirty="0">
              <a:solidFill>
                <a:schemeClr val="bg1"/>
              </a:solidFill>
            </a:endParaRPr>
          </a:p>
          <a:p>
            <a:r>
              <a:rPr lang="en-CA" sz="1100" dirty="0">
                <a:solidFill>
                  <a:schemeClr val="bg1"/>
                </a:solidFill>
              </a:rPr>
              <a:t>[Holden16]		HOLDEN, Daniel et. Al. </a:t>
            </a:r>
            <a:r>
              <a:rPr lang="en-US" sz="1100" dirty="0">
                <a:solidFill>
                  <a:schemeClr val="accent4">
                    <a:lumMod val="60000"/>
                    <a:lumOff val="40000"/>
                  </a:schemeClr>
                </a:solidFill>
              </a:rPr>
              <a:t>Neural Network Ambient Occlusion</a:t>
            </a:r>
            <a:r>
              <a:rPr lang="en-US" sz="1100" dirty="0">
                <a:solidFill>
                  <a:schemeClr val="bg1"/>
                </a:solidFill>
              </a:rPr>
              <a:t>, SIGGRAPH ASIA 2016, </a:t>
            </a:r>
            <a:r>
              <a:rPr lang="en-US" sz="1100" dirty="0">
                <a:solidFill>
                  <a:schemeClr val="bg1"/>
                </a:solidFill>
                <a:hlinkClick r:id="rId26"/>
              </a:rPr>
              <a:t>Link</a:t>
            </a:r>
            <a:endParaRPr lang="en-CA" sz="1100" dirty="0">
              <a:solidFill>
                <a:schemeClr val="bg1"/>
              </a:solidFill>
            </a:endParaRPr>
          </a:p>
          <a:p>
            <a:r>
              <a:rPr lang="en-CA" sz="1100" dirty="0">
                <a:solidFill>
                  <a:schemeClr val="bg1"/>
                </a:solidFill>
              </a:rPr>
              <a:t>[Hooker16]		HOOKER, JT. </a:t>
            </a:r>
            <a:r>
              <a:rPr lang="en-CA" sz="1100" dirty="0">
                <a:solidFill>
                  <a:schemeClr val="accent4">
                    <a:lumMod val="60000"/>
                    <a:lumOff val="40000"/>
                  </a:schemeClr>
                </a:solidFill>
              </a:rPr>
              <a:t>Volumetric Global Illumination At </a:t>
            </a:r>
            <a:r>
              <a:rPr lang="en-CA" sz="1100" dirty="0" err="1">
                <a:solidFill>
                  <a:schemeClr val="accent4">
                    <a:lumMod val="60000"/>
                    <a:lumOff val="40000"/>
                  </a:schemeClr>
                </a:solidFill>
              </a:rPr>
              <a:t>Treyarch</a:t>
            </a:r>
            <a:r>
              <a:rPr lang="en-CA" sz="1100" dirty="0">
                <a:solidFill>
                  <a:schemeClr val="bg1"/>
                </a:solidFill>
              </a:rPr>
              <a:t>,</a:t>
            </a:r>
            <a:r>
              <a:rPr lang="en-CA" sz="1100" dirty="0"/>
              <a:t> </a:t>
            </a:r>
            <a:r>
              <a:rPr lang="en-CA" sz="1100" dirty="0">
                <a:solidFill>
                  <a:schemeClr val="bg1"/>
                </a:solidFill>
              </a:rPr>
              <a:t>SIGGRAPH 2016, </a:t>
            </a:r>
            <a:r>
              <a:rPr lang="en-CA" sz="1100" dirty="0">
                <a:solidFill>
                  <a:schemeClr val="bg1"/>
                </a:solidFill>
                <a:hlinkClick r:id="rId27"/>
              </a:rPr>
              <a:t>Link</a:t>
            </a:r>
            <a:endParaRPr lang="en-CA" sz="1100" dirty="0">
              <a:solidFill>
                <a:schemeClr val="bg1"/>
              </a:solidFill>
            </a:endParaRPr>
          </a:p>
          <a:p>
            <a:r>
              <a:rPr lang="en-CA" sz="1100" dirty="0">
                <a:solidFill>
                  <a:schemeClr val="bg1"/>
                </a:solidFill>
              </a:rPr>
              <a:t>[Iwanicki16]		IWANICKI, Michal. </a:t>
            </a:r>
            <a:r>
              <a:rPr lang="en-CA" sz="1100" dirty="0">
                <a:solidFill>
                  <a:schemeClr val="accent4">
                    <a:lumMod val="60000"/>
                    <a:lumOff val="40000"/>
                  </a:schemeClr>
                </a:solidFill>
              </a:rPr>
              <a:t>Precomputed Lighting in Call of Duty: Infinite Warfare</a:t>
            </a:r>
            <a:r>
              <a:rPr lang="en-CA" sz="1100" dirty="0">
                <a:solidFill>
                  <a:schemeClr val="bg1"/>
                </a:solidFill>
              </a:rPr>
              <a:t>, SIGGRAPH 2017	</a:t>
            </a:r>
          </a:p>
          <a:p>
            <a:r>
              <a:rPr lang="en-CA" sz="1100" dirty="0">
                <a:solidFill>
                  <a:schemeClr val="bg1"/>
                </a:solidFill>
              </a:rPr>
              <a:t>[Kaplanyan09]		KAPLANYAN, Anton. </a:t>
            </a:r>
            <a:r>
              <a:rPr lang="sv-SE" sz="1100" dirty="0">
                <a:solidFill>
                  <a:schemeClr val="accent4">
                    <a:lumMod val="60000"/>
                    <a:lumOff val="40000"/>
                  </a:schemeClr>
                </a:solidFill>
              </a:rPr>
              <a:t>Light Propagation Volumes in CryEngine 3</a:t>
            </a:r>
            <a:r>
              <a:rPr lang="sv-SE" sz="1100" dirty="0">
                <a:solidFill>
                  <a:schemeClr val="bg1"/>
                </a:solidFill>
              </a:rPr>
              <a:t>, SIGGRAPH 2009, </a:t>
            </a:r>
            <a:r>
              <a:rPr lang="sv-SE" sz="1100" dirty="0">
                <a:solidFill>
                  <a:schemeClr val="bg1"/>
                </a:solidFill>
                <a:hlinkClick r:id="rId28"/>
              </a:rPr>
              <a:t>Link</a:t>
            </a:r>
            <a:endParaRPr lang="sv-SE" sz="1100" dirty="0">
              <a:solidFill>
                <a:schemeClr val="bg1"/>
              </a:solidFill>
            </a:endParaRPr>
          </a:p>
          <a:p>
            <a:r>
              <a:rPr lang="sv-SE" sz="1100" dirty="0">
                <a:solidFill>
                  <a:schemeClr val="bg1"/>
                </a:solidFill>
              </a:rPr>
              <a:t>[Lagarde12]		LAGARDE, S</a:t>
            </a:r>
            <a:r>
              <a:rPr lang="fr-CA" sz="1100" dirty="0" err="1">
                <a:solidFill>
                  <a:schemeClr val="bg1"/>
                </a:solidFill>
              </a:rPr>
              <a:t>ébastien</a:t>
            </a:r>
            <a:r>
              <a:rPr lang="fr-CA" sz="1100" dirty="0">
                <a:solidFill>
                  <a:schemeClr val="bg1"/>
                </a:solidFill>
              </a:rPr>
              <a:t>. </a:t>
            </a:r>
            <a:r>
              <a:rPr lang="en-CA" sz="1100" dirty="0">
                <a:solidFill>
                  <a:schemeClr val="accent4">
                    <a:lumMod val="60000"/>
                    <a:lumOff val="40000"/>
                  </a:schemeClr>
                </a:solidFill>
              </a:rPr>
              <a:t>Local image-based lighting with parallax-corrected </a:t>
            </a:r>
            <a:r>
              <a:rPr lang="en-CA" sz="1100" dirty="0" err="1">
                <a:solidFill>
                  <a:schemeClr val="accent4">
                    <a:lumMod val="60000"/>
                    <a:lumOff val="40000"/>
                  </a:schemeClr>
                </a:solidFill>
              </a:rPr>
              <a:t>cubemaps</a:t>
            </a:r>
            <a:r>
              <a:rPr lang="en-CA" sz="1100" dirty="0">
                <a:solidFill>
                  <a:schemeClr val="bg1"/>
                </a:solidFill>
              </a:rPr>
              <a:t>, SIGGRAPH 2012, </a:t>
            </a:r>
            <a:r>
              <a:rPr lang="en-CA" sz="1100" dirty="0">
                <a:solidFill>
                  <a:schemeClr val="accent4">
                    <a:lumMod val="60000"/>
                    <a:lumOff val="40000"/>
                  </a:schemeClr>
                </a:solidFill>
                <a:hlinkClick r:id="rId29"/>
              </a:rPr>
              <a:t>Link</a:t>
            </a:r>
            <a:endParaRPr lang="en-CA" sz="1100" dirty="0">
              <a:solidFill>
                <a:schemeClr val="accent4">
                  <a:lumMod val="60000"/>
                  <a:lumOff val="40000"/>
                </a:schemeClr>
              </a:solidFill>
            </a:endParaRPr>
          </a:p>
          <a:p>
            <a:r>
              <a:rPr lang="sv-SE" sz="1100" dirty="0">
                <a:solidFill>
                  <a:schemeClr val="bg1"/>
                </a:solidFill>
              </a:rPr>
              <a:t>[Lagarde14]		LAGARDE, S</a:t>
            </a:r>
            <a:r>
              <a:rPr lang="fr-CA" sz="1100" dirty="0" err="1">
                <a:solidFill>
                  <a:schemeClr val="bg1"/>
                </a:solidFill>
              </a:rPr>
              <a:t>ébastien</a:t>
            </a:r>
            <a:r>
              <a:rPr lang="fr-CA" sz="1100" dirty="0">
                <a:solidFill>
                  <a:schemeClr val="bg1"/>
                </a:solidFill>
              </a:rPr>
              <a:t> and DE ROUSIER, Charles. </a:t>
            </a:r>
            <a:r>
              <a:rPr lang="en-CA" sz="1100" dirty="0">
                <a:solidFill>
                  <a:schemeClr val="accent4">
                    <a:lumMod val="60000"/>
                    <a:lumOff val="40000"/>
                  </a:schemeClr>
                </a:solidFill>
              </a:rPr>
              <a:t>Moving Frostbite to PBR</a:t>
            </a:r>
            <a:r>
              <a:rPr lang="en-CA" sz="1100" dirty="0">
                <a:solidFill>
                  <a:schemeClr val="bg1"/>
                </a:solidFill>
              </a:rPr>
              <a:t>, SIGGRAPH 2014, </a:t>
            </a:r>
            <a:r>
              <a:rPr lang="en-CA" sz="1100" dirty="0">
                <a:solidFill>
                  <a:schemeClr val="accent4">
                    <a:lumMod val="60000"/>
                    <a:lumOff val="40000"/>
                  </a:schemeClr>
                </a:solidFill>
                <a:hlinkClick r:id="rId30"/>
              </a:rPr>
              <a:t>Link</a:t>
            </a:r>
            <a:endParaRPr lang="en-CA" sz="1100" dirty="0">
              <a:solidFill>
                <a:schemeClr val="accent4">
                  <a:lumMod val="60000"/>
                  <a:lumOff val="40000"/>
                </a:schemeClr>
              </a:solidFill>
            </a:endParaRPr>
          </a:p>
          <a:p>
            <a:r>
              <a:rPr lang="sv-SE" sz="1100" dirty="0">
                <a:solidFill>
                  <a:schemeClr val="bg1"/>
                </a:solidFill>
              </a:rPr>
              <a:t>[Lauritzen17]		LAURITZEN, Andrew. </a:t>
            </a:r>
            <a:r>
              <a:rPr lang="en-CA" sz="1100" dirty="0">
                <a:solidFill>
                  <a:schemeClr val="accent4">
                    <a:lumMod val="60000"/>
                    <a:lumOff val="40000"/>
                  </a:schemeClr>
                </a:solidFill>
              </a:rPr>
              <a:t>Future Directions for Compute-for-Graphics</a:t>
            </a:r>
            <a:r>
              <a:rPr lang="en-CA" sz="1100" dirty="0">
                <a:solidFill>
                  <a:schemeClr val="bg1"/>
                </a:solidFill>
              </a:rPr>
              <a:t>,</a:t>
            </a:r>
            <a:r>
              <a:rPr lang="en-CA" sz="1100" dirty="0"/>
              <a:t> </a:t>
            </a:r>
            <a:r>
              <a:rPr lang="en-CA" sz="1100" dirty="0">
                <a:solidFill>
                  <a:schemeClr val="bg1"/>
                </a:solidFill>
              </a:rPr>
              <a:t>SIGGRAPH 2017</a:t>
            </a:r>
            <a:endParaRPr lang="sv-SE" sz="1100" dirty="0">
              <a:solidFill>
                <a:schemeClr val="bg1"/>
              </a:solidFill>
            </a:endParaRPr>
          </a:p>
          <a:p>
            <a:r>
              <a:rPr lang="sv-SE" sz="1100" dirty="0">
                <a:solidFill>
                  <a:schemeClr val="bg1"/>
                </a:solidFill>
              </a:rPr>
              <a:t>[Malmros17]		MALMROS, Jim. </a:t>
            </a:r>
            <a:r>
              <a:rPr lang="en-CA" sz="1100" dirty="0">
                <a:solidFill>
                  <a:schemeClr val="accent4">
                    <a:lumMod val="60000"/>
                    <a:lumOff val="40000"/>
                  </a:schemeClr>
                </a:solidFill>
              </a:rPr>
              <a:t>Gears of War 4 : Custom Graphics Features and Optimization Techniques</a:t>
            </a:r>
            <a:r>
              <a:rPr lang="en-CA" sz="1100" dirty="0">
                <a:solidFill>
                  <a:schemeClr val="bg1"/>
                </a:solidFill>
              </a:rPr>
              <a:t>, SIGGRAPH 2017</a:t>
            </a:r>
            <a:endParaRPr lang="sv-SE" sz="1100" dirty="0">
              <a:solidFill>
                <a:schemeClr val="bg1"/>
              </a:solidFill>
            </a:endParaRPr>
          </a:p>
          <a:p>
            <a:r>
              <a:rPr lang="en-US" sz="1100" dirty="0">
                <a:solidFill>
                  <a:schemeClr val="bg1"/>
                </a:solidFill>
              </a:rPr>
              <a:t>[Martin10]		MARTIN, Sam and EINARSSON, Per. </a:t>
            </a:r>
            <a:r>
              <a:rPr lang="en-US" sz="1100" dirty="0">
                <a:solidFill>
                  <a:schemeClr val="accent4">
                    <a:lumMod val="60000"/>
                    <a:lumOff val="40000"/>
                  </a:schemeClr>
                </a:solidFill>
              </a:rPr>
              <a:t>A Real Time Radiosity Architecture for Video Games</a:t>
            </a:r>
            <a:r>
              <a:rPr lang="en-US" sz="1100" dirty="0">
                <a:solidFill>
                  <a:schemeClr val="bg1"/>
                </a:solidFill>
              </a:rPr>
              <a:t>, SIGGRAPH 2010, </a:t>
            </a:r>
            <a:r>
              <a:rPr lang="en-US" sz="1100" dirty="0">
                <a:solidFill>
                  <a:schemeClr val="bg1"/>
                </a:solidFill>
                <a:hlinkClick r:id="rId31"/>
              </a:rPr>
              <a:t>Link</a:t>
            </a:r>
            <a:endParaRPr lang="en-US" sz="1100" dirty="0">
              <a:solidFill>
                <a:schemeClr val="bg1"/>
              </a:solidFill>
            </a:endParaRPr>
          </a:p>
          <a:p>
            <a:r>
              <a:rPr lang="en-US" sz="1100" dirty="0">
                <a:solidFill>
                  <a:schemeClr val="bg1"/>
                </a:solidFill>
              </a:rPr>
              <a:t>[Mara17]		MARA, Michael et. Al. </a:t>
            </a:r>
            <a:r>
              <a:rPr lang="sv-SE" sz="1100" dirty="0">
                <a:solidFill>
                  <a:schemeClr val="accent4">
                    <a:lumMod val="60000"/>
                    <a:lumOff val="40000"/>
                  </a:schemeClr>
                </a:solidFill>
              </a:rPr>
              <a:t>An Efficient Denoising Algorithm for Global Illumination</a:t>
            </a:r>
            <a:r>
              <a:rPr lang="en-US" sz="1100" dirty="0">
                <a:solidFill>
                  <a:schemeClr val="bg1"/>
                </a:solidFill>
              </a:rPr>
              <a:t>, HPG 2017, </a:t>
            </a:r>
            <a:r>
              <a:rPr lang="en-US" sz="1100" dirty="0">
                <a:solidFill>
                  <a:schemeClr val="bg1"/>
                </a:solidFill>
                <a:hlinkClick r:id="rId32"/>
              </a:rPr>
              <a:t>Link</a:t>
            </a:r>
            <a:endParaRPr lang="en-US" sz="1100" dirty="0">
              <a:solidFill>
                <a:schemeClr val="accent4">
                  <a:lumMod val="60000"/>
                  <a:lumOff val="40000"/>
                </a:schemeClr>
              </a:solidFill>
            </a:endParaRPr>
          </a:p>
          <a:p>
            <a:endParaRPr lang="en-US" sz="1100" dirty="0">
              <a:solidFill>
                <a:schemeClr val="accent4">
                  <a:lumMod val="60000"/>
                  <a:lumOff val="40000"/>
                </a:schemeClr>
              </a:solidFill>
            </a:endParaRPr>
          </a:p>
        </p:txBody>
      </p:sp>
      <p:sp>
        <p:nvSpPr>
          <p:cNvPr id="4" name="Title 1">
            <a:extLst>
              <a:ext uri="{FF2B5EF4-FFF2-40B4-BE49-F238E27FC236}">
                <a16:creationId xmlns:a16="http://schemas.microsoft.com/office/drawing/2014/main" id="{D24B4347-0DF0-4D16-94AD-5A00C0A23419}"/>
              </a:ext>
            </a:extLst>
          </p:cNvPr>
          <p:cNvSpPr>
            <a:spLocks noGrp="1"/>
          </p:cNvSpPr>
          <p:nvPr>
            <p:ph type="title"/>
          </p:nvPr>
        </p:nvSpPr>
        <p:spPr>
          <a:xfrm>
            <a:off x="838200" y="142875"/>
            <a:ext cx="10962640" cy="1325563"/>
          </a:xfrm>
          <a:effectLst/>
        </p:spPr>
        <p:txBody>
          <a:bodyPr/>
          <a:lstStyle/>
          <a:p>
            <a:r>
              <a:rPr lang="en-US" sz="4320" dirty="0">
                <a:solidFill>
                  <a:schemeClr val="accent4"/>
                </a:solidFill>
                <a:uFillTx/>
                <a:latin typeface="Century Gothic" panose="020B0502020202020204" pitchFamily="34" charset="0"/>
              </a:rPr>
              <a:t>References (1/2)</a:t>
            </a:r>
            <a:endParaRPr lang="en-US" dirty="0">
              <a:solidFill>
                <a:schemeClr val="accent4"/>
              </a:solidFill>
              <a:uFillTx/>
              <a:latin typeface="Century Gothic" panose="020B0502020202020204" pitchFamily="34" charset="0"/>
            </a:endParaRPr>
          </a:p>
        </p:txBody>
      </p:sp>
      <p:sp>
        <p:nvSpPr>
          <p:cNvPr id="6" name="Footer Placeholder 4">
            <a:extLst>
              <a:ext uri="{FF2B5EF4-FFF2-40B4-BE49-F238E27FC236}">
                <a16:creationId xmlns:a16="http://schemas.microsoft.com/office/drawing/2014/main" id="{4063AB43-273F-435B-8E3E-4C06C52821E8}"/>
              </a:ext>
            </a:extLst>
          </p:cNvPr>
          <p:cNvSpPr>
            <a:spLocks noGrp="1"/>
          </p:cNvSpPr>
          <p:nvPr>
            <p:ph type="ftr" sz="quarter" idx="11"/>
          </p:nvPr>
        </p:nvSpPr>
        <p:spPr>
          <a:xfrm>
            <a:off x="3198744" y="6598732"/>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451910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718784-FD7D-415B-8917-D165E97EA8DA}"/>
              </a:ext>
            </a:extLst>
          </p:cNvPr>
          <p:cNvSpPr/>
          <p:nvPr/>
        </p:nvSpPr>
        <p:spPr>
          <a:xfrm>
            <a:off x="233290" y="840968"/>
            <a:ext cx="11725420" cy="6017032"/>
          </a:xfrm>
          <a:prstGeom prst="rect">
            <a:avLst/>
          </a:prstGeom>
        </p:spPr>
        <p:txBody>
          <a:bodyPr wrap="square">
            <a:spAutoFit/>
          </a:bodyPr>
          <a:lstStyle/>
          <a:p>
            <a:r>
              <a:rPr lang="en-US" sz="1100" dirty="0">
                <a:solidFill>
                  <a:schemeClr val="bg1"/>
                </a:solidFill>
              </a:rPr>
              <a:t>[McAuley15] 		</a:t>
            </a:r>
            <a:r>
              <a:rPr lang="en-US" sz="1100" dirty="0" err="1">
                <a:solidFill>
                  <a:schemeClr val="bg1"/>
                </a:solidFill>
              </a:rPr>
              <a:t>McAULEY</a:t>
            </a:r>
            <a:r>
              <a:rPr lang="en-US" sz="1100" dirty="0">
                <a:solidFill>
                  <a:schemeClr val="bg1"/>
                </a:solidFill>
              </a:rPr>
              <a:t>, Stephen. </a:t>
            </a:r>
            <a:r>
              <a:rPr lang="en-CA" sz="1100" dirty="0">
                <a:solidFill>
                  <a:schemeClr val="accent4">
                    <a:lumMod val="60000"/>
                    <a:lumOff val="40000"/>
                  </a:schemeClr>
                </a:solidFill>
              </a:rPr>
              <a:t>Rendering the World of Far Cry 4</a:t>
            </a:r>
            <a:r>
              <a:rPr lang="en-CA" sz="1100" dirty="0">
                <a:solidFill>
                  <a:schemeClr val="bg1"/>
                </a:solidFill>
              </a:rPr>
              <a:t>,</a:t>
            </a:r>
            <a:r>
              <a:rPr lang="en-US" sz="1100" dirty="0">
                <a:solidFill>
                  <a:schemeClr val="bg1"/>
                </a:solidFill>
              </a:rPr>
              <a:t> GDC 2015, </a:t>
            </a:r>
            <a:r>
              <a:rPr lang="en-US" sz="1100" dirty="0">
                <a:solidFill>
                  <a:schemeClr val="bg1"/>
                </a:solidFill>
                <a:hlinkClick r:id="rId3"/>
              </a:rPr>
              <a:t>Link</a:t>
            </a:r>
            <a:endParaRPr lang="en-US" sz="1100" dirty="0">
              <a:solidFill>
                <a:schemeClr val="bg1"/>
              </a:solidFill>
            </a:endParaRPr>
          </a:p>
          <a:p>
            <a:r>
              <a:rPr lang="en-US" sz="1100" dirty="0">
                <a:solidFill>
                  <a:schemeClr val="bg1"/>
                </a:solidFill>
              </a:rPr>
              <a:t>[McGuire13] 		</a:t>
            </a:r>
            <a:r>
              <a:rPr lang="en-US" sz="1100" dirty="0" err="1">
                <a:solidFill>
                  <a:schemeClr val="bg1"/>
                </a:solidFill>
              </a:rPr>
              <a:t>McGUIRE</a:t>
            </a:r>
            <a:r>
              <a:rPr lang="en-US" sz="1100" dirty="0">
                <a:solidFill>
                  <a:schemeClr val="bg1"/>
                </a:solidFill>
              </a:rPr>
              <a:t>, Morgan. </a:t>
            </a:r>
            <a:r>
              <a:rPr lang="en-CA" sz="1100" dirty="0">
                <a:solidFill>
                  <a:schemeClr val="accent4">
                    <a:lumMod val="60000"/>
                    <a:lumOff val="40000"/>
                  </a:schemeClr>
                </a:solidFill>
              </a:rPr>
              <a:t>The Augmented Artist: Computation &amp; Content Creation</a:t>
            </a:r>
            <a:r>
              <a:rPr lang="en-US" sz="1100" dirty="0">
                <a:solidFill>
                  <a:schemeClr val="bg1"/>
                </a:solidFill>
              </a:rPr>
              <a:t>, I3D 2015, </a:t>
            </a:r>
            <a:r>
              <a:rPr lang="en-US" sz="1100" dirty="0">
                <a:solidFill>
                  <a:schemeClr val="bg1"/>
                </a:solidFill>
                <a:hlinkClick r:id="rId4"/>
              </a:rPr>
              <a:t>Link</a:t>
            </a:r>
            <a:endParaRPr lang="en-US" sz="1100" dirty="0">
              <a:solidFill>
                <a:schemeClr val="bg1"/>
              </a:solidFill>
            </a:endParaRPr>
          </a:p>
          <a:p>
            <a:r>
              <a:rPr lang="en-US" sz="1100" dirty="0">
                <a:solidFill>
                  <a:schemeClr val="bg1"/>
                </a:solidFill>
              </a:rPr>
              <a:t>[McGuire17]		</a:t>
            </a:r>
            <a:r>
              <a:rPr lang="en-US" sz="1100" dirty="0" err="1">
                <a:solidFill>
                  <a:schemeClr val="bg1"/>
                </a:solidFill>
              </a:rPr>
              <a:t>McGUIRE</a:t>
            </a:r>
            <a:r>
              <a:rPr lang="en-US" sz="1100" dirty="0">
                <a:solidFill>
                  <a:schemeClr val="bg1"/>
                </a:solidFill>
              </a:rPr>
              <a:t>, Morgan. </a:t>
            </a:r>
            <a:r>
              <a:rPr lang="en-CA" sz="1100" dirty="0">
                <a:solidFill>
                  <a:schemeClr val="accent4">
                    <a:lumMod val="60000"/>
                    <a:lumOff val="40000"/>
                  </a:schemeClr>
                </a:solidFill>
              </a:rPr>
              <a:t>Real-Time Global Illumination using Precomputed Light Field Probes</a:t>
            </a:r>
            <a:r>
              <a:rPr lang="en-US" sz="1100" dirty="0">
                <a:solidFill>
                  <a:schemeClr val="bg1"/>
                </a:solidFill>
              </a:rPr>
              <a:t>, I3D 2017, </a:t>
            </a:r>
            <a:r>
              <a:rPr lang="en-US" sz="1100" dirty="0">
                <a:solidFill>
                  <a:schemeClr val="bg1"/>
                </a:solidFill>
                <a:hlinkClick r:id="rId5"/>
              </a:rPr>
              <a:t>Link</a:t>
            </a:r>
            <a:endParaRPr lang="en-US" sz="1100" dirty="0">
              <a:solidFill>
                <a:schemeClr val="accent4">
                  <a:lumMod val="60000"/>
                  <a:lumOff val="40000"/>
                </a:schemeClr>
              </a:solidFill>
            </a:endParaRPr>
          </a:p>
          <a:p>
            <a:r>
              <a:rPr lang="en-CA" sz="1100" dirty="0">
                <a:solidFill>
                  <a:schemeClr val="bg1"/>
                </a:solidFill>
              </a:rPr>
              <a:t>[McGuire17-2]		</a:t>
            </a:r>
            <a:r>
              <a:rPr lang="en-US" sz="1100" dirty="0" err="1">
                <a:solidFill>
                  <a:schemeClr val="bg1"/>
                </a:solidFill>
              </a:rPr>
              <a:t>McGUIRE</a:t>
            </a:r>
            <a:r>
              <a:rPr lang="en-US" sz="1100" dirty="0">
                <a:solidFill>
                  <a:schemeClr val="bg1"/>
                </a:solidFill>
              </a:rPr>
              <a:t>, Morgan. </a:t>
            </a:r>
            <a:r>
              <a:rPr lang="en-CA" sz="1100" dirty="0">
                <a:solidFill>
                  <a:schemeClr val="accent4">
                    <a:lumMod val="60000"/>
                    <a:lumOff val="40000"/>
                  </a:schemeClr>
                </a:solidFill>
              </a:rPr>
              <a:t>Computer Graphics Archive</a:t>
            </a:r>
            <a:r>
              <a:rPr lang="en-US" sz="1100" dirty="0">
                <a:solidFill>
                  <a:schemeClr val="bg1"/>
                </a:solidFill>
              </a:rPr>
              <a:t>, 2017, </a:t>
            </a:r>
            <a:r>
              <a:rPr lang="en-US" sz="1100" dirty="0">
                <a:solidFill>
                  <a:schemeClr val="bg1"/>
                </a:solidFill>
                <a:hlinkClick r:id="rId6"/>
              </a:rPr>
              <a:t>Link</a:t>
            </a:r>
            <a:endParaRPr lang="en-CA" sz="1100" dirty="0">
              <a:solidFill>
                <a:schemeClr val="bg1"/>
              </a:solidFill>
            </a:endParaRPr>
          </a:p>
          <a:p>
            <a:r>
              <a:rPr lang="en-CA" sz="1100" dirty="0">
                <a:solidFill>
                  <a:schemeClr val="bg1"/>
                </a:solidFill>
              </a:rPr>
              <a:t>[McLaren15]		McLAREN, James. </a:t>
            </a:r>
            <a:r>
              <a:rPr lang="en-CA" sz="1100" dirty="0">
                <a:solidFill>
                  <a:schemeClr val="accent4">
                    <a:lumMod val="60000"/>
                    <a:lumOff val="40000"/>
                  </a:schemeClr>
                </a:solidFill>
              </a:rPr>
              <a:t>The Technology of The Tomorrow Children</a:t>
            </a:r>
            <a:r>
              <a:rPr lang="en-CA" sz="1100" dirty="0">
                <a:solidFill>
                  <a:schemeClr val="bg1"/>
                </a:solidFill>
              </a:rPr>
              <a:t>, GDC 2015, </a:t>
            </a:r>
            <a:r>
              <a:rPr lang="en-CA" sz="1100" dirty="0">
                <a:solidFill>
                  <a:schemeClr val="bg1"/>
                </a:solidFill>
                <a:hlinkClick r:id="rId7"/>
              </a:rPr>
              <a:t>Link</a:t>
            </a:r>
            <a:endParaRPr lang="en-CA" sz="1100" dirty="0">
              <a:solidFill>
                <a:schemeClr val="bg1"/>
              </a:solidFill>
            </a:endParaRPr>
          </a:p>
          <a:p>
            <a:r>
              <a:rPr lang="en-CA" sz="1100" dirty="0">
                <a:solidFill>
                  <a:schemeClr val="bg1"/>
                </a:solidFill>
              </a:rPr>
              <a:t>[McTaggart04]		McTAGGART, Gary. </a:t>
            </a:r>
            <a:r>
              <a:rPr lang="en-CA" sz="1100" dirty="0">
                <a:solidFill>
                  <a:schemeClr val="accent4">
                    <a:lumMod val="60000"/>
                    <a:lumOff val="40000"/>
                  </a:schemeClr>
                </a:solidFill>
              </a:rPr>
              <a:t>Half-Life 2 / Valve Source Shading</a:t>
            </a:r>
            <a:r>
              <a:rPr lang="en-CA" sz="1100" dirty="0">
                <a:solidFill>
                  <a:schemeClr val="bg1"/>
                </a:solidFill>
              </a:rPr>
              <a:t>, GDC 2004, </a:t>
            </a:r>
            <a:r>
              <a:rPr lang="en-CA" sz="1100" dirty="0">
                <a:solidFill>
                  <a:schemeClr val="bg1"/>
                </a:solidFill>
                <a:hlinkClick r:id="rId8"/>
              </a:rPr>
              <a:t>Link</a:t>
            </a:r>
            <a:endParaRPr lang="en-CA" sz="1100" dirty="0">
              <a:solidFill>
                <a:schemeClr val="bg1"/>
              </a:solidFill>
            </a:endParaRPr>
          </a:p>
          <a:p>
            <a:r>
              <a:rPr lang="en-CA" sz="1100" dirty="0">
                <a:solidFill>
                  <a:schemeClr val="bg1"/>
                </a:solidFill>
              </a:rPr>
              <a:t>[Mittring07]		MITTRING, Martin. </a:t>
            </a:r>
            <a:r>
              <a:rPr lang="en-CA" sz="1100" dirty="0">
                <a:solidFill>
                  <a:schemeClr val="accent4">
                    <a:lumMod val="60000"/>
                    <a:lumOff val="40000"/>
                  </a:schemeClr>
                </a:solidFill>
              </a:rPr>
              <a:t>Finding Next Gen – CryEngine 2</a:t>
            </a:r>
            <a:r>
              <a:rPr lang="en-CA" sz="1100" dirty="0">
                <a:solidFill>
                  <a:schemeClr val="bg1"/>
                </a:solidFill>
              </a:rPr>
              <a:t>. SIGGRAPH 2007, </a:t>
            </a:r>
            <a:r>
              <a:rPr lang="en-CA" sz="1100" dirty="0">
                <a:solidFill>
                  <a:schemeClr val="bg1"/>
                </a:solidFill>
                <a:hlinkClick r:id="rId9"/>
              </a:rPr>
              <a:t>Link</a:t>
            </a:r>
            <a:endParaRPr lang="en-CA" sz="1100" dirty="0">
              <a:solidFill>
                <a:schemeClr val="bg1"/>
              </a:solidFill>
            </a:endParaRPr>
          </a:p>
          <a:p>
            <a:r>
              <a:rPr lang="en-CA" sz="1100" dirty="0">
                <a:solidFill>
                  <a:schemeClr val="bg1"/>
                </a:solidFill>
              </a:rPr>
              <a:t>[Mittring12]		MITTRING, Martin. </a:t>
            </a:r>
            <a:r>
              <a:rPr lang="en-CA" sz="1100" dirty="0">
                <a:solidFill>
                  <a:schemeClr val="accent4">
                    <a:lumMod val="60000"/>
                    <a:lumOff val="40000"/>
                  </a:schemeClr>
                </a:solidFill>
              </a:rPr>
              <a:t>The Technology Behind “Unreal Engine 4 Elemental demo”</a:t>
            </a:r>
            <a:r>
              <a:rPr lang="en-CA" sz="1100" dirty="0">
                <a:solidFill>
                  <a:schemeClr val="bg1"/>
                </a:solidFill>
              </a:rPr>
              <a:t>. GDC 2012, </a:t>
            </a:r>
            <a:r>
              <a:rPr lang="en-CA" sz="1100" dirty="0">
                <a:solidFill>
                  <a:schemeClr val="bg1"/>
                </a:solidFill>
                <a:hlinkClick r:id="rId10"/>
              </a:rPr>
              <a:t>Link</a:t>
            </a:r>
            <a:endParaRPr lang="en-CA" sz="1100" dirty="0">
              <a:solidFill>
                <a:schemeClr val="bg1"/>
              </a:solidFill>
            </a:endParaRPr>
          </a:p>
          <a:p>
            <a:r>
              <a:rPr lang="en-CA" sz="1100" dirty="0">
                <a:solidFill>
                  <a:schemeClr val="bg1"/>
                </a:solidFill>
              </a:rPr>
              <a:t>[Neubelt14]		NEUBELT, David and PETTINEO, Matt. </a:t>
            </a:r>
            <a:r>
              <a:rPr lang="en-US" sz="1100" dirty="0">
                <a:solidFill>
                  <a:schemeClr val="accent4">
                    <a:lumMod val="60000"/>
                    <a:lumOff val="40000"/>
                  </a:schemeClr>
                </a:solidFill>
              </a:rPr>
              <a:t>Crafting a Next-Gen Material Pipeline for The Order: 1886</a:t>
            </a:r>
            <a:r>
              <a:rPr lang="en-CA" sz="1100" dirty="0">
                <a:solidFill>
                  <a:schemeClr val="bg1"/>
                </a:solidFill>
              </a:rPr>
              <a:t>, GDC 2014, </a:t>
            </a:r>
            <a:r>
              <a:rPr lang="en-CA" sz="1100" dirty="0">
                <a:solidFill>
                  <a:schemeClr val="bg1"/>
                </a:solidFill>
                <a:hlinkClick r:id="rId11"/>
              </a:rPr>
              <a:t>Link</a:t>
            </a:r>
            <a:endParaRPr lang="en-CA" sz="1100" dirty="0">
              <a:solidFill>
                <a:schemeClr val="bg1"/>
              </a:solidFill>
            </a:endParaRPr>
          </a:p>
          <a:p>
            <a:r>
              <a:rPr lang="en-CA" sz="1100" dirty="0">
                <a:solidFill>
                  <a:schemeClr val="bg1"/>
                </a:solidFill>
              </a:rPr>
              <a:t>[Nowrouzezahrai09]	NOWROUZEZAHRAI, Derek and SNYDER, John. </a:t>
            </a:r>
            <a:r>
              <a:rPr lang="en-US" sz="1100" dirty="0">
                <a:solidFill>
                  <a:schemeClr val="accent4">
                    <a:lumMod val="60000"/>
                    <a:lumOff val="40000"/>
                  </a:schemeClr>
                </a:solidFill>
              </a:rPr>
              <a:t>Fast Global Illumination on Dynamic Height Fields</a:t>
            </a:r>
            <a:r>
              <a:rPr lang="en-CA" sz="1100" dirty="0">
                <a:solidFill>
                  <a:schemeClr val="bg1"/>
                </a:solidFill>
              </a:rPr>
              <a:t>, EGSR 2009, </a:t>
            </a:r>
            <a:r>
              <a:rPr lang="en-CA" sz="1100" dirty="0">
                <a:solidFill>
                  <a:schemeClr val="bg1"/>
                </a:solidFill>
                <a:hlinkClick r:id="rId12"/>
              </a:rPr>
              <a:t>Link</a:t>
            </a:r>
            <a:endParaRPr lang="en-CA" sz="1100" dirty="0">
              <a:solidFill>
                <a:schemeClr val="bg1"/>
              </a:solidFill>
            </a:endParaRPr>
          </a:p>
          <a:p>
            <a:r>
              <a:rPr lang="en-CA" sz="1100" dirty="0">
                <a:solidFill>
                  <a:schemeClr val="bg1"/>
                </a:solidFill>
              </a:rPr>
              <a:t>[Oat07]		OAT, Christopher and SANDER, Pedro, </a:t>
            </a:r>
            <a:r>
              <a:rPr lang="en-US" sz="1100" dirty="0">
                <a:solidFill>
                  <a:schemeClr val="accent4">
                    <a:lumMod val="60000"/>
                    <a:lumOff val="40000"/>
                  </a:schemeClr>
                </a:solidFill>
              </a:rPr>
              <a:t>Ambient Aperture</a:t>
            </a:r>
            <a:r>
              <a:rPr lang="en-CA" sz="1100" dirty="0">
                <a:solidFill>
                  <a:schemeClr val="bg1"/>
                </a:solidFill>
              </a:rPr>
              <a:t>, I3D 2007, </a:t>
            </a:r>
            <a:r>
              <a:rPr lang="en-CA" sz="1100" dirty="0">
                <a:solidFill>
                  <a:schemeClr val="bg1"/>
                </a:solidFill>
                <a:hlinkClick r:id="rId13"/>
              </a:rPr>
              <a:t>Link</a:t>
            </a:r>
            <a:endParaRPr lang="en-CA" sz="1100" dirty="0">
              <a:solidFill>
                <a:schemeClr val="accent4">
                  <a:lumMod val="60000"/>
                  <a:lumOff val="40000"/>
                </a:schemeClr>
              </a:solidFill>
            </a:endParaRPr>
          </a:p>
          <a:p>
            <a:r>
              <a:rPr lang="en-CA" sz="1100" dirty="0">
                <a:solidFill>
                  <a:schemeClr val="bg1"/>
                </a:solidFill>
              </a:rPr>
              <a:t>[</a:t>
            </a:r>
            <a:r>
              <a:rPr lang="sv-SE" sz="1100" dirty="0">
                <a:solidFill>
                  <a:schemeClr val="bg1"/>
                </a:solidFill>
              </a:rPr>
              <a:t>Pantaleev15]		PANTALEEV, Alexey. </a:t>
            </a:r>
            <a:r>
              <a:rPr lang="sv-SE" sz="1100" dirty="0">
                <a:solidFill>
                  <a:schemeClr val="accent4">
                    <a:lumMod val="60000"/>
                    <a:lumOff val="40000"/>
                  </a:schemeClr>
                </a:solidFill>
              </a:rPr>
              <a:t>Practical Real-Time Voxel-Based Global Illumination for Current GPUs</a:t>
            </a:r>
            <a:r>
              <a:rPr lang="en-CA" sz="1100" dirty="0">
                <a:solidFill>
                  <a:schemeClr val="bg1"/>
                </a:solidFill>
              </a:rPr>
              <a:t>, GTC 2014, </a:t>
            </a:r>
            <a:r>
              <a:rPr lang="en-CA" sz="1100" dirty="0">
                <a:solidFill>
                  <a:schemeClr val="bg1"/>
                </a:solidFill>
                <a:hlinkClick r:id="rId14"/>
              </a:rPr>
              <a:t>Link</a:t>
            </a:r>
            <a:endParaRPr lang="en-CA" sz="1100" dirty="0">
              <a:solidFill>
                <a:schemeClr val="bg1"/>
              </a:solidFill>
            </a:endParaRPr>
          </a:p>
          <a:p>
            <a:r>
              <a:rPr lang="en-CA" sz="1100" dirty="0">
                <a:solidFill>
                  <a:schemeClr val="bg1"/>
                </a:solidFill>
              </a:rPr>
              <a:t>[Pettineo15]		PETTINEO, Matt. </a:t>
            </a:r>
            <a:r>
              <a:rPr lang="sv-SE" sz="1100" dirty="0">
                <a:solidFill>
                  <a:schemeClr val="accent4">
                    <a:lumMod val="60000"/>
                    <a:lumOff val="40000"/>
                  </a:schemeClr>
                </a:solidFill>
              </a:rPr>
              <a:t>Step Into The Baking Lab</a:t>
            </a:r>
            <a:r>
              <a:rPr lang="en-CA" sz="1100" dirty="0">
                <a:solidFill>
                  <a:schemeClr val="bg1"/>
                </a:solidFill>
              </a:rPr>
              <a:t>, Blog Post, </a:t>
            </a:r>
            <a:r>
              <a:rPr lang="en-CA" sz="1100" dirty="0">
                <a:solidFill>
                  <a:schemeClr val="bg1"/>
                </a:solidFill>
                <a:hlinkClick r:id="rId14"/>
              </a:rPr>
              <a:t>Link</a:t>
            </a:r>
            <a:endParaRPr lang="en-CA" sz="1100" dirty="0">
              <a:solidFill>
                <a:schemeClr val="bg1"/>
              </a:solidFill>
            </a:endParaRPr>
          </a:p>
          <a:p>
            <a:r>
              <a:rPr lang="en-CA" sz="1100" dirty="0">
                <a:solidFill>
                  <a:schemeClr val="bg1"/>
                </a:solidFill>
              </a:rPr>
              <a:t>[Ren06]		REN, Zhong Et. Al. </a:t>
            </a:r>
            <a:r>
              <a:rPr lang="en-CA" sz="1100" dirty="0">
                <a:solidFill>
                  <a:schemeClr val="accent4">
                    <a:lumMod val="60000"/>
                    <a:lumOff val="40000"/>
                  </a:schemeClr>
                </a:solidFill>
              </a:rPr>
              <a:t>Real-time Soft Shadows in Dynamic Scenes using Spherical Harmonic Exponentiation</a:t>
            </a:r>
            <a:r>
              <a:rPr lang="en-CA" sz="1100" dirty="0">
                <a:solidFill>
                  <a:schemeClr val="bg1"/>
                </a:solidFill>
              </a:rPr>
              <a:t>, Microsoft Research 2006, </a:t>
            </a:r>
            <a:r>
              <a:rPr lang="en-CA" sz="1100" dirty="0">
                <a:solidFill>
                  <a:schemeClr val="bg1"/>
                </a:solidFill>
                <a:hlinkClick r:id="rId15"/>
              </a:rPr>
              <a:t>Link</a:t>
            </a:r>
            <a:endParaRPr lang="sv-SE" sz="1100" dirty="0">
              <a:solidFill>
                <a:schemeClr val="bg1"/>
              </a:solidFill>
            </a:endParaRPr>
          </a:p>
          <a:p>
            <a:r>
              <a:rPr lang="en-CA" sz="1100" dirty="0">
                <a:solidFill>
                  <a:schemeClr val="bg1"/>
                </a:solidFill>
              </a:rPr>
              <a:t>[Ritschel09]		RITSCHEL, Tobias et. Al. </a:t>
            </a:r>
            <a:r>
              <a:rPr lang="en-CA" sz="1100" dirty="0">
                <a:solidFill>
                  <a:schemeClr val="accent4">
                    <a:lumMod val="60000"/>
                    <a:lumOff val="40000"/>
                  </a:schemeClr>
                </a:solidFill>
              </a:rPr>
              <a:t>Approximating Dynamic Global Illumination in Image Space</a:t>
            </a:r>
            <a:r>
              <a:rPr lang="en-CA" sz="1100" dirty="0">
                <a:solidFill>
                  <a:schemeClr val="bg1"/>
                </a:solidFill>
              </a:rPr>
              <a:t>, I3D 2009, </a:t>
            </a:r>
            <a:r>
              <a:rPr lang="en-CA" sz="1100" dirty="0">
                <a:solidFill>
                  <a:schemeClr val="bg1"/>
                </a:solidFill>
                <a:hlinkClick r:id="rId16"/>
              </a:rPr>
              <a:t>Link</a:t>
            </a:r>
            <a:endParaRPr lang="en-CA" sz="1100" dirty="0">
              <a:solidFill>
                <a:schemeClr val="bg1"/>
              </a:solidFill>
            </a:endParaRPr>
          </a:p>
          <a:p>
            <a:r>
              <a:rPr lang="en-CA" sz="1100" dirty="0">
                <a:solidFill>
                  <a:schemeClr val="bg1"/>
                </a:solidFill>
              </a:rPr>
              <a:t>[Ritschel11]		RITSCHEL, Tobias Et. Al. </a:t>
            </a:r>
            <a:r>
              <a:rPr lang="en-CA" sz="1100" dirty="0">
                <a:solidFill>
                  <a:schemeClr val="accent4">
                    <a:lumMod val="60000"/>
                    <a:lumOff val="40000"/>
                  </a:schemeClr>
                </a:solidFill>
              </a:rPr>
              <a:t>The State of the Art in Interactive Global Illumination</a:t>
            </a:r>
            <a:r>
              <a:rPr lang="en-CA" sz="1100" dirty="0">
                <a:solidFill>
                  <a:schemeClr val="bg1"/>
                </a:solidFill>
              </a:rPr>
              <a:t>, Computer Graphics Forum, 2001, </a:t>
            </a:r>
            <a:r>
              <a:rPr lang="en-CA" sz="1100" dirty="0">
                <a:solidFill>
                  <a:schemeClr val="bg1"/>
                </a:solidFill>
                <a:hlinkClick r:id="rId17"/>
              </a:rPr>
              <a:t>Link</a:t>
            </a:r>
          </a:p>
          <a:p>
            <a:r>
              <a:rPr lang="en-CA" sz="1100" dirty="0">
                <a:solidFill>
                  <a:schemeClr val="bg1"/>
                </a:solidFill>
              </a:rPr>
              <a:t>[Schied17]		SCHIED, Christoph et. al. </a:t>
            </a:r>
            <a:r>
              <a:rPr lang="en-CA" sz="1100" dirty="0">
                <a:solidFill>
                  <a:schemeClr val="accent4">
                    <a:lumMod val="60000"/>
                    <a:lumOff val="40000"/>
                  </a:schemeClr>
                </a:solidFill>
              </a:rPr>
              <a:t>Spatiotemporal Variance-Guided Filtering: Real-Time Reconstruction for Path-Traced Global Illumination</a:t>
            </a:r>
            <a:r>
              <a:rPr lang="en-CA" sz="1100" dirty="0">
                <a:solidFill>
                  <a:schemeClr val="bg1"/>
                </a:solidFill>
              </a:rPr>
              <a:t>, HPG 2017, </a:t>
            </a:r>
            <a:r>
              <a:rPr lang="en-CA" sz="1100" dirty="0">
                <a:solidFill>
                  <a:schemeClr val="bg1"/>
                </a:solidFill>
                <a:hlinkClick r:id="rId18"/>
              </a:rPr>
              <a:t>Link</a:t>
            </a:r>
            <a:endParaRPr lang="en-CA" sz="1100" dirty="0">
              <a:solidFill>
                <a:schemeClr val="bg1"/>
              </a:solidFill>
            </a:endParaRPr>
          </a:p>
          <a:p>
            <a:r>
              <a:rPr lang="en-CA" sz="1100" dirty="0">
                <a:solidFill>
                  <a:schemeClr val="bg1"/>
                </a:solidFill>
              </a:rPr>
              <a:t>[Schulz14]		SCHULZ, Nicolas. </a:t>
            </a:r>
            <a:r>
              <a:rPr lang="en-CA" sz="1100" dirty="0">
                <a:solidFill>
                  <a:schemeClr val="accent4">
                    <a:lumMod val="60000"/>
                    <a:lumOff val="40000"/>
                  </a:schemeClr>
                </a:solidFill>
              </a:rPr>
              <a:t>The Rendering Technology of </a:t>
            </a:r>
            <a:r>
              <a:rPr lang="en-CA" sz="1100" dirty="0" err="1">
                <a:solidFill>
                  <a:schemeClr val="accent4">
                    <a:lumMod val="60000"/>
                    <a:lumOff val="40000"/>
                  </a:schemeClr>
                </a:solidFill>
              </a:rPr>
              <a:t>Ryse</a:t>
            </a:r>
            <a:r>
              <a:rPr lang="en-CA" sz="1100" dirty="0">
                <a:solidFill>
                  <a:schemeClr val="bg1"/>
                </a:solidFill>
              </a:rPr>
              <a:t>, GDC 2014, </a:t>
            </a:r>
            <a:r>
              <a:rPr lang="en-CA" sz="1100" dirty="0">
                <a:solidFill>
                  <a:schemeClr val="bg1"/>
                </a:solidFill>
                <a:hlinkClick r:id="rId19"/>
              </a:rPr>
              <a:t>Link</a:t>
            </a:r>
            <a:endParaRPr lang="en-CA" sz="1100" dirty="0">
              <a:solidFill>
                <a:schemeClr val="bg1"/>
              </a:solidFill>
            </a:endParaRPr>
          </a:p>
          <a:p>
            <a:r>
              <a:rPr lang="en-US" sz="1100" dirty="0">
                <a:solidFill>
                  <a:schemeClr val="bg1"/>
                </a:solidFill>
              </a:rPr>
              <a:t>[</a:t>
            </a:r>
            <a:r>
              <a:rPr lang="sv-SE" sz="1100" dirty="0">
                <a:solidFill>
                  <a:schemeClr val="bg1"/>
                </a:solidFill>
              </a:rPr>
              <a:t>Silvennoinen15]	SILVENNOINEN, Ari. </a:t>
            </a:r>
            <a:r>
              <a:rPr lang="en-GB" sz="1100" dirty="0">
                <a:solidFill>
                  <a:schemeClr val="accent4">
                    <a:lumMod val="60000"/>
                    <a:lumOff val="40000"/>
                  </a:schemeClr>
                </a:solidFill>
              </a:rPr>
              <a:t>M</a:t>
            </a:r>
            <a:r>
              <a:rPr lang="it-IT" sz="1100" dirty="0">
                <a:solidFill>
                  <a:schemeClr val="accent4">
                    <a:lumMod val="60000"/>
                    <a:lumOff val="40000"/>
                  </a:schemeClr>
                </a:solidFill>
              </a:rPr>
              <a:t>ulti-Scale Global Illumination in Quantum Break</a:t>
            </a:r>
            <a:r>
              <a:rPr lang="en-CA" sz="1100" dirty="0">
                <a:solidFill>
                  <a:schemeClr val="bg1"/>
                </a:solidFill>
              </a:rPr>
              <a:t>, SIGGRAPH 2015, </a:t>
            </a:r>
            <a:r>
              <a:rPr lang="en-CA" sz="1100" dirty="0">
                <a:solidFill>
                  <a:schemeClr val="bg1"/>
                </a:solidFill>
                <a:hlinkClick r:id="rId20"/>
              </a:rPr>
              <a:t>Link</a:t>
            </a:r>
            <a:endParaRPr lang="en-CA" sz="1100" dirty="0">
              <a:solidFill>
                <a:schemeClr val="bg1"/>
              </a:solidFill>
            </a:endParaRPr>
          </a:p>
          <a:p>
            <a:r>
              <a:rPr lang="en-CA" sz="1100" dirty="0">
                <a:solidFill>
                  <a:schemeClr val="bg1"/>
                </a:solidFill>
              </a:rPr>
              <a:t>[Sloan08] 		SLOAN, Peter Pike. </a:t>
            </a:r>
            <a:r>
              <a:rPr lang="en-CA" sz="1100" dirty="0">
                <a:solidFill>
                  <a:schemeClr val="accent4">
                    <a:lumMod val="60000"/>
                    <a:lumOff val="40000"/>
                  </a:schemeClr>
                </a:solidFill>
              </a:rPr>
              <a:t>Stupid Spherical Harmonics (SH) Tricks</a:t>
            </a:r>
            <a:r>
              <a:rPr lang="en-CA" sz="1100" dirty="0">
                <a:solidFill>
                  <a:schemeClr val="bg1"/>
                </a:solidFill>
              </a:rPr>
              <a:t>, </a:t>
            </a:r>
            <a:r>
              <a:rPr lang="sv-SE" sz="1100" dirty="0">
                <a:solidFill>
                  <a:schemeClr val="bg1"/>
                </a:solidFill>
              </a:rPr>
              <a:t>GDC 2008 Lecture Notes, </a:t>
            </a:r>
            <a:r>
              <a:rPr lang="sv-SE" sz="1100" dirty="0">
                <a:solidFill>
                  <a:schemeClr val="bg1"/>
                </a:solidFill>
                <a:hlinkClick r:id="rId21"/>
              </a:rPr>
              <a:t>Link</a:t>
            </a:r>
            <a:endParaRPr lang="sv-SE" sz="1100" dirty="0">
              <a:solidFill>
                <a:schemeClr val="bg1"/>
              </a:solidFill>
            </a:endParaRPr>
          </a:p>
          <a:p>
            <a:r>
              <a:rPr lang="en-CA" sz="1100" dirty="0">
                <a:solidFill>
                  <a:schemeClr val="bg1"/>
                </a:solidFill>
              </a:rPr>
              <a:t>[Sloan13] 		SLOAN, Peter Pike Et. Al. </a:t>
            </a:r>
            <a:r>
              <a:rPr lang="en-CA" sz="1100" dirty="0">
                <a:solidFill>
                  <a:schemeClr val="accent4">
                    <a:lumMod val="60000"/>
                    <a:lumOff val="40000"/>
                  </a:schemeClr>
                </a:solidFill>
              </a:rPr>
              <a:t>Ambient </a:t>
            </a:r>
            <a:r>
              <a:rPr lang="en-CA" sz="1100" dirty="0" err="1">
                <a:solidFill>
                  <a:schemeClr val="accent4">
                    <a:lumMod val="60000"/>
                    <a:lumOff val="40000"/>
                  </a:schemeClr>
                </a:solidFill>
              </a:rPr>
              <a:t>Obscurance</a:t>
            </a:r>
            <a:r>
              <a:rPr lang="en-CA" sz="1100" dirty="0">
                <a:solidFill>
                  <a:schemeClr val="accent4">
                    <a:lumMod val="60000"/>
                    <a:lumOff val="40000"/>
                  </a:schemeClr>
                </a:solidFill>
              </a:rPr>
              <a:t> Baking on the GPU</a:t>
            </a:r>
            <a:r>
              <a:rPr lang="en-CA" sz="1100" dirty="0">
                <a:solidFill>
                  <a:schemeClr val="bg1"/>
                </a:solidFill>
              </a:rPr>
              <a:t>, </a:t>
            </a:r>
            <a:r>
              <a:rPr lang="sv-SE" sz="1100" dirty="0">
                <a:solidFill>
                  <a:schemeClr val="bg1"/>
                </a:solidFill>
              </a:rPr>
              <a:t>SIGGRAPH Asia 2013, </a:t>
            </a:r>
            <a:r>
              <a:rPr lang="sv-SE" sz="1100" dirty="0">
                <a:solidFill>
                  <a:schemeClr val="bg1"/>
                </a:solidFill>
                <a:hlinkClick r:id="rId22"/>
              </a:rPr>
              <a:t>Link</a:t>
            </a:r>
            <a:endParaRPr lang="sv-SE" sz="1100" dirty="0">
              <a:solidFill>
                <a:schemeClr val="bg1"/>
              </a:solidFill>
            </a:endParaRPr>
          </a:p>
          <a:p>
            <a:r>
              <a:rPr lang="en-CA" sz="1100" dirty="0">
                <a:solidFill>
                  <a:schemeClr val="bg1"/>
                </a:solidFill>
              </a:rPr>
              <a:t>[Sousa11]		SOUSA, Tiago et. Al. </a:t>
            </a:r>
            <a:r>
              <a:rPr lang="en-CA" sz="1100" dirty="0">
                <a:solidFill>
                  <a:schemeClr val="accent4">
                    <a:lumMod val="60000"/>
                    <a:lumOff val="40000"/>
                  </a:schemeClr>
                </a:solidFill>
              </a:rPr>
              <a:t>Secrets of </a:t>
            </a:r>
            <a:r>
              <a:rPr lang="en-CA" sz="1100" dirty="0" err="1">
                <a:solidFill>
                  <a:schemeClr val="accent4">
                    <a:lumMod val="60000"/>
                    <a:lumOff val="40000"/>
                  </a:schemeClr>
                </a:solidFill>
              </a:rPr>
              <a:t>CryENGINE</a:t>
            </a:r>
            <a:r>
              <a:rPr lang="en-CA" sz="1100" dirty="0">
                <a:solidFill>
                  <a:schemeClr val="accent4">
                    <a:lumMod val="60000"/>
                    <a:lumOff val="40000"/>
                  </a:schemeClr>
                </a:solidFill>
              </a:rPr>
              <a:t> 3 Graphics Technology</a:t>
            </a:r>
            <a:r>
              <a:rPr lang="en-CA" sz="1100" dirty="0">
                <a:solidFill>
                  <a:schemeClr val="bg1"/>
                </a:solidFill>
              </a:rPr>
              <a:t>, SIGGRAPH 2011, </a:t>
            </a:r>
            <a:r>
              <a:rPr lang="en-CA" sz="1100" dirty="0">
                <a:hlinkClick r:id="rId23"/>
              </a:rPr>
              <a:t>Link</a:t>
            </a:r>
            <a:endParaRPr lang="en-CA" sz="1100" dirty="0"/>
          </a:p>
          <a:p>
            <a:r>
              <a:rPr lang="sv-SE" sz="1100" dirty="0">
                <a:solidFill>
                  <a:schemeClr val="bg1"/>
                </a:solidFill>
              </a:rPr>
              <a:t>[Stachowiak14]		STACHOWIAK, Tomasz. </a:t>
            </a:r>
            <a:r>
              <a:rPr lang="sv-SE" sz="1100" dirty="0">
                <a:solidFill>
                  <a:schemeClr val="accent4">
                    <a:lumMod val="60000"/>
                    <a:lumOff val="40000"/>
                  </a:schemeClr>
                </a:solidFill>
              </a:rPr>
              <a:t>SGSSR + run-time filtered cubemap</a:t>
            </a:r>
            <a:r>
              <a:rPr lang="sv-SE" sz="1100" dirty="0">
                <a:solidFill>
                  <a:schemeClr val="bg1"/>
                </a:solidFill>
              </a:rPr>
              <a:t>, Demo, </a:t>
            </a:r>
            <a:r>
              <a:rPr lang="sv-SE" sz="1100" dirty="0">
                <a:solidFill>
                  <a:schemeClr val="bg1"/>
                </a:solidFill>
                <a:hlinkClick r:id="rId24"/>
              </a:rPr>
              <a:t>Link</a:t>
            </a:r>
            <a:endParaRPr lang="sv-SE" sz="1100" dirty="0">
              <a:solidFill>
                <a:schemeClr val="bg1"/>
              </a:solidFill>
            </a:endParaRPr>
          </a:p>
          <a:p>
            <a:r>
              <a:rPr lang="sv-SE" sz="1100" dirty="0">
                <a:solidFill>
                  <a:schemeClr val="bg1"/>
                </a:solidFill>
              </a:rPr>
              <a:t>[Stachowiak15]		STACHOWIAK, Tomasz. </a:t>
            </a:r>
            <a:r>
              <a:rPr lang="sv-SE" sz="1100" dirty="0">
                <a:solidFill>
                  <a:schemeClr val="accent4">
                    <a:lumMod val="60000"/>
                    <a:lumOff val="40000"/>
                  </a:schemeClr>
                </a:solidFill>
              </a:rPr>
              <a:t>Stochastic Screen Space Reflections</a:t>
            </a:r>
            <a:r>
              <a:rPr lang="sv-SE" sz="1100" dirty="0">
                <a:solidFill>
                  <a:schemeClr val="bg1"/>
                </a:solidFill>
              </a:rPr>
              <a:t>, SIGGRAPH 2015, </a:t>
            </a:r>
            <a:r>
              <a:rPr lang="sv-SE" sz="1100" dirty="0">
                <a:solidFill>
                  <a:schemeClr val="bg1"/>
                </a:solidFill>
                <a:hlinkClick r:id="rId25"/>
              </a:rPr>
              <a:t>Link</a:t>
            </a:r>
            <a:endParaRPr lang="en-US" sz="1100" dirty="0">
              <a:solidFill>
                <a:schemeClr val="accent4">
                  <a:lumMod val="60000"/>
                  <a:lumOff val="40000"/>
                </a:schemeClr>
              </a:solidFill>
            </a:endParaRPr>
          </a:p>
          <a:p>
            <a:r>
              <a:rPr lang="en-CA" sz="1100" dirty="0">
                <a:solidFill>
                  <a:schemeClr val="bg1"/>
                </a:solidFill>
              </a:rPr>
              <a:t>[</a:t>
            </a:r>
            <a:r>
              <a:rPr lang="sv-SE" sz="1100" dirty="0">
                <a:solidFill>
                  <a:schemeClr val="bg1"/>
                </a:solidFill>
              </a:rPr>
              <a:t>Stefanov15] 		STEFANOV, Nikolay. </a:t>
            </a:r>
            <a:r>
              <a:rPr lang="en-CA" sz="1100" dirty="0">
                <a:solidFill>
                  <a:schemeClr val="accent4">
                    <a:lumMod val="60000"/>
                    <a:lumOff val="40000"/>
                  </a:schemeClr>
                </a:solidFill>
              </a:rPr>
              <a:t>Global Illumination in Tom Clancy’s The Division</a:t>
            </a:r>
            <a:r>
              <a:rPr lang="en-CA" sz="1100" dirty="0">
                <a:solidFill>
                  <a:schemeClr val="bg1"/>
                </a:solidFill>
              </a:rPr>
              <a:t>, GDC 2016, </a:t>
            </a:r>
            <a:r>
              <a:rPr lang="en-CA" sz="1100" dirty="0">
                <a:solidFill>
                  <a:schemeClr val="bg1"/>
                </a:solidFill>
                <a:hlinkClick r:id="rId26"/>
              </a:rPr>
              <a:t>Link</a:t>
            </a:r>
            <a:endParaRPr lang="en-CA" sz="1100" dirty="0">
              <a:solidFill>
                <a:schemeClr val="bg1"/>
              </a:solidFill>
            </a:endParaRPr>
          </a:p>
          <a:p>
            <a:r>
              <a:rPr lang="en-GB" altLang="sv-SE" sz="1100" dirty="0">
                <a:solidFill>
                  <a:schemeClr val="bg1"/>
                </a:solidFill>
              </a:rPr>
              <a:t>[Tabellion10] 		TABELLION, Eric. </a:t>
            </a:r>
            <a:r>
              <a:rPr lang="en-GB" altLang="sv-SE" sz="1100" dirty="0">
                <a:solidFill>
                  <a:schemeClr val="accent4">
                    <a:lumMod val="60000"/>
                    <a:lumOff val="40000"/>
                  </a:schemeClr>
                </a:solidFill>
              </a:rPr>
              <a:t>Ray Tracing vs. Point-Based GI for Animated Films</a:t>
            </a:r>
            <a:r>
              <a:rPr lang="en-GB" altLang="sv-SE" sz="1100" dirty="0">
                <a:solidFill>
                  <a:schemeClr val="bg1"/>
                </a:solidFill>
              </a:rPr>
              <a:t>, SIGGRAPH 2010, </a:t>
            </a:r>
            <a:r>
              <a:rPr lang="en-GB" altLang="sv-SE" sz="1100" dirty="0">
                <a:solidFill>
                  <a:schemeClr val="bg1"/>
                </a:solidFill>
                <a:hlinkClick r:id="rId27"/>
              </a:rPr>
              <a:t>Link</a:t>
            </a:r>
            <a:endParaRPr lang="en-GB" altLang="sv-SE" sz="1100" dirty="0">
              <a:solidFill>
                <a:schemeClr val="bg1"/>
              </a:solidFill>
            </a:endParaRPr>
          </a:p>
          <a:p>
            <a:r>
              <a:rPr lang="en-GB" altLang="sv-SE" sz="1100" dirty="0">
                <a:solidFill>
                  <a:schemeClr val="bg1"/>
                </a:solidFill>
              </a:rPr>
              <a:t>[Tatarchuk05]		TATARCHUK, Natalya.</a:t>
            </a:r>
            <a:r>
              <a:rPr lang="en-GB" altLang="sv-SE" sz="1100" dirty="0">
                <a:solidFill>
                  <a:schemeClr val="accent4">
                    <a:lumMod val="60000"/>
                    <a:lumOff val="40000"/>
                  </a:schemeClr>
                </a:solidFill>
              </a:rPr>
              <a:t> Irradiance Volumes for Games</a:t>
            </a:r>
            <a:r>
              <a:rPr lang="en-CA" sz="1100" dirty="0">
                <a:solidFill>
                  <a:schemeClr val="bg1"/>
                </a:solidFill>
              </a:rPr>
              <a:t>, GDCE 2005, </a:t>
            </a:r>
            <a:r>
              <a:rPr lang="en-CA" sz="1100" dirty="0">
                <a:solidFill>
                  <a:schemeClr val="bg1"/>
                </a:solidFill>
                <a:hlinkClick r:id="rId28"/>
              </a:rPr>
              <a:t>Link</a:t>
            </a:r>
            <a:endParaRPr lang="en-GB" altLang="sv-SE" sz="1100" dirty="0">
              <a:solidFill>
                <a:schemeClr val="accent4">
                  <a:lumMod val="60000"/>
                  <a:lumOff val="40000"/>
                </a:schemeClr>
              </a:solidFill>
            </a:endParaRPr>
          </a:p>
          <a:p>
            <a:r>
              <a:rPr lang="en-GB" altLang="sv-SE" sz="1100" dirty="0">
                <a:solidFill>
                  <a:schemeClr val="bg1"/>
                </a:solidFill>
              </a:rPr>
              <a:t>[Unity16]		UNITY and IMAGINATION TECHNOLOGIES.</a:t>
            </a:r>
            <a:r>
              <a:rPr lang="en-GB" altLang="sv-SE" sz="1100" dirty="0">
                <a:solidFill>
                  <a:schemeClr val="accent4">
                    <a:lumMod val="60000"/>
                    <a:lumOff val="40000"/>
                  </a:schemeClr>
                </a:solidFill>
              </a:rPr>
              <a:t> Progressive </a:t>
            </a:r>
            <a:r>
              <a:rPr lang="en-GB" altLang="sv-SE" sz="1100" dirty="0" err="1">
                <a:solidFill>
                  <a:schemeClr val="accent4">
                    <a:lumMod val="60000"/>
                    <a:lumOff val="40000"/>
                  </a:schemeClr>
                </a:solidFill>
              </a:rPr>
              <a:t>Lightmapper</a:t>
            </a:r>
            <a:r>
              <a:rPr lang="en-CA" sz="1100" dirty="0">
                <a:solidFill>
                  <a:schemeClr val="bg1"/>
                </a:solidFill>
              </a:rPr>
              <a:t>, GDC 2016, </a:t>
            </a:r>
            <a:r>
              <a:rPr lang="en-CA" sz="1100" dirty="0">
                <a:solidFill>
                  <a:schemeClr val="bg1"/>
                </a:solidFill>
                <a:hlinkClick r:id="rId29"/>
              </a:rPr>
              <a:t>Link</a:t>
            </a:r>
            <a:br>
              <a:rPr lang="en-GB" altLang="sv-SE" sz="1100" dirty="0">
                <a:solidFill>
                  <a:schemeClr val="bg1"/>
                </a:solidFill>
              </a:rPr>
            </a:br>
            <a:r>
              <a:rPr lang="en-CA" sz="1100" dirty="0">
                <a:solidFill>
                  <a:schemeClr val="bg1"/>
                </a:solidFill>
              </a:rPr>
              <a:t>[Valient14]		VALIENT, Michal. </a:t>
            </a:r>
            <a:r>
              <a:rPr lang="en-CA" sz="1100" dirty="0">
                <a:solidFill>
                  <a:schemeClr val="accent4">
                    <a:lumMod val="60000"/>
                    <a:lumOff val="40000"/>
                  </a:schemeClr>
                </a:solidFill>
              </a:rPr>
              <a:t>Taking </a:t>
            </a:r>
            <a:r>
              <a:rPr lang="en-CA" sz="1100" dirty="0" err="1">
                <a:solidFill>
                  <a:schemeClr val="accent4">
                    <a:lumMod val="60000"/>
                    <a:lumOff val="40000"/>
                  </a:schemeClr>
                </a:solidFill>
              </a:rPr>
              <a:t>Killzone</a:t>
            </a:r>
            <a:r>
              <a:rPr lang="en-CA" sz="1100" dirty="0">
                <a:solidFill>
                  <a:schemeClr val="accent4">
                    <a:lumMod val="60000"/>
                    <a:lumOff val="40000"/>
                  </a:schemeClr>
                </a:solidFill>
              </a:rPr>
              <a:t> Shadow Fall Image Quality Into The Next Generation</a:t>
            </a:r>
            <a:r>
              <a:rPr lang="en-US" sz="1100" dirty="0">
                <a:solidFill>
                  <a:schemeClr val="bg1"/>
                </a:solidFill>
              </a:rPr>
              <a:t>, </a:t>
            </a:r>
            <a:r>
              <a:rPr lang="en-CA" sz="1100" dirty="0">
                <a:solidFill>
                  <a:schemeClr val="bg1"/>
                </a:solidFill>
              </a:rPr>
              <a:t>GDC </a:t>
            </a:r>
            <a:r>
              <a:rPr lang="sv-SE" sz="1100" dirty="0">
                <a:solidFill>
                  <a:schemeClr val="bg1"/>
                </a:solidFill>
              </a:rPr>
              <a:t>2014, </a:t>
            </a:r>
            <a:r>
              <a:rPr lang="sv-SE" sz="1100" dirty="0">
                <a:solidFill>
                  <a:schemeClr val="bg1"/>
                </a:solidFill>
                <a:hlinkClick r:id="rId30"/>
              </a:rPr>
              <a:t>Link</a:t>
            </a:r>
            <a:endParaRPr lang="sv-SE" sz="1100" dirty="0">
              <a:solidFill>
                <a:schemeClr val="bg1"/>
              </a:solidFill>
            </a:endParaRPr>
          </a:p>
          <a:p>
            <a:r>
              <a:rPr lang="en-CA" sz="1100" dirty="0">
                <a:solidFill>
                  <a:schemeClr val="bg1"/>
                </a:solidFill>
              </a:rPr>
              <a:t>[</a:t>
            </a:r>
            <a:r>
              <a:rPr lang="sv-SE" sz="1100" dirty="0">
                <a:solidFill>
                  <a:schemeClr val="bg1"/>
                </a:solidFill>
              </a:rPr>
              <a:t>Villegas08]		VILLEGAS, Luis and SHYPULA, Sean. </a:t>
            </a:r>
            <a:r>
              <a:rPr lang="en-CA" sz="1100" dirty="0">
                <a:solidFill>
                  <a:schemeClr val="accent4">
                    <a:lumMod val="60000"/>
                    <a:lumOff val="40000"/>
                  </a:schemeClr>
                </a:solidFill>
              </a:rPr>
              <a:t>Life on the Bungie Farm: Fun Things to Do with 180 Servers</a:t>
            </a:r>
            <a:r>
              <a:rPr lang="en-US" sz="1100" dirty="0">
                <a:solidFill>
                  <a:schemeClr val="bg1"/>
                </a:solidFill>
              </a:rPr>
              <a:t>, </a:t>
            </a:r>
            <a:r>
              <a:rPr lang="en-CA" sz="1100" dirty="0">
                <a:solidFill>
                  <a:schemeClr val="bg1"/>
                </a:solidFill>
              </a:rPr>
              <a:t>GDC </a:t>
            </a:r>
            <a:r>
              <a:rPr lang="sv-SE" sz="1100" dirty="0">
                <a:solidFill>
                  <a:schemeClr val="bg1"/>
                </a:solidFill>
              </a:rPr>
              <a:t>2008, </a:t>
            </a:r>
            <a:r>
              <a:rPr lang="sv-SE" sz="1100" dirty="0">
                <a:solidFill>
                  <a:schemeClr val="bg1"/>
                </a:solidFill>
                <a:hlinkClick r:id="rId31"/>
              </a:rPr>
              <a:t>Link</a:t>
            </a:r>
            <a:endParaRPr lang="sv-SE" sz="1100" dirty="0">
              <a:solidFill>
                <a:schemeClr val="bg1"/>
              </a:solidFill>
            </a:endParaRPr>
          </a:p>
          <a:p>
            <a:r>
              <a:rPr lang="sv-SE" sz="1100" dirty="0">
                <a:solidFill>
                  <a:schemeClr val="bg1"/>
                </a:solidFill>
              </a:rPr>
              <a:t>[Wang09]		WANG, Jiaping Et. Al. </a:t>
            </a:r>
            <a:r>
              <a:rPr lang="en-CA" sz="1100" dirty="0">
                <a:solidFill>
                  <a:schemeClr val="accent4">
                    <a:lumMod val="60000"/>
                    <a:lumOff val="40000"/>
                  </a:schemeClr>
                </a:solidFill>
              </a:rPr>
              <a:t>All-Frequency Rendering of Dynamic, Spatially-Varying Reflectance</a:t>
            </a:r>
            <a:r>
              <a:rPr lang="en-US" sz="1100" dirty="0">
                <a:solidFill>
                  <a:schemeClr val="bg1"/>
                </a:solidFill>
              </a:rPr>
              <a:t>, </a:t>
            </a:r>
            <a:r>
              <a:rPr lang="en-CA" sz="1100" dirty="0">
                <a:solidFill>
                  <a:schemeClr val="bg1"/>
                </a:solidFill>
              </a:rPr>
              <a:t>SIGGRAPH ASIA 2009</a:t>
            </a:r>
            <a:r>
              <a:rPr lang="sv-SE" sz="1100" dirty="0">
                <a:solidFill>
                  <a:schemeClr val="bg1"/>
                </a:solidFill>
              </a:rPr>
              <a:t>, </a:t>
            </a:r>
            <a:r>
              <a:rPr lang="sv-SE" sz="1100" dirty="0">
                <a:solidFill>
                  <a:schemeClr val="bg1"/>
                </a:solidFill>
                <a:hlinkClick r:id="rId32"/>
              </a:rPr>
              <a:t>Link</a:t>
            </a:r>
            <a:endParaRPr lang="en-CA" sz="1100" dirty="0">
              <a:solidFill>
                <a:schemeClr val="bg1"/>
              </a:solidFill>
            </a:endParaRPr>
          </a:p>
          <a:p>
            <a:r>
              <a:rPr lang="en-CA" sz="1100" dirty="0">
                <a:solidFill>
                  <a:schemeClr val="bg1"/>
                </a:solidFill>
              </a:rPr>
              <a:t>[Werle17]       		WERLE, Guillaume and MARTINEZ, Benoit. </a:t>
            </a:r>
            <a:r>
              <a:rPr lang="en-CA" sz="1100" dirty="0">
                <a:solidFill>
                  <a:schemeClr val="accent4">
                    <a:lumMod val="60000"/>
                    <a:lumOff val="40000"/>
                  </a:schemeClr>
                </a:solidFill>
              </a:rPr>
              <a:t>Ghost Recon Wildlands Terrain Technology and Tools</a:t>
            </a:r>
            <a:r>
              <a:rPr lang="en-US" sz="1100" dirty="0">
                <a:solidFill>
                  <a:schemeClr val="bg1"/>
                </a:solidFill>
              </a:rPr>
              <a:t>, </a:t>
            </a:r>
            <a:r>
              <a:rPr lang="en-CA" sz="1100" dirty="0">
                <a:solidFill>
                  <a:schemeClr val="bg1"/>
                </a:solidFill>
              </a:rPr>
              <a:t>GDC </a:t>
            </a:r>
            <a:r>
              <a:rPr lang="sv-SE" sz="1100" dirty="0">
                <a:solidFill>
                  <a:schemeClr val="bg1"/>
                </a:solidFill>
              </a:rPr>
              <a:t>2017, </a:t>
            </a:r>
            <a:r>
              <a:rPr lang="sv-SE" sz="1100" dirty="0">
                <a:solidFill>
                  <a:schemeClr val="bg1"/>
                </a:solidFill>
                <a:hlinkClick r:id="rId33"/>
              </a:rPr>
              <a:t>Link</a:t>
            </a:r>
            <a:endParaRPr lang="sv-SE" sz="1100" dirty="0">
              <a:solidFill>
                <a:schemeClr val="bg1"/>
              </a:solidFill>
            </a:endParaRPr>
          </a:p>
          <a:p>
            <a:r>
              <a:rPr lang="en-CA" sz="1100" dirty="0">
                <a:solidFill>
                  <a:schemeClr val="bg1"/>
                </a:solidFill>
              </a:rPr>
              <a:t>[Woodhouse14]	WOODHOUSE, Ben. </a:t>
            </a:r>
            <a:r>
              <a:rPr lang="sv-SE" sz="1100" dirty="0">
                <a:solidFill>
                  <a:schemeClr val="accent4">
                    <a:lumMod val="60000"/>
                    <a:lumOff val="40000"/>
                  </a:schemeClr>
                </a:solidFill>
              </a:rPr>
              <a:t>Dynamic Global Illumination in Fable Legends</a:t>
            </a:r>
            <a:r>
              <a:rPr lang="sv-SE" sz="1100" dirty="0">
                <a:solidFill>
                  <a:schemeClr val="bg1"/>
                </a:solidFill>
              </a:rPr>
              <a:t>, LionHead Blog (WebArchived), </a:t>
            </a:r>
            <a:r>
              <a:rPr lang="sv-SE" sz="1100" dirty="0">
                <a:solidFill>
                  <a:schemeClr val="bg1"/>
                </a:solidFill>
                <a:hlinkClick r:id="rId34"/>
              </a:rPr>
              <a:t>Link</a:t>
            </a:r>
            <a:endParaRPr lang="en-CA" sz="1100" dirty="0">
              <a:solidFill>
                <a:schemeClr val="bg1"/>
              </a:solidFill>
            </a:endParaRPr>
          </a:p>
          <a:p>
            <a:r>
              <a:rPr lang="en-CA" sz="1100" dirty="0">
                <a:solidFill>
                  <a:schemeClr val="bg1"/>
                </a:solidFill>
              </a:rPr>
              <a:t>[Wright15]       		WRIGHT, Daniel. </a:t>
            </a:r>
            <a:r>
              <a:rPr lang="en-CA" sz="1100" dirty="0">
                <a:solidFill>
                  <a:schemeClr val="accent4">
                    <a:lumMod val="60000"/>
                    <a:lumOff val="40000"/>
                  </a:schemeClr>
                </a:solidFill>
              </a:rPr>
              <a:t>Dynamic Occlusion With Signed Distance Fields</a:t>
            </a:r>
            <a:r>
              <a:rPr lang="en-US" sz="1100" dirty="0">
                <a:solidFill>
                  <a:schemeClr val="bg1"/>
                </a:solidFill>
              </a:rPr>
              <a:t>, </a:t>
            </a:r>
            <a:r>
              <a:rPr lang="en-CA" sz="1100" dirty="0">
                <a:solidFill>
                  <a:schemeClr val="bg1"/>
                </a:solidFill>
              </a:rPr>
              <a:t>SIGGRAPH </a:t>
            </a:r>
            <a:r>
              <a:rPr lang="sv-SE" sz="1100" dirty="0">
                <a:solidFill>
                  <a:schemeClr val="bg1"/>
                </a:solidFill>
              </a:rPr>
              <a:t>2015, </a:t>
            </a:r>
            <a:r>
              <a:rPr lang="sv-SE" sz="1100" dirty="0">
                <a:solidFill>
                  <a:schemeClr val="bg1"/>
                </a:solidFill>
                <a:hlinkClick r:id="rId33"/>
              </a:rPr>
              <a:t>Link</a:t>
            </a:r>
            <a:endParaRPr lang="sv-SE" sz="1100" dirty="0">
              <a:solidFill>
                <a:schemeClr val="bg1"/>
              </a:solidFill>
            </a:endParaRPr>
          </a:p>
        </p:txBody>
      </p:sp>
      <p:sp>
        <p:nvSpPr>
          <p:cNvPr id="4" name="Title 1">
            <a:extLst>
              <a:ext uri="{FF2B5EF4-FFF2-40B4-BE49-F238E27FC236}">
                <a16:creationId xmlns:a16="http://schemas.microsoft.com/office/drawing/2014/main" id="{D24B4347-0DF0-4D16-94AD-5A00C0A23419}"/>
              </a:ext>
            </a:extLst>
          </p:cNvPr>
          <p:cNvSpPr>
            <a:spLocks noGrp="1"/>
          </p:cNvSpPr>
          <p:nvPr>
            <p:ph type="title"/>
          </p:nvPr>
        </p:nvSpPr>
        <p:spPr>
          <a:xfrm>
            <a:off x="831850" y="161925"/>
            <a:ext cx="10962640" cy="1325563"/>
          </a:xfrm>
          <a:effectLst/>
        </p:spPr>
        <p:txBody>
          <a:bodyPr/>
          <a:lstStyle/>
          <a:p>
            <a:r>
              <a:rPr lang="en-US" sz="4320" dirty="0">
                <a:solidFill>
                  <a:schemeClr val="accent4"/>
                </a:solidFill>
                <a:uFillTx/>
                <a:latin typeface="Century Gothic" panose="020B0502020202020204" pitchFamily="34" charset="0"/>
              </a:rPr>
              <a:t>References (2/3)</a:t>
            </a:r>
            <a:endParaRPr lang="en-US" dirty="0">
              <a:solidFill>
                <a:schemeClr val="accent4"/>
              </a:solidFill>
              <a:uFillTx/>
              <a:latin typeface="Century Gothic" panose="020B0502020202020204" pitchFamily="34" charset="0"/>
            </a:endParaRPr>
          </a:p>
        </p:txBody>
      </p:sp>
      <p:sp>
        <p:nvSpPr>
          <p:cNvPr id="6" name="Footer Placeholder 4">
            <a:extLst>
              <a:ext uri="{FF2B5EF4-FFF2-40B4-BE49-F238E27FC236}">
                <a16:creationId xmlns:a16="http://schemas.microsoft.com/office/drawing/2014/main" id="{672E42BC-01A2-4197-A8EB-7CAC6EAD7CD4}"/>
              </a:ext>
            </a:extLst>
          </p:cNvPr>
          <p:cNvSpPr>
            <a:spLocks noGrp="1"/>
          </p:cNvSpPr>
          <p:nvPr>
            <p:ph type="ftr" sz="quarter" idx="11"/>
          </p:nvPr>
        </p:nvSpPr>
        <p:spPr>
          <a:xfrm>
            <a:off x="3198743" y="6582391"/>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132158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0216"/>
            <a:ext cx="9144000" cy="2387600"/>
          </a:xfrm>
        </p:spPr>
        <p:txBody>
          <a:bodyPr>
            <a:normAutofit/>
          </a:bodyPr>
          <a:lstStyle/>
          <a:p>
            <a:pPr algn="ctr"/>
            <a:r>
              <a:rPr lang="en-CA" sz="7200" dirty="0">
                <a:solidFill>
                  <a:srgbClr val="FFC000"/>
                </a:solidFill>
              </a:rPr>
              <a:t>Questions?</a:t>
            </a:r>
            <a:endParaRPr lang="sv-SE" sz="7200" dirty="0">
              <a:solidFill>
                <a:srgbClr val="FFC000"/>
              </a:solidFill>
              <a:uFillTx/>
              <a:latin typeface="Century Gothic" panose="020B0502020202020204" pitchFamily="34" charset="0"/>
            </a:endParaRPr>
          </a:p>
        </p:txBody>
      </p:sp>
      <p:pic>
        <p:nvPicPr>
          <p:cNvPr id="3" name="Picture 2">
            <a:extLst>
              <a:ext uri="{FF2B5EF4-FFF2-40B4-BE49-F238E27FC236}">
                <a16:creationId xmlns:a16="http://schemas.microsoft.com/office/drawing/2014/main" id="{6A1347FD-2F1C-4E7C-9F4D-B042353465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86480" y="2921392"/>
            <a:ext cx="7019040" cy="2935958"/>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CFE377F0-BC22-49EB-8A9C-96FE5B18F6C4}"/>
              </a:ext>
            </a:extLst>
          </p:cNvPr>
          <p:cNvSpPr/>
          <p:nvPr/>
        </p:nvSpPr>
        <p:spPr>
          <a:xfrm>
            <a:off x="0" y="6328453"/>
            <a:ext cx="12191999" cy="369332"/>
          </a:xfrm>
          <a:prstGeom prst="rect">
            <a:avLst/>
          </a:prstGeom>
        </p:spPr>
        <p:txBody>
          <a:bodyPr wrap="square">
            <a:spAutoFit/>
          </a:bodyPr>
          <a:lstStyle/>
          <a:p>
            <a:pPr algn="ctr"/>
            <a:r>
              <a:rPr lang="en-CA" dirty="0">
                <a:solidFill>
                  <a:schemeClr val="bg1"/>
                </a:solidFill>
              </a:rPr>
              <a:t>www.ea.com/seed                                   We’re hiring!                                                       @SEED </a:t>
            </a:r>
          </a:p>
        </p:txBody>
      </p:sp>
    </p:spTree>
    <p:extLst>
      <p:ext uri="{BB962C8B-B14F-4D97-AF65-F5344CB8AC3E}">
        <p14:creationId xmlns:p14="http://schemas.microsoft.com/office/powerpoint/2010/main" val="19334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B84330-B296-4C48-97ED-832F4EB4B29D}"/>
              </a:ext>
            </a:extLst>
          </p:cNvPr>
          <p:cNvSpPr>
            <a:spLocks noGrp="1"/>
          </p:cNvSpPr>
          <p:nvPr>
            <p:ph type="title"/>
          </p:nvPr>
        </p:nvSpPr>
        <p:spPr>
          <a:xfrm>
            <a:off x="838200" y="365125"/>
            <a:ext cx="10962640" cy="1325563"/>
          </a:xfrm>
          <a:effectLst/>
        </p:spPr>
        <p:txBody>
          <a:bodyPr/>
          <a:lstStyle/>
          <a:p>
            <a:r>
              <a:rPr lang="en-US" sz="4320" dirty="0">
                <a:solidFill>
                  <a:schemeClr val="accent4"/>
                </a:solidFill>
                <a:uFillTx/>
                <a:latin typeface="Century Gothic" panose="020B0502020202020204" pitchFamily="34" charset="0"/>
              </a:rPr>
              <a:t>Disclaimer - Storage vs Data</a:t>
            </a:r>
            <a:endParaRPr lang="en-US" dirty="0">
              <a:solidFill>
                <a:schemeClr val="accent4"/>
              </a:solidFill>
              <a:uFillTx/>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CCB1B9B7-D4D8-42B2-88FA-950938B554E1}"/>
              </a:ext>
            </a:extLst>
          </p:cNvPr>
          <p:cNvGraphicFramePr>
            <a:graphicFrameLocks noGrp="1"/>
          </p:cNvGraphicFramePr>
          <p:nvPr>
            <p:extLst>
              <p:ext uri="{D42A27DB-BD31-4B8C-83A1-F6EECF244321}">
                <p14:modId xmlns:p14="http://schemas.microsoft.com/office/powerpoint/2010/main" val="409050619"/>
              </p:ext>
            </p:extLst>
          </p:nvPr>
        </p:nvGraphicFramePr>
        <p:xfrm>
          <a:off x="935657" y="2250318"/>
          <a:ext cx="4698230" cy="2865120"/>
        </p:xfrm>
        <a:graphic>
          <a:graphicData uri="http://schemas.openxmlformats.org/drawingml/2006/table">
            <a:tbl>
              <a:tblPr firstRow="1" bandRow="1">
                <a:effectLst>
                  <a:outerShdw blurRad="50800" dist="38100" dir="2700000" algn="tl" rotWithShape="0">
                    <a:prstClr val="black">
                      <a:alpha val="40000"/>
                    </a:prstClr>
                  </a:outerShdw>
                </a:effectLst>
                <a:tableStyleId>{793D81CF-94F2-401A-BA57-92F5A7B2D0C5}</a:tableStyleId>
              </a:tblPr>
              <a:tblGrid>
                <a:gridCol w="1345248">
                  <a:extLst>
                    <a:ext uri="{9D8B030D-6E8A-4147-A177-3AD203B41FA5}">
                      <a16:colId xmlns:a16="http://schemas.microsoft.com/office/drawing/2014/main" val="2340295311"/>
                    </a:ext>
                  </a:extLst>
                </a:gridCol>
                <a:gridCol w="2088134">
                  <a:extLst>
                    <a:ext uri="{9D8B030D-6E8A-4147-A177-3AD203B41FA5}">
                      <a16:colId xmlns:a16="http://schemas.microsoft.com/office/drawing/2014/main" val="1097804026"/>
                    </a:ext>
                  </a:extLst>
                </a:gridCol>
                <a:gridCol w="1264848">
                  <a:extLst>
                    <a:ext uri="{9D8B030D-6E8A-4147-A177-3AD203B41FA5}">
                      <a16:colId xmlns:a16="http://schemas.microsoft.com/office/drawing/2014/main" val="2616517803"/>
                    </a:ext>
                  </a:extLst>
                </a:gridCol>
              </a:tblGrid>
              <a:tr h="370840">
                <a:tc>
                  <a:txBody>
                    <a:bodyPr/>
                    <a:lstStyle/>
                    <a:p>
                      <a:r>
                        <a:rPr lang="fr-CA" dirty="0"/>
                        <a:t>2D Storage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dirty="0"/>
                        <a:t>3D Storage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dirty="0"/>
                        <a:t>4D Storage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7810306"/>
                  </a:ext>
                </a:extLst>
              </a:tr>
              <a:tr h="370840">
                <a:tc>
                  <a:txBody>
                    <a:bodyPr/>
                    <a:lstStyle/>
                    <a:p>
                      <a:r>
                        <a:rPr lang="en-CA" dirty="0"/>
                        <a:t>Per-Texel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dirty="0"/>
                        <a:t>Probes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dirty="0"/>
                        <a:t>Time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96323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Per-Vertex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dirty="0"/>
                        <a:t>Voxels (Point/</a:t>
                      </a:r>
                      <a:r>
                        <a:rPr lang="en-CA" dirty="0" err="1"/>
                        <a:t>Aniso</a:t>
                      </a:r>
                      <a:r>
                        <a:rPr lang="en-CA"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dirty="0"/>
                        <a:t>States</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0428316"/>
                  </a:ext>
                </a:extLst>
              </a:tr>
              <a:tr h="370840">
                <a:tc>
                  <a:txBody>
                    <a:bodyPr/>
                    <a:lstStyle/>
                    <a:p>
                      <a:r>
                        <a:rPr lang="en-CA" dirty="0"/>
                        <a:t>Per-Face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dirty="0" err="1"/>
                        <a:t>Surfels</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dirty="0"/>
                        <a:t>Story</a:t>
                      </a:r>
                      <a:br>
                        <a:rPr lang="fr-CA" dirty="0"/>
                      </a:br>
                      <a:r>
                        <a:rPr lang="fr-CA" dirty="0" err="1"/>
                        <a:t>Chapters</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5180053"/>
                  </a:ext>
                </a:extLst>
              </a:tr>
              <a:tr h="370840">
                <a:tc>
                  <a:txBody>
                    <a:bodyPr/>
                    <a:lstStyle/>
                    <a:p>
                      <a:r>
                        <a:rPr lang="en-CA" dirty="0"/>
                        <a:t>Per-Object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Cubemaps</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9173"/>
                  </a:ext>
                </a:extLst>
              </a:tr>
              <a:tr h="370840">
                <a:tc>
                  <a:txBody>
                    <a:bodyPr/>
                    <a:lstStyle/>
                    <a:p>
                      <a:r>
                        <a:rPr lang="fr-CA" dirty="0"/>
                        <a:t>…</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Polycube</a:t>
                      </a:r>
                      <a:r>
                        <a:rPr lang="en-CA" dirty="0"/>
                        <a:t> maps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9441921"/>
                  </a:ext>
                </a:extLst>
              </a:tr>
              <a:tr h="370840">
                <a:tc>
                  <a:txBody>
                    <a:bodyPr/>
                    <a:lstStyle/>
                    <a:p>
                      <a:r>
                        <a:rPr lang="fr-CA" dirty="0"/>
                        <a:t>…</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7093442"/>
                  </a:ext>
                </a:extLst>
              </a:tr>
            </a:tbl>
          </a:graphicData>
        </a:graphic>
      </p:graphicFrame>
      <p:graphicFrame>
        <p:nvGraphicFramePr>
          <p:cNvPr id="9" name="Table 8">
            <a:extLst>
              <a:ext uri="{FF2B5EF4-FFF2-40B4-BE49-F238E27FC236}">
                <a16:creationId xmlns:a16="http://schemas.microsoft.com/office/drawing/2014/main" id="{058C2A5C-B95D-4E5B-B56B-821B924C6C36}"/>
              </a:ext>
            </a:extLst>
          </p:cNvPr>
          <p:cNvGraphicFramePr>
            <a:graphicFrameLocks noGrp="1"/>
          </p:cNvGraphicFramePr>
          <p:nvPr>
            <p:extLst>
              <p:ext uri="{D42A27DB-BD31-4B8C-83A1-F6EECF244321}">
                <p14:modId xmlns:p14="http://schemas.microsoft.com/office/powerpoint/2010/main" val="986797624"/>
              </p:ext>
            </p:extLst>
          </p:nvPr>
        </p:nvGraphicFramePr>
        <p:xfrm>
          <a:off x="5778029" y="2989895"/>
          <a:ext cx="2901295" cy="2560320"/>
        </p:xfrm>
        <a:graphic>
          <a:graphicData uri="http://schemas.openxmlformats.org/drawingml/2006/table">
            <a:tbl>
              <a:tblPr firstRow="1" bandRow="1">
                <a:effectLst>
                  <a:outerShdw blurRad="50800" dist="38100" dir="2700000" algn="tl" rotWithShape="0">
                    <a:prstClr val="black">
                      <a:alpha val="40000"/>
                    </a:prstClr>
                  </a:outerShdw>
                </a:effectLst>
                <a:tableStyleId>{793D81CF-94F2-401A-BA57-92F5A7B2D0C5}</a:tableStyleId>
              </a:tblPr>
              <a:tblGrid>
                <a:gridCol w="2901295">
                  <a:extLst>
                    <a:ext uri="{9D8B030D-6E8A-4147-A177-3AD203B41FA5}">
                      <a16:colId xmlns:a16="http://schemas.microsoft.com/office/drawing/2014/main" val="2340295311"/>
                    </a:ext>
                  </a:extLst>
                </a:gridCol>
              </a:tblGrid>
              <a:tr h="274376">
                <a:tc>
                  <a:txBody>
                    <a:bodyPr/>
                    <a:lstStyle/>
                    <a:p>
                      <a:r>
                        <a:rPr lang="fr-CA" dirty="0" err="1"/>
                        <a:t>Encoding</a:t>
                      </a:r>
                      <a:endParaRPr lang="en-CA" dirty="0"/>
                    </a:p>
                  </a:txBody>
                  <a:tcPr/>
                </a:tc>
                <a:extLst>
                  <a:ext uri="{0D108BD9-81ED-4DB2-BD59-A6C34878D82A}">
                    <a16:rowId xmlns:a16="http://schemas.microsoft.com/office/drawing/2014/main" val="1627810306"/>
                  </a:ext>
                </a:extLst>
              </a:tr>
              <a:tr h="27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Spherical Harmonics</a:t>
                      </a:r>
                    </a:p>
                  </a:txBody>
                  <a:tcPr/>
                </a:tc>
                <a:extLst>
                  <a:ext uri="{0D108BD9-81ED-4DB2-BD59-A6C34878D82A}">
                    <a16:rowId xmlns:a16="http://schemas.microsoft.com/office/drawing/2014/main" val="243425761"/>
                  </a:ext>
                </a:extLst>
              </a:tr>
              <a:tr h="27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Spherical Gaussians</a:t>
                      </a:r>
                    </a:p>
                  </a:txBody>
                  <a:tcPr/>
                </a:tc>
                <a:extLst>
                  <a:ext uri="{0D108BD9-81ED-4DB2-BD59-A6C34878D82A}">
                    <a16:rowId xmlns:a16="http://schemas.microsoft.com/office/drawing/2014/main" val="3133251080"/>
                  </a:ext>
                </a:extLst>
              </a:tr>
              <a:tr h="27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Octahedron</a:t>
                      </a:r>
                    </a:p>
                  </a:txBody>
                  <a:tcPr/>
                </a:tc>
                <a:extLst>
                  <a:ext uri="{0D108BD9-81ED-4DB2-BD59-A6C34878D82A}">
                    <a16:rowId xmlns:a16="http://schemas.microsoft.com/office/drawing/2014/main" val="2330480799"/>
                  </a:ext>
                </a:extLst>
              </a:tr>
              <a:tr h="274376">
                <a:tc>
                  <a:txBody>
                    <a:bodyPr/>
                    <a:lstStyle/>
                    <a:p>
                      <a:r>
                        <a:rPr lang="en-CA" dirty="0"/>
                        <a:t>Ambient Dice</a:t>
                      </a:r>
                    </a:p>
                  </a:txBody>
                  <a:tcPr/>
                </a:tc>
                <a:extLst>
                  <a:ext uri="{0D108BD9-81ED-4DB2-BD59-A6C34878D82A}">
                    <a16:rowId xmlns:a16="http://schemas.microsoft.com/office/drawing/2014/main" val="1376725760"/>
                  </a:ext>
                </a:extLst>
              </a:tr>
              <a:tr h="274376">
                <a:tc>
                  <a:txBody>
                    <a:bodyPr/>
                    <a:lstStyle/>
                    <a:p>
                      <a:r>
                        <a:rPr lang="fr-CA" dirty="0"/>
                        <a:t>Custom Basis (RNM, H, …)</a:t>
                      </a:r>
                      <a:endParaRPr lang="en-CA" dirty="0"/>
                    </a:p>
                  </a:txBody>
                  <a:tcPr/>
                </a:tc>
                <a:extLst>
                  <a:ext uri="{0D108BD9-81ED-4DB2-BD59-A6C34878D82A}">
                    <a16:rowId xmlns:a16="http://schemas.microsoft.com/office/drawing/2014/main" val="1192936005"/>
                  </a:ext>
                </a:extLst>
              </a:tr>
              <a:tr h="274376">
                <a:tc>
                  <a:txBody>
                    <a:bodyPr/>
                    <a:lstStyle/>
                    <a:p>
                      <a:r>
                        <a:rPr lang="fr-CA" dirty="0"/>
                        <a:t>…</a:t>
                      </a:r>
                      <a:endParaRPr lang="en-CA" dirty="0"/>
                    </a:p>
                  </a:txBody>
                  <a:tcPr/>
                </a:tc>
                <a:extLst>
                  <a:ext uri="{0D108BD9-81ED-4DB2-BD59-A6C34878D82A}">
                    <a16:rowId xmlns:a16="http://schemas.microsoft.com/office/drawing/2014/main" val="1435991687"/>
                  </a:ext>
                </a:extLst>
              </a:tr>
            </a:tbl>
          </a:graphicData>
        </a:graphic>
      </p:graphicFrame>
      <p:sp>
        <p:nvSpPr>
          <p:cNvPr id="5" name="Rectangle 4">
            <a:extLst>
              <a:ext uri="{FF2B5EF4-FFF2-40B4-BE49-F238E27FC236}">
                <a16:creationId xmlns:a16="http://schemas.microsoft.com/office/drawing/2014/main" id="{FA77F024-AAE9-46B7-A4AB-3D0781774293}"/>
              </a:ext>
            </a:extLst>
          </p:cNvPr>
          <p:cNvSpPr/>
          <p:nvPr/>
        </p:nvSpPr>
        <p:spPr>
          <a:xfrm>
            <a:off x="838199" y="1313784"/>
            <a:ext cx="6920292" cy="492443"/>
          </a:xfrm>
          <a:prstGeom prst="rect">
            <a:avLst/>
          </a:prstGeom>
        </p:spPr>
        <p:txBody>
          <a:bodyPr wrap="none">
            <a:spAutoFit/>
          </a:bodyPr>
          <a:lstStyle/>
          <a:p>
            <a:pPr fontAlgn="base"/>
            <a:r>
              <a:rPr lang="en-CA" sz="2600" i="1" dirty="0">
                <a:solidFill>
                  <a:srgbClr val="FFC000"/>
                </a:solidFill>
              </a:rPr>
              <a:t>Storage can be independent of format &amp; encoding</a:t>
            </a:r>
          </a:p>
        </p:txBody>
      </p:sp>
      <p:graphicFrame>
        <p:nvGraphicFramePr>
          <p:cNvPr id="8" name="Table 7">
            <a:extLst>
              <a:ext uri="{FF2B5EF4-FFF2-40B4-BE49-F238E27FC236}">
                <a16:creationId xmlns:a16="http://schemas.microsoft.com/office/drawing/2014/main" id="{7096026E-C7E8-4A9A-9AFE-B78ED27DA843}"/>
              </a:ext>
            </a:extLst>
          </p:cNvPr>
          <p:cNvGraphicFramePr>
            <a:graphicFrameLocks noGrp="1"/>
          </p:cNvGraphicFramePr>
          <p:nvPr>
            <p:extLst>
              <p:ext uri="{D42A27DB-BD31-4B8C-83A1-F6EECF244321}">
                <p14:modId xmlns:p14="http://schemas.microsoft.com/office/powerpoint/2010/main" val="175617616"/>
              </p:ext>
            </p:extLst>
          </p:nvPr>
        </p:nvGraphicFramePr>
        <p:xfrm>
          <a:off x="8823466" y="3749230"/>
          <a:ext cx="2901296" cy="2560320"/>
        </p:xfrm>
        <a:graphic>
          <a:graphicData uri="http://schemas.openxmlformats.org/drawingml/2006/table">
            <a:tbl>
              <a:tblPr firstRow="1" bandRow="1">
                <a:effectLst>
                  <a:outerShdw blurRad="50800" dist="38100" dir="2700000" algn="tl" rotWithShape="0">
                    <a:prstClr val="black">
                      <a:alpha val="40000"/>
                    </a:prstClr>
                  </a:outerShdw>
                </a:effectLst>
                <a:tableStyleId>{793D81CF-94F2-401A-BA57-92F5A7B2D0C5}</a:tableStyleId>
              </a:tblPr>
              <a:tblGrid>
                <a:gridCol w="2901296">
                  <a:extLst>
                    <a:ext uri="{9D8B030D-6E8A-4147-A177-3AD203B41FA5}">
                      <a16:colId xmlns:a16="http://schemas.microsoft.com/office/drawing/2014/main" val="2340295311"/>
                    </a:ext>
                  </a:extLst>
                </a:gridCol>
              </a:tblGrid>
              <a:tr h="274376">
                <a:tc>
                  <a:txBody>
                    <a:bodyPr/>
                    <a:lstStyle/>
                    <a:p>
                      <a:r>
                        <a:rPr lang="fr-CA" dirty="0"/>
                        <a:t>Format</a:t>
                      </a:r>
                      <a:endParaRPr lang="en-CA" dirty="0"/>
                    </a:p>
                  </a:txBody>
                  <a:tcPr/>
                </a:tc>
                <a:extLst>
                  <a:ext uri="{0D108BD9-81ED-4DB2-BD59-A6C34878D82A}">
                    <a16:rowId xmlns:a16="http://schemas.microsoft.com/office/drawing/2014/main" val="1627810306"/>
                  </a:ext>
                </a:extLst>
              </a:tr>
              <a:tr h="27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Raw</a:t>
                      </a:r>
                    </a:p>
                  </a:txBody>
                  <a:tcPr/>
                </a:tc>
                <a:extLst>
                  <a:ext uri="{0D108BD9-81ED-4DB2-BD59-A6C34878D82A}">
                    <a16:rowId xmlns:a16="http://schemas.microsoft.com/office/drawing/2014/main" val="1269632396"/>
                  </a:ext>
                </a:extLst>
              </a:tr>
              <a:tr h="274376">
                <a:tc>
                  <a:txBody>
                    <a:bodyPr/>
                    <a:lstStyle/>
                    <a:p>
                      <a:r>
                        <a:rPr lang="fr-CA" dirty="0"/>
                        <a:t>Compressed</a:t>
                      </a:r>
                      <a:endParaRPr lang="en-CA" dirty="0"/>
                    </a:p>
                  </a:txBody>
                  <a:tcPr/>
                </a:tc>
                <a:extLst>
                  <a:ext uri="{0D108BD9-81ED-4DB2-BD59-A6C34878D82A}">
                    <a16:rowId xmlns:a16="http://schemas.microsoft.com/office/drawing/2014/main" val="3798121167"/>
                  </a:ext>
                </a:extLst>
              </a:tr>
              <a:tr h="274376">
                <a:tc>
                  <a:txBody>
                    <a:bodyPr/>
                    <a:lstStyle/>
                    <a:p>
                      <a:r>
                        <a:rPr lang="fr-CA" dirty="0" err="1"/>
                        <a:t>Quantized</a:t>
                      </a:r>
                      <a:endParaRPr lang="en-CA" dirty="0"/>
                    </a:p>
                  </a:txBody>
                  <a:tcPr/>
                </a:tc>
                <a:extLst>
                  <a:ext uri="{0D108BD9-81ED-4DB2-BD59-A6C34878D82A}">
                    <a16:rowId xmlns:a16="http://schemas.microsoft.com/office/drawing/2014/main" val="1029931736"/>
                  </a:ext>
                </a:extLst>
              </a:tr>
              <a:tr h="27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Palletized</a:t>
                      </a:r>
                      <a:endParaRPr lang="en-CA" dirty="0"/>
                    </a:p>
                  </a:txBody>
                  <a:tcPr/>
                </a:tc>
                <a:extLst>
                  <a:ext uri="{0D108BD9-81ED-4DB2-BD59-A6C34878D82A}">
                    <a16:rowId xmlns:a16="http://schemas.microsoft.com/office/drawing/2014/main" val="243425761"/>
                  </a:ext>
                </a:extLst>
              </a:tr>
              <a:tr h="27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Chroma Subsampled</a:t>
                      </a:r>
                    </a:p>
                  </a:txBody>
                  <a:tcPr/>
                </a:tc>
                <a:extLst>
                  <a:ext uri="{0D108BD9-81ED-4DB2-BD59-A6C34878D82A}">
                    <a16:rowId xmlns:a16="http://schemas.microsoft.com/office/drawing/2014/main" val="2876737570"/>
                  </a:ext>
                </a:extLst>
              </a:tr>
              <a:tr h="27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endParaRPr lang="en-CA" dirty="0"/>
                    </a:p>
                  </a:txBody>
                  <a:tcPr/>
                </a:tc>
                <a:extLst>
                  <a:ext uri="{0D108BD9-81ED-4DB2-BD59-A6C34878D82A}">
                    <a16:rowId xmlns:a16="http://schemas.microsoft.com/office/drawing/2014/main" val="3695158058"/>
                  </a:ext>
                </a:extLst>
              </a:tr>
            </a:tbl>
          </a:graphicData>
        </a:graphic>
      </p:graphicFrame>
      <p:sp>
        <p:nvSpPr>
          <p:cNvPr id="3" name="Rectangle 2">
            <a:extLst>
              <a:ext uri="{FF2B5EF4-FFF2-40B4-BE49-F238E27FC236}">
                <a16:creationId xmlns:a16="http://schemas.microsoft.com/office/drawing/2014/main" id="{EA7C48A7-53FE-4C23-8FFB-C47386B62647}"/>
              </a:ext>
            </a:extLst>
          </p:cNvPr>
          <p:cNvSpPr/>
          <p:nvPr/>
        </p:nvSpPr>
        <p:spPr>
          <a:xfrm>
            <a:off x="838199" y="5817107"/>
            <a:ext cx="4709687" cy="492443"/>
          </a:xfrm>
          <a:prstGeom prst="rect">
            <a:avLst/>
          </a:prstGeom>
        </p:spPr>
        <p:txBody>
          <a:bodyPr wrap="none">
            <a:spAutoFit/>
          </a:bodyPr>
          <a:lstStyle/>
          <a:p>
            <a:r>
              <a:rPr lang="en-CA" sz="2600" dirty="0">
                <a:solidFill>
                  <a:schemeClr val="accent4">
                    <a:lumMod val="40000"/>
                    <a:lumOff val="60000"/>
                  </a:schemeClr>
                </a:solidFill>
              </a:rPr>
              <a:t>Can often be mixed-and-matched</a:t>
            </a:r>
          </a:p>
        </p:txBody>
      </p:sp>
      <p:sp>
        <p:nvSpPr>
          <p:cNvPr id="10" name="Footer Placeholder 4">
            <a:extLst>
              <a:ext uri="{FF2B5EF4-FFF2-40B4-BE49-F238E27FC236}">
                <a16:creationId xmlns:a16="http://schemas.microsoft.com/office/drawing/2014/main" id="{9469E7AD-98CB-4EAE-AF7A-BEB56AD02F79}"/>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34114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597901" y="1154282"/>
            <a:ext cx="4025900" cy="5703717"/>
          </a:xfrm>
          <a:prstGeom prst="rect">
            <a:avLst/>
          </a:prstGeom>
        </p:spPr>
        <p:txBody>
          <a:bodyPr vert="horz" lIns="121910" tIns="60955" rIns="121910" bIns="60955" rtlCol="0">
            <a:normAutofit/>
          </a:bodyPr>
          <a:lstStyle>
            <a:lvl1pPr marL="0" indent="0" algn="l" defTabSz="914400" rtl="0" eaLnBrk="1" latinLnBrk="0" hangingPunct="1">
              <a:spcBef>
                <a:spcPts val="1000"/>
              </a:spcBef>
              <a:buClr>
                <a:schemeClr val="accent2"/>
              </a:buClr>
              <a:buFont typeface="Arial" panose="020B0604020202020204" pitchFamily="34" charset="0"/>
              <a:buNone/>
              <a:defRPr sz="2000" kern="1200">
                <a:solidFill>
                  <a:schemeClr val="tx1">
                    <a:lumMod val="75000"/>
                    <a:lumOff val="2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lumMod val="50000"/>
                </a:schemeClr>
              </a:buClr>
              <a:buSzPct val="50000"/>
            </a:pPr>
            <a:endParaRPr lang="sv-SE" dirty="0">
              <a:solidFill>
                <a:schemeClr val="bg1"/>
              </a:solidFill>
              <a:latin typeface="Century Gothic" panose="020B0502020202020204" pitchFamily="34" charset="0"/>
            </a:endParaRPr>
          </a:p>
        </p:txBody>
      </p:sp>
      <p:sp>
        <p:nvSpPr>
          <p:cNvPr id="10" name="Rectangle 9"/>
          <p:cNvSpPr/>
          <p:nvPr/>
        </p:nvSpPr>
        <p:spPr>
          <a:xfrm>
            <a:off x="358901" y="6185991"/>
            <a:ext cx="11798914" cy="400110"/>
          </a:xfrm>
          <a:prstGeom prst="rect">
            <a:avLst/>
          </a:prstGeom>
        </p:spPr>
        <p:txBody>
          <a:bodyPr wrap="square">
            <a:spAutoFit/>
          </a:bodyPr>
          <a:lstStyle/>
          <a:p>
            <a:pPr algn="just"/>
            <a:r>
              <a:rPr lang="en-CA" sz="2000" dirty="0">
                <a:solidFill>
                  <a:schemeClr val="bg1"/>
                </a:solidFill>
                <a:effectLst>
                  <a:outerShdw blurRad="38100" dist="38100" dir="2700000" algn="tl">
                    <a:srgbClr val="000000">
                      <a:alpha val="43137"/>
                    </a:srgbClr>
                  </a:outerShdw>
                </a:effectLst>
              </a:rPr>
              <a:t>BSDF = BRDF + BTDF…</a:t>
            </a:r>
            <a:endParaRPr lang="sv-SE" b="1"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0F7855C3-6B12-4C2D-8EE4-CCA3E9B34280}"/>
              </a:ext>
            </a:extLst>
          </p:cNvPr>
          <p:cNvPicPr>
            <a:picLocks noChangeAspect="1"/>
          </p:cNvPicPr>
          <p:nvPr/>
        </p:nvPicPr>
        <p:blipFill>
          <a:blip r:embed="rId3"/>
          <a:stretch>
            <a:fillRect/>
          </a:stretch>
        </p:blipFill>
        <p:spPr>
          <a:xfrm>
            <a:off x="387451" y="1389150"/>
            <a:ext cx="11417099" cy="4681059"/>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4CB05DBB-B3DB-4ABA-88AA-F861A8CC1E0C}"/>
              </a:ext>
            </a:extLst>
          </p:cNvPr>
          <p:cNvSpPr/>
          <p:nvPr/>
        </p:nvSpPr>
        <p:spPr>
          <a:xfrm>
            <a:off x="10483659" y="5700877"/>
            <a:ext cx="1292341" cy="369332"/>
          </a:xfrm>
          <a:prstGeom prst="rect">
            <a:avLst/>
          </a:prstGeom>
        </p:spPr>
        <p:txBody>
          <a:bodyPr wrap="none">
            <a:spAutoFit/>
          </a:bodyPr>
          <a:lstStyle/>
          <a:p>
            <a:r>
              <a:rPr lang="en-CA" dirty="0">
                <a:solidFill>
                  <a:schemeClr val="bg1"/>
                </a:solidFill>
              </a:rPr>
              <a:t>[Ritschel11]</a:t>
            </a:r>
            <a:endParaRPr lang="sv-SE" dirty="0"/>
          </a:p>
        </p:txBody>
      </p:sp>
      <p:sp>
        <p:nvSpPr>
          <p:cNvPr id="7" name="Title 1">
            <a:extLst>
              <a:ext uri="{FF2B5EF4-FFF2-40B4-BE49-F238E27FC236}">
                <a16:creationId xmlns:a16="http://schemas.microsoft.com/office/drawing/2014/main" id="{E6339B60-59B7-44B7-9A26-3C60D75A743C}"/>
              </a:ext>
            </a:extLst>
          </p:cNvPr>
          <p:cNvSpPr txBox="1">
            <a:spLocks/>
          </p:cNvSpPr>
          <p:nvPr/>
        </p:nvSpPr>
        <p:spPr>
          <a:xfrm>
            <a:off x="838200" y="365125"/>
            <a:ext cx="10962640" cy="1325563"/>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a:lstStyle>
          <a:p>
            <a:r>
              <a:rPr lang="en-US" sz="4320" dirty="0">
                <a:solidFill>
                  <a:schemeClr val="accent4"/>
                </a:solidFill>
                <a:latin typeface="Century Gothic" panose="020B0502020202020204" pitchFamily="34" charset="0"/>
              </a:rPr>
              <a:t>Games’ Global Illumination (GI)?</a:t>
            </a:r>
            <a:endParaRPr lang="en-US" dirty="0">
              <a:solidFill>
                <a:schemeClr val="accent4"/>
              </a:solidFill>
              <a:latin typeface="Century Gothic" panose="020B0502020202020204" pitchFamily="34" charset="0"/>
            </a:endParaRPr>
          </a:p>
        </p:txBody>
      </p:sp>
      <p:sp>
        <p:nvSpPr>
          <p:cNvPr id="8" name="Footer Placeholder 4">
            <a:extLst>
              <a:ext uri="{FF2B5EF4-FFF2-40B4-BE49-F238E27FC236}">
                <a16:creationId xmlns:a16="http://schemas.microsoft.com/office/drawing/2014/main" id="{9DDB3720-7AB4-4511-8B73-255EDE743A2C}"/>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79143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5280"/>
            <a:ext cx="12192000" cy="1843120"/>
          </a:xfrm>
        </p:spPr>
        <p:txBody>
          <a:bodyPr>
            <a:normAutofit/>
          </a:bodyPr>
          <a:lstStyle/>
          <a:p>
            <a:pPr algn="ctr"/>
            <a:r>
              <a:rPr lang="fr-CA" sz="7200" dirty="0">
                <a:solidFill>
                  <a:srgbClr val="FFC000"/>
                </a:solidFill>
                <a:latin typeface="Century Gothic" panose="020B0502020202020204" pitchFamily="34" charset="0"/>
              </a:rPr>
              <a:t>State of the Union</a:t>
            </a:r>
            <a:endParaRPr lang="sv-SE" sz="7200" dirty="0">
              <a:solidFill>
                <a:srgbClr val="FFC000"/>
              </a:solidFill>
              <a:uFillTx/>
              <a:latin typeface="Century Gothic" panose="020B0502020202020204" pitchFamily="34" charset="0"/>
            </a:endParaRPr>
          </a:p>
        </p:txBody>
      </p:sp>
      <p:sp>
        <p:nvSpPr>
          <p:cNvPr id="3" name="Footer Placeholder 4">
            <a:extLst>
              <a:ext uri="{FF2B5EF4-FFF2-40B4-BE49-F238E27FC236}">
                <a16:creationId xmlns:a16="http://schemas.microsoft.com/office/drawing/2014/main" id="{DFFD1036-5009-47CA-A9A5-5AABC0248C42}"/>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540912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2640" cy="1325563"/>
          </a:xfrm>
          <a:effectLst/>
        </p:spPr>
        <p:txBody>
          <a:bodyPr/>
          <a:lstStyle/>
          <a:p>
            <a:r>
              <a:rPr lang="en-US" sz="4320" dirty="0">
                <a:solidFill>
                  <a:schemeClr val="accent4"/>
                </a:solidFill>
                <a:latin typeface="Century Gothic" panose="020B0502020202020204" pitchFamily="34" charset="0"/>
              </a:rPr>
              <a:t>Surface Caching</a:t>
            </a:r>
            <a:endParaRPr lang="en-US" dirty="0">
              <a:solidFill>
                <a:schemeClr val="accent4"/>
              </a:solidFill>
              <a:uFillTx/>
              <a:latin typeface="Century Gothic" panose="020B0502020202020204" pitchFamily="34" charset="0"/>
            </a:endParaRPr>
          </a:p>
        </p:txBody>
      </p:sp>
      <p:grpSp>
        <p:nvGrpSpPr>
          <p:cNvPr id="7" name="Group 6">
            <a:extLst>
              <a:ext uri="{FF2B5EF4-FFF2-40B4-BE49-F238E27FC236}">
                <a16:creationId xmlns:a16="http://schemas.microsoft.com/office/drawing/2014/main" id="{40CA12C6-75F7-47A8-B638-63658DDA8C70}"/>
              </a:ext>
            </a:extLst>
          </p:cNvPr>
          <p:cNvGrpSpPr/>
          <p:nvPr/>
        </p:nvGrpSpPr>
        <p:grpSpPr>
          <a:xfrm>
            <a:off x="838200" y="1330757"/>
            <a:ext cx="10634133" cy="2579180"/>
            <a:chOff x="838200" y="1330757"/>
            <a:chExt cx="10634133" cy="2579180"/>
          </a:xfrm>
        </p:grpSpPr>
        <p:pic>
          <p:nvPicPr>
            <p:cNvPr id="9218" name="Picture 2" descr="http://2.bp.blogspot.com/-FWF21HtEsa4/VXiqaXZI-KI/AAAAAAAAB-c/AFvENpfTUeg/s1600/texture-only.png">
              <a:extLst>
                <a:ext uri="{FF2B5EF4-FFF2-40B4-BE49-F238E27FC236}">
                  <a16:creationId xmlns:a16="http://schemas.microsoft.com/office/drawing/2014/main" id="{7B89DF23-365A-4C2F-AF9F-224BB1A2EF9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8200" y="1330757"/>
              <a:ext cx="3461806" cy="25773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0" name="Picture 4" descr="http://3.bp.blogspot.com/--SkRaYr5P9U/VXiqTx28Y0I/AAAAAAAAB-U/k72uO-OQj44/s1600/lightmap-bilinear.png">
              <a:extLst>
                <a:ext uri="{FF2B5EF4-FFF2-40B4-BE49-F238E27FC236}">
                  <a16:creationId xmlns:a16="http://schemas.microsoft.com/office/drawing/2014/main" id="{FC340A81-AE1F-4DC8-A900-CC685B75CB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6626" y="1340135"/>
              <a:ext cx="3423908" cy="25679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http://3.bp.blogspot.com/-ADha1WimbHA/VXjHqplcWnI/AAAAAAAAB_A/khSxAeSFr0E/s1600/Screen%2BShot%2B2015-06-10%2Bat%2B4.26.05%2BPM.png">
              <a:extLst>
                <a:ext uri="{FF2B5EF4-FFF2-40B4-BE49-F238E27FC236}">
                  <a16:creationId xmlns:a16="http://schemas.microsoft.com/office/drawing/2014/main" id="{F8706AE0-850D-4730-9490-31F0154FFDF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035054" y="1340135"/>
              <a:ext cx="3437279" cy="2569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DC4BE9A1-6851-4830-A594-B8066E251926}"/>
              </a:ext>
            </a:extLst>
          </p:cNvPr>
          <p:cNvSpPr/>
          <p:nvPr/>
        </p:nvSpPr>
        <p:spPr>
          <a:xfrm>
            <a:off x="10003450" y="6488668"/>
            <a:ext cx="2242089" cy="369332"/>
          </a:xfrm>
          <a:prstGeom prst="rect">
            <a:avLst/>
          </a:prstGeom>
        </p:spPr>
        <p:txBody>
          <a:bodyPr wrap="none">
            <a:spAutoFit/>
          </a:bodyPr>
          <a:lstStyle/>
          <a:p>
            <a:r>
              <a:rPr lang="en-CA" dirty="0">
                <a:solidFill>
                  <a:schemeClr val="bg1"/>
                </a:solidFill>
              </a:rPr>
              <a:t>[Images from </a:t>
            </a:r>
            <a:r>
              <a:rPr lang="sv-SE" dirty="0">
                <a:solidFill>
                  <a:schemeClr val="bg1"/>
                </a:solidFill>
              </a:rPr>
              <a:t>Bush15]</a:t>
            </a:r>
            <a:endParaRPr lang="sv-SE" dirty="0"/>
          </a:p>
        </p:txBody>
      </p:sp>
      <p:sp>
        <p:nvSpPr>
          <p:cNvPr id="10" name="Content Placeholder 2">
            <a:extLst>
              <a:ext uri="{FF2B5EF4-FFF2-40B4-BE49-F238E27FC236}">
                <a16:creationId xmlns:a16="http://schemas.microsoft.com/office/drawing/2014/main" id="{9FAD0307-BB9B-4DD5-AFC5-2917BE8FA69C}"/>
              </a:ext>
            </a:extLst>
          </p:cNvPr>
          <p:cNvSpPr txBox="1">
            <a:spLocks/>
          </p:cNvSpPr>
          <p:nvPr/>
        </p:nvSpPr>
        <p:spPr>
          <a:xfrm>
            <a:off x="1028947" y="4369298"/>
            <a:ext cx="8142027" cy="2088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fontAlgn="base"/>
            <a:r>
              <a:rPr lang="en-CA" sz="2200" dirty="0">
                <a:solidFill>
                  <a:schemeClr val="bg1"/>
                </a:solidFill>
              </a:rPr>
              <a:t>The beginning of global illumination in games…</a:t>
            </a:r>
            <a:endParaRPr lang="en-US" sz="2200" dirty="0">
              <a:solidFill>
                <a:schemeClr val="bg1"/>
              </a:solidFill>
            </a:endParaRPr>
          </a:p>
          <a:p>
            <a:pPr fontAlgn="base"/>
            <a:r>
              <a:rPr lang="en-CA" sz="2200" dirty="0">
                <a:solidFill>
                  <a:schemeClr val="bg1"/>
                </a:solidFill>
              </a:rPr>
              <a:t>One of the first games to store </a:t>
            </a:r>
            <a:r>
              <a:rPr lang="en-CA" sz="2200" dirty="0">
                <a:solidFill>
                  <a:srgbClr val="FFC000"/>
                </a:solidFill>
              </a:rPr>
              <a:t>precomputed irradiance</a:t>
            </a:r>
            <a:r>
              <a:rPr lang="en-CA" sz="2200" dirty="0">
                <a:solidFill>
                  <a:schemeClr val="bg1"/>
                </a:solidFill>
              </a:rPr>
              <a:t> </a:t>
            </a:r>
          </a:p>
          <a:p>
            <a:pPr fontAlgn="base"/>
            <a:r>
              <a:rPr lang="en-CA" sz="2200" dirty="0">
                <a:solidFill>
                  <a:schemeClr val="bg1"/>
                </a:solidFill>
              </a:rPr>
              <a:t>Better sense of space, volume, and tension!</a:t>
            </a:r>
          </a:p>
          <a:p>
            <a:pPr fontAlgn="base"/>
            <a:r>
              <a:rPr lang="en-CA" sz="2200" dirty="0">
                <a:solidFill>
                  <a:schemeClr val="bg1"/>
                </a:solidFill>
              </a:rPr>
              <a:t>Single </a:t>
            </a:r>
            <a:r>
              <a:rPr lang="en-CA" sz="2200" dirty="0">
                <a:solidFill>
                  <a:srgbClr val="FFC000"/>
                </a:solidFill>
              </a:rPr>
              <a:t>8-bit</a:t>
            </a:r>
            <a:r>
              <a:rPr lang="en-CA" sz="2200" dirty="0">
                <a:solidFill>
                  <a:schemeClr val="bg1"/>
                </a:solidFill>
              </a:rPr>
              <a:t> value for all lights affecting a vertex/</a:t>
            </a:r>
            <a:r>
              <a:rPr lang="en-CA" sz="2200" dirty="0" err="1">
                <a:solidFill>
                  <a:schemeClr val="bg1"/>
                </a:solidFill>
              </a:rPr>
              <a:t>texel</a:t>
            </a:r>
            <a:endParaRPr lang="en-CA" sz="2200" dirty="0">
              <a:solidFill>
                <a:schemeClr val="bg1"/>
              </a:solidFill>
            </a:endParaRPr>
          </a:p>
          <a:p>
            <a:pPr fontAlgn="base"/>
            <a:r>
              <a:rPr lang="en-CA" sz="2200" dirty="0">
                <a:solidFill>
                  <a:schemeClr val="bg1"/>
                </a:solidFill>
              </a:rPr>
              <a:t>Later colored (Quake2)</a:t>
            </a:r>
          </a:p>
        </p:txBody>
      </p:sp>
      <p:pic>
        <p:nvPicPr>
          <p:cNvPr id="8" name="Picture 2" descr="Quake1cover.jpg">
            <a:extLst>
              <a:ext uri="{FF2B5EF4-FFF2-40B4-BE49-F238E27FC236}">
                <a16:creationId xmlns:a16="http://schemas.microsoft.com/office/drawing/2014/main" id="{666A9359-290F-441E-8D9C-4BF1E1110AE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13530" y="4441370"/>
            <a:ext cx="1536700" cy="17821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B770A97-02B0-4882-A334-8A6E3403E3CB}"/>
              </a:ext>
            </a:extLst>
          </p:cNvPr>
          <p:cNvSpPr/>
          <p:nvPr/>
        </p:nvSpPr>
        <p:spPr>
          <a:xfrm>
            <a:off x="5399180" y="3908065"/>
            <a:ext cx="1498808" cy="276999"/>
          </a:xfrm>
          <a:prstGeom prst="rect">
            <a:avLst/>
          </a:prstGeom>
        </p:spPr>
        <p:txBody>
          <a:bodyPr wrap="none">
            <a:spAutoFit/>
          </a:bodyPr>
          <a:lstStyle/>
          <a:p>
            <a:pPr algn="ctr"/>
            <a:r>
              <a:rPr lang="en-CA" sz="1200" i="1" dirty="0">
                <a:solidFill>
                  <a:schemeClr val="bg1"/>
                </a:solidFill>
                <a:effectLst>
                  <a:outerShdw blurRad="38100" dist="38100" dir="2700000" algn="tl">
                    <a:srgbClr val="000000">
                      <a:alpha val="43137"/>
                    </a:srgbClr>
                  </a:outerShdw>
                </a:effectLst>
              </a:rPr>
              <a:t>Quake [Abrash2000]</a:t>
            </a:r>
          </a:p>
        </p:txBody>
      </p:sp>
      <p:sp>
        <p:nvSpPr>
          <p:cNvPr id="12" name="Footer Placeholder 4">
            <a:extLst>
              <a:ext uri="{FF2B5EF4-FFF2-40B4-BE49-F238E27FC236}">
                <a16:creationId xmlns:a16="http://schemas.microsoft.com/office/drawing/2014/main" id="{D49C1766-CF46-4D73-9B68-D0FEC19C9E09}"/>
              </a:ext>
            </a:extLst>
          </p:cNvPr>
          <p:cNvSpPr>
            <a:spLocks noGrp="1"/>
          </p:cNvSpPr>
          <p:nvPr>
            <p:ph type="ftr" sz="quarter" idx="11"/>
          </p:nvPr>
        </p:nvSpPr>
        <p:spPr>
          <a:xfrm>
            <a:off x="3198744" y="6459998"/>
            <a:ext cx="5794513" cy="365125"/>
          </a:xfrm>
          <a:prstGeom prst="rect">
            <a:avLst/>
          </a:prstGeom>
        </p:spPr>
        <p:txBody>
          <a:bodyPr/>
          <a:lstStyle>
            <a:lvl1pPr algn="ctr">
              <a:defRPr>
                <a:solidFill>
                  <a:schemeClr val="bg1"/>
                </a:solidFill>
              </a:defRPr>
            </a:lvl1pPr>
          </a:lstStyle>
          <a:p>
            <a:r>
              <a:rPr lang="sv-SE" sz="1400" i="1" dirty="0"/>
              <a:t>Open Problems in Real-Time Rendering – SIGGRAPH 2017</a:t>
            </a:r>
          </a:p>
        </p:txBody>
      </p:sp>
    </p:spTree>
    <p:extLst>
      <p:ext uri="{BB962C8B-B14F-4D97-AF65-F5344CB8AC3E}">
        <p14:creationId xmlns:p14="http://schemas.microsoft.com/office/powerpoint/2010/main" val="12704819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29254</TotalTime>
  <Words>4669</Words>
  <Application>Microsoft Office PowerPoint</Application>
  <PresentationFormat>Widescreen</PresentationFormat>
  <Paragraphs>693</Paragraphs>
  <Slides>52</Slides>
  <Notes>51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4" baseType="lpstr">
      <vt:lpstr>ＭＳ Ｐゴシック</vt:lpstr>
      <vt:lpstr>Adobe Song Std L</vt:lpstr>
      <vt:lpstr>Arial</vt:lpstr>
      <vt:lpstr>Calibri</vt:lpstr>
      <vt:lpstr>Calibri Light</vt:lpstr>
      <vt:lpstr>Century Gothic</vt:lpstr>
      <vt:lpstr>inherit</vt:lpstr>
      <vt:lpstr>Tahoma</vt:lpstr>
      <vt:lpstr>Wingdings</vt:lpstr>
      <vt:lpstr>YouTube Noto</vt:lpstr>
      <vt:lpstr>1_Office Theme</vt:lpstr>
      <vt:lpstr>Image</vt:lpstr>
      <vt:lpstr>A Certain Slant of Light:  Past, Present and Future Challenges of Global Illumination in Games </vt:lpstr>
      <vt:lpstr>Who Am I?</vt:lpstr>
      <vt:lpstr>Agenda</vt:lpstr>
      <vt:lpstr>What’s In It For You?</vt:lpstr>
      <vt:lpstr>Before We Begin</vt:lpstr>
      <vt:lpstr>Disclaimer - Storage vs Data</vt:lpstr>
      <vt:lpstr>PowerPoint Presentation</vt:lpstr>
      <vt:lpstr>State of the Union</vt:lpstr>
      <vt:lpstr>Surface Caching</vt:lpstr>
      <vt:lpstr>Radiosity Normal Mapping</vt:lpstr>
      <vt:lpstr>Spherical Harmonics Lightmaps</vt:lpstr>
      <vt:lpstr>Spherical Gaussians Lightmaps</vt:lpstr>
      <vt:lpstr>Heightfield GI</vt:lpstr>
      <vt:lpstr>Precomputed Form Factors</vt:lpstr>
      <vt:lpstr>Probe-only* Approaches</vt:lpstr>
      <vt:lpstr>Virtual Point Lights</vt:lpstr>
      <vt:lpstr>Light Propagation Volumes</vt:lpstr>
      <vt:lpstr>Voxel Cone Tracing</vt:lpstr>
      <vt:lpstr>Ambient Occlusion?</vt:lpstr>
      <vt:lpstr>Screen Space GI?</vt:lpstr>
      <vt:lpstr>Specular GI?</vt:lpstr>
      <vt:lpstr>Art, Engineering, Pipeline &amp; Production Challenges</vt:lpstr>
      <vt:lpstr>Visual Consistency</vt:lpstr>
      <vt:lpstr>When Visual Consistency Fails</vt:lpstr>
      <vt:lpstr>When Iteration Fails</vt:lpstr>
      <vt:lpstr>When Authoring Fails</vt:lpstr>
      <vt:lpstr>The (&lt;n) ms Threshold</vt:lpstr>
      <vt:lpstr>The Power Cost ($)</vt:lpstr>
      <vt:lpstr>The Open World Beast</vt:lpstr>
      <vt:lpstr>Game Features</vt:lpstr>
      <vt:lpstr>The Future</vt:lpstr>
      <vt:lpstr>GI for Games of The Future</vt:lpstr>
      <vt:lpstr>GI as a First-Class Citizen</vt:lpstr>
      <vt:lpstr>Mixed Environments</vt:lpstr>
      <vt:lpstr>Participating Media</vt:lpstr>
      <vt:lpstr>The Importance of Specular GI</vt:lpstr>
      <vt:lpstr>Player Generated Content</vt:lpstr>
      <vt:lpstr>The Artist Perspective</vt:lpstr>
      <vt:lpstr>Towards a Zero Grunt Work™  Pipeline</vt:lpstr>
      <vt:lpstr>PowerPoint Presentation</vt:lpstr>
      <vt:lpstr>Denoising / Reconstruction</vt:lpstr>
      <vt:lpstr>Deep Learning</vt:lpstr>
      <vt:lpstr>Open Questions</vt:lpstr>
      <vt:lpstr>PowerPoint Presentation</vt:lpstr>
      <vt:lpstr>PowerPoint Presentation</vt:lpstr>
      <vt:lpstr>Tug-of-War</vt:lpstr>
      <vt:lpstr>Getting Your Technique in Games</vt:lpstr>
      <vt:lpstr>Summary</vt:lpstr>
      <vt:lpstr>Special Thanks</vt:lpstr>
      <vt:lpstr>References (1/2)</vt:lpstr>
      <vt:lpstr>References (2/3)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SIGGRAPH 2017</dc:title>
  <dc:creator>Barré-Brisebois, Colin</dc:creator>
  <cp:lastModifiedBy>Barré-Brisebois, Colin</cp:lastModifiedBy>
  <cp:revision>1116</cp:revision>
  <dcterms:created xsi:type="dcterms:W3CDTF">2017-03-23T16:43:03Z</dcterms:created>
  <dcterms:modified xsi:type="dcterms:W3CDTF">2017-08-02T17:54:00Z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