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69" r:id="rId2"/>
    <p:sldId id="270" r:id="rId3"/>
    <p:sldId id="271" r:id="rId4"/>
    <p:sldId id="281" r:id="rId5"/>
    <p:sldId id="278" r:id="rId6"/>
    <p:sldId id="272" r:id="rId7"/>
    <p:sldId id="323" r:id="rId8"/>
    <p:sldId id="285" r:id="rId9"/>
    <p:sldId id="286" r:id="rId10"/>
    <p:sldId id="287" r:id="rId11"/>
    <p:sldId id="291" r:id="rId12"/>
    <p:sldId id="293" r:id="rId13"/>
    <p:sldId id="292" r:id="rId14"/>
    <p:sldId id="328" r:id="rId15"/>
    <p:sldId id="299" r:id="rId16"/>
    <p:sldId id="334" r:id="rId17"/>
    <p:sldId id="335" r:id="rId18"/>
    <p:sldId id="337" r:id="rId19"/>
    <p:sldId id="290" r:id="rId20"/>
    <p:sldId id="324" r:id="rId21"/>
    <p:sldId id="300" r:id="rId22"/>
    <p:sldId id="301" r:id="rId23"/>
    <p:sldId id="302" r:id="rId24"/>
    <p:sldId id="332" r:id="rId25"/>
    <p:sldId id="306" r:id="rId26"/>
    <p:sldId id="330" r:id="rId27"/>
    <p:sldId id="311" r:id="rId28"/>
    <p:sldId id="331" r:id="rId29"/>
    <p:sldId id="333" r:id="rId30"/>
    <p:sldId id="344" r:id="rId31"/>
    <p:sldId id="305" r:id="rId32"/>
    <p:sldId id="322" r:id="rId33"/>
    <p:sldId id="308" r:id="rId34"/>
    <p:sldId id="319" r:id="rId35"/>
    <p:sldId id="338" r:id="rId36"/>
    <p:sldId id="318" r:id="rId37"/>
    <p:sldId id="314" r:id="rId38"/>
    <p:sldId id="329" r:id="rId39"/>
    <p:sldId id="275" r:id="rId40"/>
    <p:sldId id="345" r:id="rId41"/>
    <p:sldId id="346" r:id="rId42"/>
    <p:sldId id="347" r:id="rId43"/>
    <p:sldId id="349" r:id="rId44"/>
    <p:sldId id="320" r:id="rId45"/>
    <p:sldId id="351" r:id="rId46"/>
    <p:sldId id="348" r:id="rId47"/>
    <p:sldId id="352" r:id="rId48"/>
    <p:sldId id="280" r:id="rId49"/>
    <p:sldId id="279" r:id="rId50"/>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0" autoAdjust="0"/>
    <p:restoredTop sz="73134" autoAdjust="0"/>
  </p:normalViewPr>
  <p:slideViewPr>
    <p:cSldViewPr snapToGrid="0">
      <p:cViewPr>
        <p:scale>
          <a:sx n="63" d="100"/>
          <a:sy n="63" d="100"/>
        </p:scale>
        <p:origin x="774" y="120"/>
      </p:cViewPr>
      <p:guideLst/>
    </p:cSldViewPr>
  </p:slideViewPr>
  <p:notesTextViewPr>
    <p:cViewPr>
      <p:scale>
        <a:sx n="1" d="1"/>
        <a:sy n="1" d="1"/>
      </p:scale>
      <p:origin x="0" y="0"/>
    </p:cViewPr>
  </p:notesTextViewPr>
  <p:sorterViewPr>
    <p:cViewPr>
      <p:scale>
        <a:sx n="100" d="100"/>
        <a:sy n="100" d="100"/>
      </p:scale>
      <p:origin x="0" y="-7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B816A-7FEA-49EF-AC73-CE009304D0B5}" type="doc">
      <dgm:prSet loTypeId="urn:diagrams.loki3.com/BracketList" loCatId="list" qsTypeId="urn:microsoft.com/office/officeart/2005/8/quickstyle/simple4" qsCatId="simple" csTypeId="urn:microsoft.com/office/officeart/2005/8/colors/accent0_3" csCatId="mainScheme" phldr="1"/>
      <dgm:spPr/>
      <dgm:t>
        <a:bodyPr/>
        <a:lstStyle/>
        <a:p>
          <a:endParaRPr lang="en-US"/>
        </a:p>
      </dgm:t>
    </dgm:pt>
    <dgm:pt modelId="{1D800C6B-6A88-43A3-87CA-89252929A2A8}">
      <dgm:prSet phldrT="[Text]" custT="1"/>
      <dgm:spPr/>
      <dgm:t>
        <a:bodyPr/>
        <a:lstStyle/>
        <a:p>
          <a:pPr algn="l"/>
          <a:r>
            <a:rPr lang="en-US" sz="2800" b="1" dirty="0">
              <a:solidFill>
                <a:schemeClr val="bg2"/>
              </a:solidFill>
              <a:effectLst>
                <a:outerShdw blurRad="38100" dist="38100" dir="2700000" algn="tl">
                  <a:srgbClr val="000000">
                    <a:alpha val="43137"/>
                  </a:srgbClr>
                </a:outerShdw>
              </a:effectLst>
            </a:rPr>
            <a:t>1600x1800</a:t>
          </a:r>
        </a:p>
      </dgm:t>
    </dgm:pt>
    <dgm:pt modelId="{6FCE2011-0502-4A5F-88B0-5154CC65E250}" type="parTrans" cxnId="{C2B71D4D-B291-498E-9783-8D5BE00C379C}">
      <dgm:prSet/>
      <dgm:spPr/>
      <dgm:t>
        <a:bodyPr/>
        <a:lstStyle/>
        <a:p>
          <a:pPr algn="l"/>
          <a:endParaRPr lang="en-US"/>
        </a:p>
      </dgm:t>
    </dgm:pt>
    <dgm:pt modelId="{325566F6-D9C8-4AD9-82C6-D828A7B28134}" type="sibTrans" cxnId="{C2B71D4D-B291-498E-9783-8D5BE00C379C}">
      <dgm:prSet/>
      <dgm:spPr/>
      <dgm:t>
        <a:bodyPr/>
        <a:lstStyle/>
        <a:p>
          <a:pPr algn="l"/>
          <a:endParaRPr lang="en-US"/>
        </a:p>
      </dgm:t>
    </dgm:pt>
    <dgm:pt modelId="{87E42C8B-9F70-422F-ACAC-0FA2189B9431}">
      <dgm:prSet phldrT="[Text]"/>
      <dgm:spPr/>
      <dgm:t>
        <a:bodyPr/>
        <a:lstStyle/>
        <a:p>
          <a:pPr algn="l"/>
          <a:r>
            <a:rPr lang="en-US" b="0" dirty="0">
              <a:effectLst>
                <a:outerShdw blurRad="38100" dist="38100" dir="2700000" algn="tl">
                  <a:srgbClr val="000000">
                    <a:alpha val="43137"/>
                  </a:srgbClr>
                </a:outerShdw>
              </a:effectLst>
            </a:rPr>
            <a:t>Clear (IDs and Depth)</a:t>
          </a:r>
        </a:p>
      </dgm:t>
    </dgm:pt>
    <dgm:pt modelId="{8EBA2E1F-18DF-4233-B217-71BD686C7E0B}" type="parTrans" cxnId="{674F7907-9240-4725-865F-540CA42888E6}">
      <dgm:prSet/>
      <dgm:spPr/>
      <dgm:t>
        <a:bodyPr/>
        <a:lstStyle/>
        <a:p>
          <a:pPr algn="l"/>
          <a:endParaRPr lang="en-US"/>
        </a:p>
      </dgm:t>
    </dgm:pt>
    <dgm:pt modelId="{75737128-D2BF-49AC-9873-8012C638C18F}" type="sibTrans" cxnId="{674F7907-9240-4725-865F-540CA42888E6}">
      <dgm:prSet/>
      <dgm:spPr/>
      <dgm:t>
        <a:bodyPr/>
        <a:lstStyle/>
        <a:p>
          <a:pPr algn="l"/>
          <a:endParaRPr lang="en-US"/>
        </a:p>
      </dgm:t>
    </dgm:pt>
    <dgm:pt modelId="{460A0A2F-E350-4C1F-9529-2F617DCCB7C5}">
      <dgm:prSet phldrT="[Text]" custT="1"/>
      <dgm:spPr/>
      <dgm:t>
        <a:bodyPr/>
        <a:lstStyle/>
        <a:p>
          <a:pPr algn="l"/>
          <a:r>
            <a:rPr lang="en-US" sz="2800" b="1" dirty="0">
              <a:solidFill>
                <a:schemeClr val="bg2"/>
              </a:solidFill>
              <a:effectLst>
                <a:outerShdw blurRad="38100" dist="38100" dir="2700000" algn="tl">
                  <a:srgbClr val="000000">
                    <a:alpha val="43137"/>
                  </a:srgbClr>
                </a:outerShdw>
              </a:effectLst>
            </a:rPr>
            <a:t>3200x1800</a:t>
          </a:r>
        </a:p>
      </dgm:t>
    </dgm:pt>
    <dgm:pt modelId="{78F8BFDD-0FD1-49D7-A6F5-102D7AF907E3}" type="parTrans" cxnId="{A428C1C3-D024-4FA2-BFD2-769C9E3EB941}">
      <dgm:prSet/>
      <dgm:spPr/>
      <dgm:t>
        <a:bodyPr/>
        <a:lstStyle/>
        <a:p>
          <a:pPr algn="l"/>
          <a:endParaRPr lang="en-US"/>
        </a:p>
      </dgm:t>
    </dgm:pt>
    <dgm:pt modelId="{8F579560-AEFF-482B-AAFD-28FBA6B83305}" type="sibTrans" cxnId="{A428C1C3-D024-4FA2-BFD2-769C9E3EB941}">
      <dgm:prSet/>
      <dgm:spPr/>
      <dgm:t>
        <a:bodyPr/>
        <a:lstStyle/>
        <a:p>
          <a:pPr algn="l"/>
          <a:endParaRPr lang="en-US"/>
        </a:p>
      </dgm:t>
    </dgm:pt>
    <dgm:pt modelId="{AD02DBFF-E93A-4F68-B2D0-108EBCA59560}">
      <dgm:prSet phldrT="[Text]"/>
      <dgm:spPr/>
      <dgm:t>
        <a:bodyPr/>
        <a:lstStyle/>
        <a:p>
          <a:pPr algn="l"/>
          <a:r>
            <a:rPr lang="en-US" b="0" dirty="0">
              <a:effectLst>
                <a:outerShdw blurRad="38100" dist="38100" dir="2700000" algn="tl">
                  <a:srgbClr val="000000">
                    <a:alpha val="43137"/>
                  </a:srgbClr>
                </a:outerShdw>
              </a:effectLst>
            </a:rPr>
            <a:t>CB Resolve + Temporal AA</a:t>
          </a:r>
        </a:p>
      </dgm:t>
    </dgm:pt>
    <dgm:pt modelId="{B0212CA5-0488-4E15-B8F2-1426238B2EA4}" type="parTrans" cxnId="{E39E7F8C-97C9-4E5F-BF5A-7690A6038304}">
      <dgm:prSet/>
      <dgm:spPr/>
      <dgm:t>
        <a:bodyPr/>
        <a:lstStyle/>
        <a:p>
          <a:pPr algn="l"/>
          <a:endParaRPr lang="en-US"/>
        </a:p>
      </dgm:t>
    </dgm:pt>
    <dgm:pt modelId="{9CF9DE00-C735-4BE0-9CA2-2089AE040734}" type="sibTrans" cxnId="{E39E7F8C-97C9-4E5F-BF5A-7690A6038304}">
      <dgm:prSet/>
      <dgm:spPr/>
      <dgm:t>
        <a:bodyPr/>
        <a:lstStyle/>
        <a:p>
          <a:pPr algn="l"/>
          <a:endParaRPr lang="en-US"/>
        </a:p>
      </dgm:t>
    </dgm:pt>
    <dgm:pt modelId="{03CCEE14-E9E1-4AE2-B6D5-EFAA3571CBE7}">
      <dgm:prSet phldrT="[Text]"/>
      <dgm:spPr/>
      <dgm:t>
        <a:bodyPr/>
        <a:lstStyle/>
        <a:p>
          <a:pPr algn="l"/>
          <a:r>
            <a:rPr lang="en-US" b="0" dirty="0">
              <a:effectLst>
                <a:outerShdw blurRad="38100" dist="38100" dir="2700000" algn="tl">
                  <a:srgbClr val="000000">
                    <a:alpha val="43137"/>
                  </a:srgbClr>
                </a:outerShdw>
              </a:effectLst>
            </a:rPr>
            <a:t>Foreground Transparency</a:t>
          </a:r>
        </a:p>
      </dgm:t>
    </dgm:pt>
    <dgm:pt modelId="{DC9335E8-1CEF-4E81-ADDF-D856781A9AEC}" type="parTrans" cxnId="{A5BC2EC0-2D4F-462B-BCCB-190EBFF89D84}">
      <dgm:prSet/>
      <dgm:spPr/>
      <dgm:t>
        <a:bodyPr/>
        <a:lstStyle/>
        <a:p>
          <a:pPr algn="l"/>
          <a:endParaRPr lang="en-US"/>
        </a:p>
      </dgm:t>
    </dgm:pt>
    <dgm:pt modelId="{4DCA73B2-EE88-4B5E-9B72-6DEB436553C7}" type="sibTrans" cxnId="{A5BC2EC0-2D4F-462B-BCCB-190EBFF89D84}">
      <dgm:prSet/>
      <dgm:spPr/>
      <dgm:t>
        <a:bodyPr/>
        <a:lstStyle/>
        <a:p>
          <a:pPr algn="l"/>
          <a:endParaRPr lang="en-US"/>
        </a:p>
      </dgm:t>
    </dgm:pt>
    <dgm:pt modelId="{F87470C3-CB2B-4541-8CF5-0A13B6474526}">
      <dgm:prSet phldrT="[Text]"/>
      <dgm:spPr/>
      <dgm:t>
        <a:bodyPr/>
        <a:lstStyle/>
        <a:p>
          <a:pPr algn="l"/>
          <a:r>
            <a:rPr lang="en-US" b="0" dirty="0">
              <a:effectLst>
                <a:outerShdw blurRad="38100" dist="38100" dir="2700000" algn="tl">
                  <a:srgbClr val="000000">
                    <a:alpha val="43137"/>
                  </a:srgbClr>
                </a:outerShdw>
              </a:effectLst>
            </a:rPr>
            <a:t>Gaussian Pyramid</a:t>
          </a:r>
        </a:p>
      </dgm:t>
    </dgm:pt>
    <dgm:pt modelId="{B0447D58-ADAD-4E2F-B332-104411789357}" type="parTrans" cxnId="{B952D315-B590-4E96-8F81-95FCD9C48D75}">
      <dgm:prSet/>
      <dgm:spPr/>
      <dgm:t>
        <a:bodyPr/>
        <a:lstStyle/>
        <a:p>
          <a:pPr algn="l"/>
          <a:endParaRPr lang="en-US"/>
        </a:p>
      </dgm:t>
    </dgm:pt>
    <dgm:pt modelId="{7BA6E25E-F8A2-46A0-A937-D5E51BB10478}" type="sibTrans" cxnId="{B952D315-B590-4E96-8F81-95FCD9C48D75}">
      <dgm:prSet/>
      <dgm:spPr/>
      <dgm:t>
        <a:bodyPr/>
        <a:lstStyle/>
        <a:p>
          <a:pPr algn="l"/>
          <a:endParaRPr lang="en-US"/>
        </a:p>
      </dgm:t>
    </dgm:pt>
    <dgm:pt modelId="{8ABACCB7-5A43-444C-AB71-CCA1CEFEB144}">
      <dgm:prSet phldrT="[Text]"/>
      <dgm:spPr/>
      <dgm:t>
        <a:bodyPr/>
        <a:lstStyle/>
        <a:p>
          <a:pPr algn="l"/>
          <a:r>
            <a:rPr lang="en-US" b="0" dirty="0">
              <a:effectLst>
                <a:outerShdw blurRad="38100" dist="38100" dir="2700000" algn="tl">
                  <a:srgbClr val="000000">
                    <a:alpha val="43137"/>
                  </a:srgbClr>
                </a:outerShdw>
              </a:effectLst>
            </a:rPr>
            <a:t>Final Post-Processing</a:t>
          </a:r>
        </a:p>
      </dgm:t>
    </dgm:pt>
    <dgm:pt modelId="{C5A875E3-ED5A-4D87-A472-9DBD307C3FE8}" type="parTrans" cxnId="{DA453AD5-24AA-49B5-9A66-A5E625F1C815}">
      <dgm:prSet/>
      <dgm:spPr/>
      <dgm:t>
        <a:bodyPr/>
        <a:lstStyle/>
        <a:p>
          <a:pPr algn="l"/>
          <a:endParaRPr lang="en-US"/>
        </a:p>
      </dgm:t>
    </dgm:pt>
    <dgm:pt modelId="{D3FA9595-A840-4D89-A772-8EF7D13109D5}" type="sibTrans" cxnId="{DA453AD5-24AA-49B5-9A66-A5E625F1C815}">
      <dgm:prSet/>
      <dgm:spPr/>
      <dgm:t>
        <a:bodyPr/>
        <a:lstStyle/>
        <a:p>
          <a:pPr algn="l"/>
          <a:endParaRPr lang="en-US"/>
        </a:p>
      </dgm:t>
    </dgm:pt>
    <dgm:pt modelId="{02322A1E-CD05-4B38-8711-021A1E4C7E1A}">
      <dgm:prSet phldrT="[Text]"/>
      <dgm:spPr/>
      <dgm:t>
        <a:bodyPr/>
        <a:lstStyle/>
        <a:p>
          <a:pPr algn="l"/>
          <a:r>
            <a:rPr lang="en-US" b="0" dirty="0">
              <a:effectLst>
                <a:outerShdw blurRad="38100" dist="38100" dir="2700000" algn="tl">
                  <a:srgbClr val="000000">
                    <a:alpha val="43137"/>
                  </a:srgbClr>
                </a:outerShdw>
              </a:effectLst>
            </a:rPr>
            <a:t>Silhouette Outlines</a:t>
          </a:r>
        </a:p>
      </dgm:t>
    </dgm:pt>
    <dgm:pt modelId="{E4108A52-5441-4946-A0A5-2406BB3A3663}" type="parTrans" cxnId="{5B0A87B5-4563-4B6F-A284-43618CC9CF58}">
      <dgm:prSet/>
      <dgm:spPr/>
      <dgm:t>
        <a:bodyPr/>
        <a:lstStyle/>
        <a:p>
          <a:pPr algn="l"/>
          <a:endParaRPr lang="en-US"/>
        </a:p>
      </dgm:t>
    </dgm:pt>
    <dgm:pt modelId="{6E2D9207-BB0F-4814-BBB0-B5F766A28E46}" type="sibTrans" cxnId="{5B0A87B5-4563-4B6F-A284-43618CC9CF58}">
      <dgm:prSet/>
      <dgm:spPr/>
      <dgm:t>
        <a:bodyPr/>
        <a:lstStyle/>
        <a:p>
          <a:pPr algn="l"/>
          <a:endParaRPr lang="en-US"/>
        </a:p>
      </dgm:t>
    </dgm:pt>
    <dgm:pt modelId="{E13C0E16-5F2D-4570-860E-25C8FD4610C1}">
      <dgm:prSet phldrT="[Text]" custT="1"/>
      <dgm:spPr/>
      <dgm:t>
        <a:bodyPr/>
        <a:lstStyle/>
        <a:p>
          <a:pPr algn="l"/>
          <a:r>
            <a:rPr lang="en-US" sz="2800" b="1" dirty="0">
              <a:solidFill>
                <a:schemeClr val="bg2"/>
              </a:solidFill>
              <a:effectLst>
                <a:outerShdw blurRad="38100" dist="38100" dir="2700000" algn="tl">
                  <a:srgbClr val="000000">
                    <a:alpha val="43137"/>
                  </a:srgbClr>
                </a:outerShdw>
              </a:effectLst>
            </a:rPr>
            <a:t>3840x2160</a:t>
          </a:r>
        </a:p>
      </dgm:t>
    </dgm:pt>
    <dgm:pt modelId="{549282A1-8F2C-4EA4-BF9B-D9B54BD46174}" type="parTrans" cxnId="{88BC62A5-6BBF-47F2-A2A2-EFF381530CCA}">
      <dgm:prSet/>
      <dgm:spPr/>
      <dgm:t>
        <a:bodyPr/>
        <a:lstStyle/>
        <a:p>
          <a:pPr algn="l"/>
          <a:endParaRPr lang="en-US"/>
        </a:p>
      </dgm:t>
    </dgm:pt>
    <dgm:pt modelId="{F335B327-F6E9-425E-87A2-7CDCDA25BE0A}" type="sibTrans" cxnId="{88BC62A5-6BBF-47F2-A2A2-EFF381530CCA}">
      <dgm:prSet/>
      <dgm:spPr/>
      <dgm:t>
        <a:bodyPr/>
        <a:lstStyle/>
        <a:p>
          <a:pPr algn="l"/>
          <a:endParaRPr lang="en-US"/>
        </a:p>
      </dgm:t>
    </dgm:pt>
    <dgm:pt modelId="{582DCFD0-D07C-40D1-8443-73D5408DC56D}">
      <dgm:prSet phldrT="[Text]"/>
      <dgm:spPr/>
      <dgm:t>
        <a:bodyPr/>
        <a:lstStyle/>
        <a:p>
          <a:pPr algn="l"/>
          <a:r>
            <a:rPr lang="en-US" b="0" dirty="0">
              <a:effectLst>
                <a:outerShdw blurRad="38100" dist="38100" dir="2700000" algn="tl">
                  <a:srgbClr val="000000">
                    <a:alpha val="43137"/>
                  </a:srgbClr>
                </a:outerShdw>
              </a:effectLst>
            </a:rPr>
            <a:t>Display Mapping + Resample</a:t>
          </a:r>
          <a:endParaRPr lang="en-US" dirty="0">
            <a:effectLst>
              <a:outerShdw blurRad="38100" dist="38100" dir="2700000" algn="tl">
                <a:srgbClr val="000000">
                  <a:alpha val="43137"/>
                </a:srgbClr>
              </a:outerShdw>
            </a:effectLst>
          </a:endParaRPr>
        </a:p>
      </dgm:t>
    </dgm:pt>
    <dgm:pt modelId="{63562799-7A03-43EE-9B19-1C5097060D3E}" type="parTrans" cxnId="{8FA7061E-8925-4334-853A-AAB45BB5D2B8}">
      <dgm:prSet/>
      <dgm:spPr/>
      <dgm:t>
        <a:bodyPr/>
        <a:lstStyle/>
        <a:p>
          <a:pPr algn="l"/>
          <a:endParaRPr lang="en-US"/>
        </a:p>
      </dgm:t>
    </dgm:pt>
    <dgm:pt modelId="{BC36DE54-73B6-4675-962E-4DE751C65BDE}" type="sibTrans" cxnId="{8FA7061E-8925-4334-853A-AAB45BB5D2B8}">
      <dgm:prSet/>
      <dgm:spPr/>
      <dgm:t>
        <a:bodyPr/>
        <a:lstStyle/>
        <a:p>
          <a:pPr algn="l"/>
          <a:endParaRPr lang="en-US"/>
        </a:p>
      </dgm:t>
    </dgm:pt>
    <dgm:pt modelId="{505BA38D-FC7A-45E1-928B-6EC19AE7D6B6}">
      <dgm:prSet phldrT="[Text]"/>
      <dgm:spPr/>
      <dgm:t>
        <a:bodyPr/>
        <a:lstStyle/>
        <a:p>
          <a:pPr algn="l"/>
          <a:r>
            <a:rPr lang="en-US" b="0" dirty="0">
              <a:effectLst>
                <a:outerShdw blurRad="38100" dist="38100" dir="2700000" algn="tl">
                  <a:srgbClr val="000000">
                    <a:alpha val="43137"/>
                  </a:srgbClr>
                </a:outerShdw>
              </a:effectLst>
            </a:rPr>
            <a:t>Velocity Vectors</a:t>
          </a:r>
        </a:p>
      </dgm:t>
    </dgm:pt>
    <dgm:pt modelId="{6AB48D95-88A0-41F5-A491-1BBF676BFA63}" type="sibTrans" cxnId="{2AEE1A03-FF20-48EA-8BC3-84F5DE01CF35}">
      <dgm:prSet/>
      <dgm:spPr/>
      <dgm:t>
        <a:bodyPr/>
        <a:lstStyle/>
        <a:p>
          <a:pPr algn="l"/>
          <a:endParaRPr lang="en-US"/>
        </a:p>
      </dgm:t>
    </dgm:pt>
    <dgm:pt modelId="{2AC4D7C3-1293-4FA1-8E7D-A113D1195C27}" type="parTrans" cxnId="{2AEE1A03-FF20-48EA-8BC3-84F5DE01CF35}">
      <dgm:prSet/>
      <dgm:spPr/>
      <dgm:t>
        <a:bodyPr/>
        <a:lstStyle/>
        <a:p>
          <a:pPr algn="l"/>
          <a:endParaRPr lang="en-US"/>
        </a:p>
      </dgm:t>
    </dgm:pt>
    <dgm:pt modelId="{8F877A6C-3638-46B8-AEC8-D83FB1D1CBB2}">
      <dgm:prSet phldrT="[Text]"/>
      <dgm:spPr/>
      <dgm:t>
        <a:bodyPr/>
        <a:lstStyle/>
        <a:p>
          <a:pPr algn="l"/>
          <a:r>
            <a:rPr lang="en-US" b="0" dirty="0">
              <a:effectLst>
                <a:outerShdw blurRad="38100" dist="38100" dir="2700000" algn="tl">
                  <a:srgbClr val="000000">
                    <a:alpha val="43137"/>
                  </a:srgbClr>
                </a:outerShdw>
              </a:effectLst>
            </a:rPr>
            <a:t>Transparency</a:t>
          </a:r>
        </a:p>
      </dgm:t>
    </dgm:pt>
    <dgm:pt modelId="{11CED21E-276F-4909-8A6A-98E5B32006DF}" type="sibTrans" cxnId="{B713D6E3-1521-4FAF-914B-4F01BD449CCC}">
      <dgm:prSet/>
      <dgm:spPr/>
      <dgm:t>
        <a:bodyPr/>
        <a:lstStyle/>
        <a:p>
          <a:pPr algn="l"/>
          <a:endParaRPr lang="en-US"/>
        </a:p>
      </dgm:t>
    </dgm:pt>
    <dgm:pt modelId="{482D1E73-5D78-4D3F-BC2B-FCE2D8BD21A6}" type="parTrans" cxnId="{B713D6E3-1521-4FAF-914B-4F01BD449CCC}">
      <dgm:prSet/>
      <dgm:spPr/>
      <dgm:t>
        <a:bodyPr/>
        <a:lstStyle/>
        <a:p>
          <a:pPr algn="l"/>
          <a:endParaRPr lang="en-US"/>
        </a:p>
      </dgm:t>
    </dgm:pt>
    <dgm:pt modelId="{30E47244-5090-40B3-B5D4-FC56A0161F81}">
      <dgm:prSet phldrT="[Text]"/>
      <dgm:spPr/>
      <dgm:t>
        <a:bodyPr/>
        <a:lstStyle/>
        <a:p>
          <a:pPr algn="l"/>
          <a:r>
            <a:rPr lang="en-US" b="0" dirty="0">
              <a:effectLst>
                <a:outerShdw blurRad="38100" dist="38100" dir="2700000" algn="tl">
                  <a:srgbClr val="000000">
                    <a:alpha val="43137"/>
                  </a:srgbClr>
                </a:outerShdw>
              </a:effectLst>
            </a:rPr>
            <a:t>Sky</a:t>
          </a:r>
        </a:p>
      </dgm:t>
    </dgm:pt>
    <dgm:pt modelId="{98863268-A195-46AD-BA38-5C864830078F}" type="sibTrans" cxnId="{AAC97E69-86F5-498D-8F37-3EC8F16053ED}">
      <dgm:prSet/>
      <dgm:spPr/>
      <dgm:t>
        <a:bodyPr/>
        <a:lstStyle/>
        <a:p>
          <a:pPr algn="l"/>
          <a:endParaRPr lang="en-US"/>
        </a:p>
      </dgm:t>
    </dgm:pt>
    <dgm:pt modelId="{A652D0E8-F903-463E-90A9-5A1769CC3A3E}" type="parTrans" cxnId="{AAC97E69-86F5-498D-8F37-3EC8F16053ED}">
      <dgm:prSet/>
      <dgm:spPr/>
      <dgm:t>
        <a:bodyPr/>
        <a:lstStyle/>
        <a:p>
          <a:pPr algn="l"/>
          <a:endParaRPr lang="en-US"/>
        </a:p>
      </dgm:t>
    </dgm:pt>
    <dgm:pt modelId="{3178C5B0-C830-41E4-A8FC-DC70C2320068}">
      <dgm:prSet phldrT="[Text]"/>
      <dgm:spPr/>
      <dgm:t>
        <a:bodyPr/>
        <a:lstStyle/>
        <a:p>
          <a:pPr algn="l"/>
          <a:r>
            <a:rPr lang="en-US" b="0" dirty="0">
              <a:effectLst>
                <a:outerShdw blurRad="38100" dist="38100" dir="2700000" algn="tl">
                  <a:srgbClr val="000000">
                    <a:alpha val="43137"/>
                  </a:srgbClr>
                </a:outerShdw>
              </a:effectLst>
            </a:rPr>
            <a:t>Emissive</a:t>
          </a:r>
        </a:p>
      </dgm:t>
    </dgm:pt>
    <dgm:pt modelId="{C3CE6DFD-625C-4A2E-9DCC-98C7014DB754}" type="sibTrans" cxnId="{F6678550-D535-4FE9-812F-2D5BB39CF0F4}">
      <dgm:prSet/>
      <dgm:spPr/>
      <dgm:t>
        <a:bodyPr/>
        <a:lstStyle/>
        <a:p>
          <a:pPr algn="l"/>
          <a:endParaRPr lang="en-US"/>
        </a:p>
      </dgm:t>
    </dgm:pt>
    <dgm:pt modelId="{B4C27572-46EF-4511-A3E7-398E903450FF}" type="parTrans" cxnId="{F6678550-D535-4FE9-812F-2D5BB39CF0F4}">
      <dgm:prSet/>
      <dgm:spPr/>
      <dgm:t>
        <a:bodyPr/>
        <a:lstStyle/>
        <a:p>
          <a:pPr algn="l"/>
          <a:endParaRPr lang="en-US"/>
        </a:p>
      </dgm:t>
    </dgm:pt>
    <dgm:pt modelId="{AF9BA594-4EF1-4390-B207-6399A7336A20}">
      <dgm:prSet phldrT="[Text]"/>
      <dgm:spPr/>
      <dgm:t>
        <a:bodyPr/>
        <a:lstStyle/>
        <a:p>
          <a:pPr algn="l"/>
          <a:r>
            <a:rPr lang="en-US" b="0" dirty="0">
              <a:effectLst>
                <a:outerShdw blurRad="38100" dist="38100" dir="2700000" algn="tl">
                  <a:srgbClr val="000000">
                    <a:alpha val="43137"/>
                  </a:srgbClr>
                </a:outerShdw>
              </a:effectLst>
            </a:rPr>
            <a:t>Tiled Lighting + SSS</a:t>
          </a:r>
        </a:p>
      </dgm:t>
    </dgm:pt>
    <dgm:pt modelId="{90DE9C70-1797-4AF3-9607-F6F38D1AA150}" type="sibTrans" cxnId="{013E3E0D-91BD-44E0-9EFC-025B69DD524A}">
      <dgm:prSet/>
      <dgm:spPr/>
      <dgm:t>
        <a:bodyPr/>
        <a:lstStyle/>
        <a:p>
          <a:pPr algn="l"/>
          <a:endParaRPr lang="en-US"/>
        </a:p>
      </dgm:t>
    </dgm:pt>
    <dgm:pt modelId="{74E5E3DE-EADD-4AC9-B944-19691379BAB1}" type="parTrans" cxnId="{013E3E0D-91BD-44E0-9EFC-025B69DD524A}">
      <dgm:prSet/>
      <dgm:spPr/>
      <dgm:t>
        <a:bodyPr/>
        <a:lstStyle/>
        <a:p>
          <a:pPr algn="l"/>
          <a:endParaRPr lang="en-US"/>
        </a:p>
      </dgm:t>
    </dgm:pt>
    <dgm:pt modelId="{263E4399-FBDA-4149-89AF-96AEEBCEB070}">
      <dgm:prSet phldrT="[Text]"/>
      <dgm:spPr/>
      <dgm:t>
        <a:bodyPr/>
        <a:lstStyle/>
        <a:p>
          <a:pPr algn="l"/>
          <a:r>
            <a:rPr lang="en-US" b="0" dirty="0">
              <a:effectLst>
                <a:outerShdw blurRad="38100" dist="38100" dir="2700000" algn="tl">
                  <a:srgbClr val="000000">
                    <a:alpha val="43137"/>
                  </a:srgbClr>
                </a:outerShdw>
              </a:effectLst>
            </a:rPr>
            <a:t>HBAO + Shadows</a:t>
          </a:r>
        </a:p>
      </dgm:t>
    </dgm:pt>
    <dgm:pt modelId="{54B9F1C4-4592-45FD-9B6C-9AD424EE7564}" type="sibTrans" cxnId="{C542043C-F466-48E1-8B71-B48E5C0BEAA1}">
      <dgm:prSet/>
      <dgm:spPr/>
      <dgm:t>
        <a:bodyPr/>
        <a:lstStyle/>
        <a:p>
          <a:pPr algn="l"/>
          <a:endParaRPr lang="en-US"/>
        </a:p>
      </dgm:t>
    </dgm:pt>
    <dgm:pt modelId="{CE87576B-DFCF-4102-81F9-519248CE211B}" type="parTrans" cxnId="{C542043C-F466-48E1-8B71-B48E5C0BEAA1}">
      <dgm:prSet/>
      <dgm:spPr/>
      <dgm:t>
        <a:bodyPr/>
        <a:lstStyle/>
        <a:p>
          <a:pPr algn="l"/>
          <a:endParaRPr lang="en-US"/>
        </a:p>
      </dgm:t>
    </dgm:pt>
    <dgm:pt modelId="{A348FDBA-EF9C-4E64-83E8-AC256010D09C}">
      <dgm:prSet phldrT="[Text]"/>
      <dgm:spPr/>
      <dgm:t>
        <a:bodyPr/>
        <a:lstStyle/>
        <a:p>
          <a:pPr algn="l"/>
          <a:r>
            <a:rPr lang="en-US" b="0" dirty="0">
              <a:effectLst>
                <a:outerShdw blurRad="38100" dist="38100" dir="2700000" algn="tl">
                  <a:srgbClr val="000000">
                    <a:alpha val="43137"/>
                  </a:srgbClr>
                </a:outerShdw>
              </a:effectLst>
            </a:rPr>
            <a:t>G-Buffer Decals</a:t>
          </a:r>
        </a:p>
      </dgm:t>
    </dgm:pt>
    <dgm:pt modelId="{5E6F0A20-F68C-450D-8DBC-84881C814DE9}" type="sibTrans" cxnId="{3F78E05D-52E2-43CE-9FD0-C257090EE940}">
      <dgm:prSet/>
      <dgm:spPr/>
      <dgm:t>
        <a:bodyPr/>
        <a:lstStyle/>
        <a:p>
          <a:pPr algn="l"/>
          <a:endParaRPr lang="en-US"/>
        </a:p>
      </dgm:t>
    </dgm:pt>
    <dgm:pt modelId="{CECB558B-02C7-459F-8BF8-05F13453959D}" type="parTrans" cxnId="{3F78E05D-52E2-43CE-9FD0-C257090EE940}">
      <dgm:prSet/>
      <dgm:spPr/>
      <dgm:t>
        <a:bodyPr/>
        <a:lstStyle/>
        <a:p>
          <a:pPr algn="l"/>
          <a:endParaRPr lang="en-US"/>
        </a:p>
      </dgm:t>
    </dgm:pt>
    <dgm:pt modelId="{4B2DAC46-14B5-4129-AA7E-30F65EFABACC}">
      <dgm:prSet phldrT="[Text]"/>
      <dgm:spPr/>
      <dgm:t>
        <a:bodyPr/>
        <a:lstStyle/>
        <a:p>
          <a:pPr algn="l"/>
          <a:r>
            <a:rPr lang="en-US" b="0" dirty="0">
              <a:effectLst>
                <a:outerShdw blurRad="38100" dist="38100" dir="2700000" algn="tl">
                  <a:srgbClr val="000000">
                    <a:alpha val="43137"/>
                  </a:srgbClr>
                </a:outerShdw>
              </a:effectLst>
            </a:rPr>
            <a:t>Resolve AA Depth</a:t>
          </a:r>
        </a:p>
      </dgm:t>
    </dgm:pt>
    <dgm:pt modelId="{577A958B-65B8-46AB-8746-5ED8F64CAB63}" type="sibTrans" cxnId="{CA69AAD0-ACE7-4169-80CD-FD794FA1AAB5}">
      <dgm:prSet/>
      <dgm:spPr/>
      <dgm:t>
        <a:bodyPr/>
        <a:lstStyle/>
        <a:p>
          <a:pPr algn="l"/>
          <a:endParaRPr lang="en-US"/>
        </a:p>
      </dgm:t>
    </dgm:pt>
    <dgm:pt modelId="{49BFE2A2-A0BC-430B-A89B-D9AD797A72ED}" type="parTrans" cxnId="{CA69AAD0-ACE7-4169-80CD-FD794FA1AAB5}">
      <dgm:prSet/>
      <dgm:spPr/>
      <dgm:t>
        <a:bodyPr/>
        <a:lstStyle/>
        <a:p>
          <a:pPr algn="l"/>
          <a:endParaRPr lang="en-US"/>
        </a:p>
      </dgm:t>
    </dgm:pt>
    <dgm:pt modelId="{EC765223-4756-448C-AD84-788C750E9A12}">
      <dgm:prSet phldrT="[Text]"/>
      <dgm:spPr/>
      <dgm:t>
        <a:bodyPr/>
        <a:lstStyle/>
        <a:p>
          <a:pPr algn="l"/>
          <a:r>
            <a:rPr lang="en-US" b="0" dirty="0">
              <a:effectLst>
                <a:outerShdw blurRad="38100" dist="38100" dir="2700000" algn="tl">
                  <a:srgbClr val="000000">
                    <a:alpha val="43137"/>
                  </a:srgbClr>
                </a:outerShdw>
              </a:effectLst>
            </a:rPr>
            <a:t>G-Buffer Laydown</a:t>
          </a:r>
        </a:p>
      </dgm:t>
    </dgm:pt>
    <dgm:pt modelId="{7796AE4F-807F-429A-9EE9-189BF638D342}" type="sibTrans" cxnId="{98675C7C-196B-464F-86F5-8A34231FB90A}">
      <dgm:prSet/>
      <dgm:spPr/>
      <dgm:t>
        <a:bodyPr/>
        <a:lstStyle/>
        <a:p>
          <a:pPr algn="l"/>
          <a:endParaRPr lang="en-US"/>
        </a:p>
      </dgm:t>
    </dgm:pt>
    <dgm:pt modelId="{470A255F-EC1F-40EB-9462-C0ECD157D759}" type="parTrans" cxnId="{98675C7C-196B-464F-86F5-8A34231FB90A}">
      <dgm:prSet/>
      <dgm:spPr/>
      <dgm:t>
        <a:bodyPr/>
        <a:lstStyle/>
        <a:p>
          <a:pPr algn="l"/>
          <a:endParaRPr lang="en-US"/>
        </a:p>
      </dgm:t>
    </dgm:pt>
    <dgm:pt modelId="{4E7C2570-37F9-4ADC-A7CF-B4B91A95ED2C}">
      <dgm:prSet phldrT="[Text]"/>
      <dgm:spPr/>
      <dgm:t>
        <a:bodyPr/>
        <a:lstStyle/>
        <a:p>
          <a:pPr algn="l"/>
          <a:r>
            <a:rPr lang="en-US" b="0" dirty="0">
              <a:effectLst>
                <a:outerShdw blurRad="38100" dist="38100" dir="2700000" algn="tl">
                  <a:srgbClr val="000000">
                    <a:alpha val="43137"/>
                  </a:srgbClr>
                </a:outerShdw>
              </a:effectLst>
            </a:rPr>
            <a:t>Partial Z-Pass</a:t>
          </a:r>
        </a:p>
      </dgm:t>
    </dgm:pt>
    <dgm:pt modelId="{2A50B31A-F64C-499E-947A-8568ADB01DFE}" type="sibTrans" cxnId="{89AFA2B3-3472-4B8B-940D-E29A401E9CB6}">
      <dgm:prSet/>
      <dgm:spPr/>
      <dgm:t>
        <a:bodyPr/>
        <a:lstStyle/>
        <a:p>
          <a:pPr algn="l"/>
          <a:endParaRPr lang="en-US"/>
        </a:p>
      </dgm:t>
    </dgm:pt>
    <dgm:pt modelId="{3BB997F9-99FE-4705-ACC5-9087EBDD1C78}" type="parTrans" cxnId="{89AFA2B3-3472-4B8B-940D-E29A401E9CB6}">
      <dgm:prSet/>
      <dgm:spPr/>
      <dgm:t>
        <a:bodyPr/>
        <a:lstStyle/>
        <a:p>
          <a:pPr algn="l"/>
          <a:endParaRPr lang="en-US"/>
        </a:p>
      </dgm:t>
    </dgm:pt>
    <dgm:pt modelId="{66BE2A09-00E0-47C5-B540-218B0B1D2DBA}">
      <dgm:prSet phldrT="[Text]"/>
      <dgm:spPr/>
      <dgm:t>
        <a:bodyPr/>
        <a:lstStyle/>
        <a:p>
          <a:pPr algn="l"/>
          <a:r>
            <a:rPr lang="en-US" b="0" dirty="0">
              <a:effectLst>
                <a:outerShdw blurRad="38100" dist="38100" dir="2700000" algn="tl">
                  <a:srgbClr val="000000">
                    <a:alpha val="43137"/>
                  </a:srgbClr>
                </a:outerShdw>
              </a:effectLst>
            </a:rPr>
            <a:t>Motion Blur</a:t>
          </a:r>
        </a:p>
      </dgm:t>
    </dgm:pt>
    <dgm:pt modelId="{B912F093-FFF2-4AB8-AB76-D6BC419C8A47}" type="parTrans" cxnId="{0AA2AB90-6A37-4345-8C00-CFD357001BDE}">
      <dgm:prSet/>
      <dgm:spPr/>
      <dgm:t>
        <a:bodyPr/>
        <a:lstStyle/>
        <a:p>
          <a:pPr algn="l"/>
          <a:endParaRPr lang="en-US"/>
        </a:p>
      </dgm:t>
    </dgm:pt>
    <dgm:pt modelId="{13AA6647-5B09-4D7C-AF5F-0FD1B42D93D1}" type="sibTrans" cxnId="{0AA2AB90-6A37-4345-8C00-CFD357001BDE}">
      <dgm:prSet/>
      <dgm:spPr/>
      <dgm:t>
        <a:bodyPr/>
        <a:lstStyle/>
        <a:p>
          <a:pPr algn="l"/>
          <a:endParaRPr lang="en-US"/>
        </a:p>
      </dgm:t>
    </dgm:pt>
    <dgm:pt modelId="{0E89A2C4-6685-4A3A-8660-CCC3D687174B}" type="pres">
      <dgm:prSet presAssocID="{877B816A-7FEA-49EF-AC73-CE009304D0B5}" presName="Name0" presStyleCnt="0">
        <dgm:presLayoutVars>
          <dgm:dir/>
          <dgm:animLvl val="lvl"/>
          <dgm:resizeHandles val="exact"/>
        </dgm:presLayoutVars>
      </dgm:prSet>
      <dgm:spPr/>
    </dgm:pt>
    <dgm:pt modelId="{E88AE072-AFAA-4EB2-9392-56075EEF9B88}" type="pres">
      <dgm:prSet presAssocID="{1D800C6B-6A88-43A3-87CA-89252929A2A8}" presName="linNode" presStyleCnt="0"/>
      <dgm:spPr/>
    </dgm:pt>
    <dgm:pt modelId="{79608A09-2C69-400F-8A0F-95B586CCF879}" type="pres">
      <dgm:prSet presAssocID="{1D800C6B-6A88-43A3-87CA-89252929A2A8}" presName="parTx" presStyleLbl="revTx" presStyleIdx="0" presStyleCnt="3" custScaleY="337321">
        <dgm:presLayoutVars>
          <dgm:chMax val="1"/>
          <dgm:bulletEnabled val="1"/>
        </dgm:presLayoutVars>
      </dgm:prSet>
      <dgm:spPr/>
    </dgm:pt>
    <dgm:pt modelId="{AE66F1BA-73E6-419F-9927-6E7A18D8AA4A}" type="pres">
      <dgm:prSet presAssocID="{1D800C6B-6A88-43A3-87CA-89252929A2A8}" presName="bracket" presStyleLbl="parChTrans1D1" presStyleIdx="0" presStyleCnt="3"/>
      <dgm:spPr>
        <a:ln w="38100">
          <a:solidFill>
            <a:schemeClr val="bg2"/>
          </a:solidFill>
        </a:ln>
        <a:effectLst>
          <a:outerShdw blurRad="50800" dist="38100" dir="2700000" algn="tl" rotWithShape="0">
            <a:prstClr val="black">
              <a:alpha val="40000"/>
            </a:prstClr>
          </a:outerShdw>
        </a:effectLst>
      </dgm:spPr>
    </dgm:pt>
    <dgm:pt modelId="{5C098AB5-7DE3-4A91-930F-5B85DB06E5D9}" type="pres">
      <dgm:prSet presAssocID="{1D800C6B-6A88-43A3-87CA-89252929A2A8}" presName="spH" presStyleCnt="0"/>
      <dgm:spPr/>
    </dgm:pt>
    <dgm:pt modelId="{1FC6DD47-A46E-4AE9-A0E1-72DF53FA886B}" type="pres">
      <dgm:prSet presAssocID="{1D800C6B-6A88-43A3-87CA-89252929A2A8}" presName="desTx" presStyleLbl="node1" presStyleIdx="0" presStyleCnt="3" custScaleX="54010">
        <dgm:presLayoutVars>
          <dgm:bulletEnabled val="1"/>
        </dgm:presLayoutVars>
      </dgm:prSet>
      <dgm:spPr/>
    </dgm:pt>
    <dgm:pt modelId="{B130D3BD-FB78-40A1-BE91-66B2CECB0209}" type="pres">
      <dgm:prSet presAssocID="{325566F6-D9C8-4AD9-82C6-D828A7B28134}" presName="spV" presStyleCnt="0"/>
      <dgm:spPr/>
    </dgm:pt>
    <dgm:pt modelId="{E620428F-6BDD-452D-BBEE-883940CF36FA}" type="pres">
      <dgm:prSet presAssocID="{460A0A2F-E350-4C1F-9529-2F617DCCB7C5}" presName="linNode" presStyleCnt="0"/>
      <dgm:spPr/>
    </dgm:pt>
    <dgm:pt modelId="{855D124D-3655-4E25-863F-781DFA44C3EC}" type="pres">
      <dgm:prSet presAssocID="{460A0A2F-E350-4C1F-9529-2F617DCCB7C5}" presName="parTx" presStyleLbl="revTx" presStyleIdx="1" presStyleCnt="3">
        <dgm:presLayoutVars>
          <dgm:chMax val="1"/>
          <dgm:bulletEnabled val="1"/>
        </dgm:presLayoutVars>
      </dgm:prSet>
      <dgm:spPr/>
    </dgm:pt>
    <dgm:pt modelId="{D412BB02-269C-427A-B02E-8F0DA9126004}" type="pres">
      <dgm:prSet presAssocID="{460A0A2F-E350-4C1F-9529-2F617DCCB7C5}" presName="bracket" presStyleLbl="parChTrans1D1" presStyleIdx="1" presStyleCnt="3"/>
      <dgm:spPr>
        <a:ln w="38100">
          <a:solidFill>
            <a:schemeClr val="bg2"/>
          </a:solidFill>
        </a:ln>
        <a:effectLst>
          <a:outerShdw blurRad="50800" dist="38100" dir="2700000" algn="tl" rotWithShape="0">
            <a:prstClr val="black">
              <a:alpha val="40000"/>
            </a:prstClr>
          </a:outerShdw>
        </a:effectLst>
      </dgm:spPr>
    </dgm:pt>
    <dgm:pt modelId="{B548BF04-FCD1-43F3-B9A1-2284C431E5F2}" type="pres">
      <dgm:prSet presAssocID="{460A0A2F-E350-4C1F-9529-2F617DCCB7C5}" presName="spH" presStyleCnt="0"/>
      <dgm:spPr/>
    </dgm:pt>
    <dgm:pt modelId="{C80DB461-4746-4F51-B8C0-82D3005E1461}" type="pres">
      <dgm:prSet presAssocID="{460A0A2F-E350-4C1F-9529-2F617DCCB7C5}" presName="desTx" presStyleLbl="node1" presStyleIdx="1" presStyleCnt="3" custScaleX="53969">
        <dgm:presLayoutVars>
          <dgm:bulletEnabled val="1"/>
        </dgm:presLayoutVars>
      </dgm:prSet>
      <dgm:spPr/>
    </dgm:pt>
    <dgm:pt modelId="{561FAE43-3A55-426F-AF0B-A0B8FD142916}" type="pres">
      <dgm:prSet presAssocID="{8F579560-AEFF-482B-AAFD-28FBA6B83305}" presName="spV" presStyleCnt="0"/>
      <dgm:spPr/>
    </dgm:pt>
    <dgm:pt modelId="{5B48BEAC-7E7F-4C1C-90B3-DDA1614B2A66}" type="pres">
      <dgm:prSet presAssocID="{E13C0E16-5F2D-4570-860E-25C8FD4610C1}" presName="linNode" presStyleCnt="0"/>
      <dgm:spPr/>
    </dgm:pt>
    <dgm:pt modelId="{E6655543-5D1C-4404-B089-03EB1EB047B1}" type="pres">
      <dgm:prSet presAssocID="{E13C0E16-5F2D-4570-860E-25C8FD4610C1}" presName="parTx" presStyleLbl="revTx" presStyleIdx="2" presStyleCnt="3">
        <dgm:presLayoutVars>
          <dgm:chMax val="1"/>
          <dgm:bulletEnabled val="1"/>
        </dgm:presLayoutVars>
      </dgm:prSet>
      <dgm:spPr/>
    </dgm:pt>
    <dgm:pt modelId="{5FA4A3CD-37A0-415A-85C1-7B8A3B45C962}" type="pres">
      <dgm:prSet presAssocID="{E13C0E16-5F2D-4570-860E-25C8FD4610C1}" presName="bracket" presStyleLbl="parChTrans1D1" presStyleIdx="2" presStyleCnt="3"/>
      <dgm:spPr>
        <a:ln w="38100">
          <a:solidFill>
            <a:schemeClr val="bg2"/>
          </a:solidFill>
        </a:ln>
        <a:effectLst>
          <a:outerShdw blurRad="50800" dist="38100" dir="2700000" algn="tl" rotWithShape="0">
            <a:prstClr val="black">
              <a:alpha val="40000"/>
            </a:prstClr>
          </a:outerShdw>
        </a:effectLst>
      </dgm:spPr>
    </dgm:pt>
    <dgm:pt modelId="{8D3877CD-2E71-4723-808D-C73E10567843}" type="pres">
      <dgm:prSet presAssocID="{E13C0E16-5F2D-4570-860E-25C8FD4610C1}" presName="spH" presStyleCnt="0"/>
      <dgm:spPr/>
    </dgm:pt>
    <dgm:pt modelId="{5998F81F-E0AC-4774-8D27-F53868A10BD4}" type="pres">
      <dgm:prSet presAssocID="{E13C0E16-5F2D-4570-860E-25C8FD4610C1}" presName="desTx" presStyleLbl="node1" presStyleIdx="2" presStyleCnt="3" custScaleX="53917">
        <dgm:presLayoutVars>
          <dgm:bulletEnabled val="1"/>
        </dgm:presLayoutVars>
      </dgm:prSet>
      <dgm:spPr/>
    </dgm:pt>
  </dgm:ptLst>
  <dgm:cxnLst>
    <dgm:cxn modelId="{2AEE1A03-FF20-48EA-8BC3-84F5DE01CF35}" srcId="{1D800C6B-6A88-43A3-87CA-89252929A2A8}" destId="{505BA38D-FC7A-45E1-928B-6EC19AE7D6B6}" srcOrd="10" destOrd="0" parTransId="{2AC4D7C3-1293-4FA1-8E7D-A113D1195C27}" sibTransId="{6AB48D95-88A0-41F5-A491-1BBF676BFA63}"/>
    <dgm:cxn modelId="{674F7907-9240-4725-865F-540CA42888E6}" srcId="{1D800C6B-6A88-43A3-87CA-89252929A2A8}" destId="{87E42C8B-9F70-422F-ACAC-0FA2189B9431}" srcOrd="0" destOrd="0" parTransId="{8EBA2E1F-18DF-4233-B217-71BD686C7E0B}" sibTransId="{75737128-D2BF-49AC-9873-8012C638C18F}"/>
    <dgm:cxn modelId="{7F05090B-5361-4000-ACAE-F97AF1C8722A}" type="presOf" srcId="{87E42C8B-9F70-422F-ACAC-0FA2189B9431}" destId="{1FC6DD47-A46E-4AE9-A0E1-72DF53FA886B}" srcOrd="0" destOrd="0" presId="urn:diagrams.loki3.com/BracketList"/>
    <dgm:cxn modelId="{5DD5960B-FC2C-4AFE-9695-54C10DCBEAFB}" type="presOf" srcId="{30E47244-5090-40B3-B5D4-FC56A0161F81}" destId="{1FC6DD47-A46E-4AE9-A0E1-72DF53FA886B}" srcOrd="0" destOrd="8" presId="urn:diagrams.loki3.com/BracketList"/>
    <dgm:cxn modelId="{F8279A0C-B7CB-4A7B-83CE-92187255A114}" type="presOf" srcId="{E13C0E16-5F2D-4570-860E-25C8FD4610C1}" destId="{E6655543-5D1C-4404-B089-03EB1EB047B1}" srcOrd="0" destOrd="0" presId="urn:diagrams.loki3.com/BracketList"/>
    <dgm:cxn modelId="{013E3E0D-91BD-44E0-9EFC-025B69DD524A}" srcId="{1D800C6B-6A88-43A3-87CA-89252929A2A8}" destId="{AF9BA594-4EF1-4390-B207-6399A7336A20}" srcOrd="6" destOrd="0" parTransId="{74E5E3DE-EADD-4AC9-B944-19691379BAB1}" sibTransId="{90DE9C70-1797-4AF3-9607-F6F38D1AA150}"/>
    <dgm:cxn modelId="{B952D315-B590-4E96-8F81-95FCD9C48D75}" srcId="{460A0A2F-E350-4C1F-9529-2F617DCCB7C5}" destId="{F87470C3-CB2B-4541-8CF5-0A13B6474526}" srcOrd="3" destOrd="0" parTransId="{B0447D58-ADAD-4E2F-B332-104411789357}" sibTransId="{7BA6E25E-F8A2-46A0-A937-D5E51BB10478}"/>
    <dgm:cxn modelId="{8FA7061E-8925-4334-853A-AAB45BB5D2B8}" srcId="{E13C0E16-5F2D-4570-860E-25C8FD4610C1}" destId="{582DCFD0-D07C-40D1-8443-73D5408DC56D}" srcOrd="0" destOrd="0" parTransId="{63562799-7A03-43EE-9B19-1C5097060D3E}" sibTransId="{BC36DE54-73B6-4675-962E-4DE751C65BDE}"/>
    <dgm:cxn modelId="{897FE22E-0B0A-4D25-889A-CFE07B7AAE8F}" type="presOf" srcId="{A348FDBA-EF9C-4E64-83E8-AC256010D09C}" destId="{1FC6DD47-A46E-4AE9-A0E1-72DF53FA886B}" srcOrd="0" destOrd="4" presId="urn:diagrams.loki3.com/BracketList"/>
    <dgm:cxn modelId="{C542043C-F466-48E1-8B71-B48E5C0BEAA1}" srcId="{1D800C6B-6A88-43A3-87CA-89252929A2A8}" destId="{263E4399-FBDA-4149-89AF-96AEEBCEB070}" srcOrd="5" destOrd="0" parTransId="{CE87576B-DFCF-4102-81F9-519248CE211B}" sibTransId="{54B9F1C4-4592-45FD-9B6C-9AD424EE7564}"/>
    <dgm:cxn modelId="{F6BA3C3F-B925-4457-B552-F7F3F376542A}" type="presOf" srcId="{4B2DAC46-14B5-4129-AA7E-30F65EFABACC}" destId="{1FC6DD47-A46E-4AE9-A0E1-72DF53FA886B}" srcOrd="0" destOrd="3" presId="urn:diagrams.loki3.com/BracketList"/>
    <dgm:cxn modelId="{3F78E05D-52E2-43CE-9FD0-C257090EE940}" srcId="{1D800C6B-6A88-43A3-87CA-89252929A2A8}" destId="{A348FDBA-EF9C-4E64-83E8-AC256010D09C}" srcOrd="4" destOrd="0" parTransId="{CECB558B-02C7-459F-8BF8-05F13453959D}" sibTransId="{5E6F0A20-F68C-450D-8DBC-84881C814DE9}"/>
    <dgm:cxn modelId="{7B3A595F-67B7-476A-AFC4-949568602378}" type="presOf" srcId="{582DCFD0-D07C-40D1-8443-73D5408DC56D}" destId="{5998F81F-E0AC-4774-8D27-F53868A10BD4}" srcOrd="0" destOrd="0" presId="urn:diagrams.loki3.com/BracketList"/>
    <dgm:cxn modelId="{79A4FB61-F7A7-4018-8046-D8C4A52EDFD7}" type="presOf" srcId="{1D800C6B-6A88-43A3-87CA-89252929A2A8}" destId="{79608A09-2C69-400F-8A0F-95B586CCF879}" srcOrd="0" destOrd="0" presId="urn:diagrams.loki3.com/BracketList"/>
    <dgm:cxn modelId="{BFE1F062-17B2-47BD-BBA6-6AF2F32D0080}" type="presOf" srcId="{EC765223-4756-448C-AD84-788C750E9A12}" destId="{1FC6DD47-A46E-4AE9-A0E1-72DF53FA886B}" srcOrd="0" destOrd="2" presId="urn:diagrams.loki3.com/BracketList"/>
    <dgm:cxn modelId="{AAC97E69-86F5-498D-8F37-3EC8F16053ED}" srcId="{1D800C6B-6A88-43A3-87CA-89252929A2A8}" destId="{30E47244-5090-40B3-B5D4-FC56A0161F81}" srcOrd="8" destOrd="0" parTransId="{A652D0E8-F903-463E-90A9-5A1769CC3A3E}" sibTransId="{98863268-A195-46AD-BA38-5C864830078F}"/>
    <dgm:cxn modelId="{E4714D4B-21C6-44DE-8180-6C32F1BA86DB}" type="presOf" srcId="{F87470C3-CB2B-4541-8CF5-0A13B6474526}" destId="{C80DB461-4746-4F51-B8C0-82D3005E1461}" srcOrd="0" destOrd="3" presId="urn:diagrams.loki3.com/BracketList"/>
    <dgm:cxn modelId="{C2B71D4D-B291-498E-9783-8D5BE00C379C}" srcId="{877B816A-7FEA-49EF-AC73-CE009304D0B5}" destId="{1D800C6B-6A88-43A3-87CA-89252929A2A8}" srcOrd="0" destOrd="0" parTransId="{6FCE2011-0502-4A5F-88B0-5154CC65E250}" sibTransId="{325566F6-D9C8-4AD9-82C6-D828A7B28134}"/>
    <dgm:cxn modelId="{F6678550-D535-4FE9-812F-2D5BB39CF0F4}" srcId="{1D800C6B-6A88-43A3-87CA-89252929A2A8}" destId="{3178C5B0-C830-41E4-A8FC-DC70C2320068}" srcOrd="7" destOrd="0" parTransId="{B4C27572-46EF-4511-A3E7-398E903450FF}" sibTransId="{C3CE6DFD-625C-4A2E-9DCC-98C7014DB754}"/>
    <dgm:cxn modelId="{12527857-1DBB-4910-A87C-81BC79DC57B4}" type="presOf" srcId="{02322A1E-CD05-4B38-8711-021A1E4C7E1A}" destId="{C80DB461-4746-4F51-B8C0-82D3005E1461}" srcOrd="0" destOrd="5" presId="urn:diagrams.loki3.com/BracketList"/>
    <dgm:cxn modelId="{98675C7C-196B-464F-86F5-8A34231FB90A}" srcId="{1D800C6B-6A88-43A3-87CA-89252929A2A8}" destId="{EC765223-4756-448C-AD84-788C750E9A12}" srcOrd="2" destOrd="0" parTransId="{470A255F-EC1F-40EB-9462-C0ECD157D759}" sibTransId="{7796AE4F-807F-429A-9EE9-189BF638D342}"/>
    <dgm:cxn modelId="{850EC088-872A-43E3-B418-F599B6BDC70F}" type="presOf" srcId="{66BE2A09-00E0-47C5-B540-218B0B1D2DBA}" destId="{C80DB461-4746-4F51-B8C0-82D3005E1461}" srcOrd="0" destOrd="1" presId="urn:diagrams.loki3.com/BracketList"/>
    <dgm:cxn modelId="{E39E7F8C-97C9-4E5F-BF5A-7690A6038304}" srcId="{460A0A2F-E350-4C1F-9529-2F617DCCB7C5}" destId="{AD02DBFF-E93A-4F68-B2D0-108EBCA59560}" srcOrd="0" destOrd="0" parTransId="{B0212CA5-0488-4E15-B8F2-1426238B2EA4}" sibTransId="{9CF9DE00-C735-4BE0-9CA2-2089AE040734}"/>
    <dgm:cxn modelId="{49CABF8F-E36C-49F1-875D-A5ABD4A10088}" type="presOf" srcId="{3178C5B0-C830-41E4-A8FC-DC70C2320068}" destId="{1FC6DD47-A46E-4AE9-A0E1-72DF53FA886B}" srcOrd="0" destOrd="7" presId="urn:diagrams.loki3.com/BracketList"/>
    <dgm:cxn modelId="{0AA2AB90-6A37-4345-8C00-CFD357001BDE}" srcId="{460A0A2F-E350-4C1F-9529-2F617DCCB7C5}" destId="{66BE2A09-00E0-47C5-B540-218B0B1D2DBA}" srcOrd="1" destOrd="0" parTransId="{B912F093-FFF2-4AB8-AB76-D6BC419C8A47}" sibTransId="{13AA6647-5B09-4D7C-AF5F-0FD1B42D93D1}"/>
    <dgm:cxn modelId="{646DEB91-1632-4354-A557-E139D86872AC}" type="presOf" srcId="{4E7C2570-37F9-4ADC-A7CF-B4B91A95ED2C}" destId="{1FC6DD47-A46E-4AE9-A0E1-72DF53FA886B}" srcOrd="0" destOrd="1" presId="urn:diagrams.loki3.com/BracketList"/>
    <dgm:cxn modelId="{E43B8598-A939-4831-B1D4-349BAFE3B14F}" type="presOf" srcId="{460A0A2F-E350-4C1F-9529-2F617DCCB7C5}" destId="{855D124D-3655-4E25-863F-781DFA44C3EC}" srcOrd="0" destOrd="0" presId="urn:diagrams.loki3.com/BracketList"/>
    <dgm:cxn modelId="{F2E10EA0-9B21-4AEA-A5B2-04F37EBA54B7}" type="presOf" srcId="{AF9BA594-4EF1-4390-B207-6399A7336A20}" destId="{1FC6DD47-A46E-4AE9-A0E1-72DF53FA886B}" srcOrd="0" destOrd="6" presId="urn:diagrams.loki3.com/BracketList"/>
    <dgm:cxn modelId="{88BC62A5-6BBF-47F2-A2A2-EFF381530CCA}" srcId="{877B816A-7FEA-49EF-AC73-CE009304D0B5}" destId="{E13C0E16-5F2D-4570-860E-25C8FD4610C1}" srcOrd="2" destOrd="0" parTransId="{549282A1-8F2C-4EA4-BF9B-D9B54BD46174}" sibTransId="{F335B327-F6E9-425E-87A2-7CDCDA25BE0A}"/>
    <dgm:cxn modelId="{E875ECAC-02A4-47EE-8B12-818852ACD5F3}" type="presOf" srcId="{8ABACCB7-5A43-444C-AB71-CCA1CEFEB144}" destId="{C80DB461-4746-4F51-B8C0-82D3005E1461}" srcOrd="0" destOrd="4" presId="urn:diagrams.loki3.com/BracketList"/>
    <dgm:cxn modelId="{89AFA2B3-3472-4B8B-940D-E29A401E9CB6}" srcId="{1D800C6B-6A88-43A3-87CA-89252929A2A8}" destId="{4E7C2570-37F9-4ADC-A7CF-B4B91A95ED2C}" srcOrd="1" destOrd="0" parTransId="{3BB997F9-99FE-4705-ACC5-9087EBDD1C78}" sibTransId="{2A50B31A-F64C-499E-947A-8568ADB01DFE}"/>
    <dgm:cxn modelId="{5B0A87B5-4563-4B6F-A284-43618CC9CF58}" srcId="{460A0A2F-E350-4C1F-9529-2F617DCCB7C5}" destId="{02322A1E-CD05-4B38-8711-021A1E4C7E1A}" srcOrd="5" destOrd="0" parTransId="{E4108A52-5441-4946-A0A5-2406BB3A3663}" sibTransId="{6E2D9207-BB0F-4814-BBB0-B5F766A28E46}"/>
    <dgm:cxn modelId="{A5BC2EC0-2D4F-462B-BCCB-190EBFF89D84}" srcId="{460A0A2F-E350-4C1F-9529-2F617DCCB7C5}" destId="{03CCEE14-E9E1-4AE2-B6D5-EFAA3571CBE7}" srcOrd="2" destOrd="0" parTransId="{DC9335E8-1CEF-4E81-ADDF-D856781A9AEC}" sibTransId="{4DCA73B2-EE88-4B5E-9B72-6DEB436553C7}"/>
    <dgm:cxn modelId="{A428C1C3-D024-4FA2-BFD2-769C9E3EB941}" srcId="{877B816A-7FEA-49EF-AC73-CE009304D0B5}" destId="{460A0A2F-E350-4C1F-9529-2F617DCCB7C5}" srcOrd="1" destOrd="0" parTransId="{78F8BFDD-0FD1-49D7-A6F5-102D7AF907E3}" sibTransId="{8F579560-AEFF-482B-AAFD-28FBA6B83305}"/>
    <dgm:cxn modelId="{FAA14BC8-CDCF-4403-BE2E-DB064B9587E8}" type="presOf" srcId="{AD02DBFF-E93A-4F68-B2D0-108EBCA59560}" destId="{C80DB461-4746-4F51-B8C0-82D3005E1461}" srcOrd="0" destOrd="0" presId="urn:diagrams.loki3.com/BracketList"/>
    <dgm:cxn modelId="{4E148CCF-CBF8-4E2E-85DD-261ECF8FA44E}" type="presOf" srcId="{505BA38D-FC7A-45E1-928B-6EC19AE7D6B6}" destId="{1FC6DD47-A46E-4AE9-A0E1-72DF53FA886B}" srcOrd="0" destOrd="10" presId="urn:diagrams.loki3.com/BracketList"/>
    <dgm:cxn modelId="{CA69AAD0-ACE7-4169-80CD-FD794FA1AAB5}" srcId="{1D800C6B-6A88-43A3-87CA-89252929A2A8}" destId="{4B2DAC46-14B5-4129-AA7E-30F65EFABACC}" srcOrd="3" destOrd="0" parTransId="{49BFE2A2-A0BC-430B-A89B-D9AD797A72ED}" sibTransId="{577A958B-65B8-46AB-8746-5ED8F64CAB63}"/>
    <dgm:cxn modelId="{1B8330D1-BD1F-40A9-9388-6BECF88AB4AD}" type="presOf" srcId="{877B816A-7FEA-49EF-AC73-CE009304D0B5}" destId="{0E89A2C4-6685-4A3A-8660-CCC3D687174B}" srcOrd="0" destOrd="0" presId="urn:diagrams.loki3.com/BracketList"/>
    <dgm:cxn modelId="{DA453AD5-24AA-49B5-9A66-A5E625F1C815}" srcId="{460A0A2F-E350-4C1F-9529-2F617DCCB7C5}" destId="{8ABACCB7-5A43-444C-AB71-CCA1CEFEB144}" srcOrd="4" destOrd="0" parTransId="{C5A875E3-ED5A-4D87-A472-9DBD307C3FE8}" sibTransId="{D3FA9595-A840-4D89-A772-8EF7D13109D5}"/>
    <dgm:cxn modelId="{B713D6E3-1521-4FAF-914B-4F01BD449CCC}" srcId="{1D800C6B-6A88-43A3-87CA-89252929A2A8}" destId="{8F877A6C-3638-46B8-AEC8-D83FB1D1CBB2}" srcOrd="9" destOrd="0" parTransId="{482D1E73-5D78-4D3F-BC2B-FCE2D8BD21A6}" sibTransId="{11CED21E-276F-4909-8A6A-98E5B32006DF}"/>
    <dgm:cxn modelId="{5FA3CDED-D36F-445A-AC02-7BFD44FA9C61}" type="presOf" srcId="{263E4399-FBDA-4149-89AF-96AEEBCEB070}" destId="{1FC6DD47-A46E-4AE9-A0E1-72DF53FA886B}" srcOrd="0" destOrd="5" presId="urn:diagrams.loki3.com/BracketList"/>
    <dgm:cxn modelId="{6F5FD0F2-6776-4052-9DBB-9EE0155F22FA}" type="presOf" srcId="{8F877A6C-3638-46B8-AEC8-D83FB1D1CBB2}" destId="{1FC6DD47-A46E-4AE9-A0E1-72DF53FA886B}" srcOrd="0" destOrd="9" presId="urn:diagrams.loki3.com/BracketList"/>
    <dgm:cxn modelId="{31A7A5F8-3837-429C-A1EA-48180436B480}" type="presOf" srcId="{03CCEE14-E9E1-4AE2-B6D5-EFAA3571CBE7}" destId="{C80DB461-4746-4F51-B8C0-82D3005E1461}" srcOrd="0" destOrd="2" presId="urn:diagrams.loki3.com/BracketList"/>
    <dgm:cxn modelId="{77BE9DC4-D7D7-4F8A-B887-425B1D3CD351}" type="presParOf" srcId="{0E89A2C4-6685-4A3A-8660-CCC3D687174B}" destId="{E88AE072-AFAA-4EB2-9392-56075EEF9B88}" srcOrd="0" destOrd="0" presId="urn:diagrams.loki3.com/BracketList"/>
    <dgm:cxn modelId="{1DEE2780-9428-4C31-A16C-EC47234BCFF9}" type="presParOf" srcId="{E88AE072-AFAA-4EB2-9392-56075EEF9B88}" destId="{79608A09-2C69-400F-8A0F-95B586CCF879}" srcOrd="0" destOrd="0" presId="urn:diagrams.loki3.com/BracketList"/>
    <dgm:cxn modelId="{5F626CF4-3193-45C7-9D23-70BA6488C260}" type="presParOf" srcId="{E88AE072-AFAA-4EB2-9392-56075EEF9B88}" destId="{AE66F1BA-73E6-419F-9927-6E7A18D8AA4A}" srcOrd="1" destOrd="0" presId="urn:diagrams.loki3.com/BracketList"/>
    <dgm:cxn modelId="{37B6EA45-74E4-47E4-B6E9-9484A741F9A7}" type="presParOf" srcId="{E88AE072-AFAA-4EB2-9392-56075EEF9B88}" destId="{5C098AB5-7DE3-4A91-930F-5B85DB06E5D9}" srcOrd="2" destOrd="0" presId="urn:diagrams.loki3.com/BracketList"/>
    <dgm:cxn modelId="{0BDC3140-B4A5-40C7-87BE-74F6F8837F17}" type="presParOf" srcId="{E88AE072-AFAA-4EB2-9392-56075EEF9B88}" destId="{1FC6DD47-A46E-4AE9-A0E1-72DF53FA886B}" srcOrd="3" destOrd="0" presId="urn:diagrams.loki3.com/BracketList"/>
    <dgm:cxn modelId="{37E5D3A9-642D-4362-980E-1CC3EF5397E1}" type="presParOf" srcId="{0E89A2C4-6685-4A3A-8660-CCC3D687174B}" destId="{B130D3BD-FB78-40A1-BE91-66B2CECB0209}" srcOrd="1" destOrd="0" presId="urn:diagrams.loki3.com/BracketList"/>
    <dgm:cxn modelId="{7C46721A-A347-4787-ABE2-570929BC1D9A}" type="presParOf" srcId="{0E89A2C4-6685-4A3A-8660-CCC3D687174B}" destId="{E620428F-6BDD-452D-BBEE-883940CF36FA}" srcOrd="2" destOrd="0" presId="urn:diagrams.loki3.com/BracketList"/>
    <dgm:cxn modelId="{099DB98E-8F37-4BE0-A3E4-02EE7D4C17CE}" type="presParOf" srcId="{E620428F-6BDD-452D-BBEE-883940CF36FA}" destId="{855D124D-3655-4E25-863F-781DFA44C3EC}" srcOrd="0" destOrd="0" presId="urn:diagrams.loki3.com/BracketList"/>
    <dgm:cxn modelId="{3E28271D-98B8-4F48-9327-AC106DB4E899}" type="presParOf" srcId="{E620428F-6BDD-452D-BBEE-883940CF36FA}" destId="{D412BB02-269C-427A-B02E-8F0DA9126004}" srcOrd="1" destOrd="0" presId="urn:diagrams.loki3.com/BracketList"/>
    <dgm:cxn modelId="{02D8F94F-0E2C-41DE-B664-69C60D361D5E}" type="presParOf" srcId="{E620428F-6BDD-452D-BBEE-883940CF36FA}" destId="{B548BF04-FCD1-43F3-B9A1-2284C431E5F2}" srcOrd="2" destOrd="0" presId="urn:diagrams.loki3.com/BracketList"/>
    <dgm:cxn modelId="{97FE66EF-8996-4FA7-8299-D38E1BD5217B}" type="presParOf" srcId="{E620428F-6BDD-452D-BBEE-883940CF36FA}" destId="{C80DB461-4746-4F51-B8C0-82D3005E1461}" srcOrd="3" destOrd="0" presId="urn:diagrams.loki3.com/BracketList"/>
    <dgm:cxn modelId="{1AD23310-ECF0-4013-9282-67D67254487D}" type="presParOf" srcId="{0E89A2C4-6685-4A3A-8660-CCC3D687174B}" destId="{561FAE43-3A55-426F-AF0B-A0B8FD142916}" srcOrd="3" destOrd="0" presId="urn:diagrams.loki3.com/BracketList"/>
    <dgm:cxn modelId="{F12BEF3B-BB73-4EEB-B6A4-6016C70C09DC}" type="presParOf" srcId="{0E89A2C4-6685-4A3A-8660-CCC3D687174B}" destId="{5B48BEAC-7E7F-4C1C-90B3-DDA1614B2A66}" srcOrd="4" destOrd="0" presId="urn:diagrams.loki3.com/BracketList"/>
    <dgm:cxn modelId="{52DF0078-0B38-4680-B04F-72FCB6B0769C}" type="presParOf" srcId="{5B48BEAC-7E7F-4C1C-90B3-DDA1614B2A66}" destId="{E6655543-5D1C-4404-B089-03EB1EB047B1}" srcOrd="0" destOrd="0" presId="urn:diagrams.loki3.com/BracketList"/>
    <dgm:cxn modelId="{D70A2532-45A7-4BC4-A7CD-B669C2F8C7C9}" type="presParOf" srcId="{5B48BEAC-7E7F-4C1C-90B3-DDA1614B2A66}" destId="{5FA4A3CD-37A0-415A-85C1-7B8A3B45C962}" srcOrd="1" destOrd="0" presId="urn:diagrams.loki3.com/BracketList"/>
    <dgm:cxn modelId="{647166C6-A5E5-4904-90C8-5057826C80F4}" type="presParOf" srcId="{5B48BEAC-7E7F-4C1C-90B3-DDA1614B2A66}" destId="{8D3877CD-2E71-4723-808D-C73E10567843}" srcOrd="2" destOrd="0" presId="urn:diagrams.loki3.com/BracketList"/>
    <dgm:cxn modelId="{E8BA6A14-14D6-4060-BE57-D73CD80C5E01}" type="presParOf" srcId="{5B48BEAC-7E7F-4C1C-90B3-DDA1614B2A66}" destId="{5998F81F-E0AC-4774-8D27-F53868A10BD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08A09-2C69-400F-8A0F-95B586CCF879}">
      <dsp:nvSpPr>
        <dsp:cNvPr id="0" name=""/>
        <dsp:cNvSpPr/>
      </dsp:nvSpPr>
      <dsp:spPr>
        <a:xfrm>
          <a:off x="1714438" y="845814"/>
          <a:ext cx="2732862" cy="180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solidFill>
              <a:effectLst>
                <a:outerShdw blurRad="38100" dist="38100" dir="2700000" algn="tl">
                  <a:srgbClr val="000000">
                    <a:alpha val="43137"/>
                  </a:srgbClr>
                </a:outerShdw>
              </a:effectLst>
            </a:rPr>
            <a:t>1600x1800</a:t>
          </a:r>
        </a:p>
      </dsp:txBody>
      <dsp:txXfrm>
        <a:off x="1714438" y="845814"/>
        <a:ext cx="2732862" cy="1803318"/>
      </dsp:txXfrm>
    </dsp:sp>
    <dsp:sp modelId="{AE66F1BA-73E6-419F-9927-6E7A18D8AA4A}">
      <dsp:nvSpPr>
        <dsp:cNvPr id="0" name=""/>
        <dsp:cNvSpPr/>
      </dsp:nvSpPr>
      <dsp:spPr>
        <a:xfrm>
          <a:off x="4447300" y="76848"/>
          <a:ext cx="546572" cy="3341250"/>
        </a:xfrm>
        <a:prstGeom prst="leftBrace">
          <a:avLst>
            <a:gd name="adj1" fmla="val 35000"/>
            <a:gd name="adj2" fmla="val 50000"/>
          </a:avLst>
        </a:prstGeom>
        <a:noFill/>
        <a:ln w="3810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1FC6DD47-A46E-4AE9-A0E1-72DF53FA886B}">
      <dsp:nvSpPr>
        <dsp:cNvPr id="0" name=""/>
        <dsp:cNvSpPr/>
      </dsp:nvSpPr>
      <dsp:spPr>
        <a:xfrm>
          <a:off x="5212502" y="76848"/>
          <a:ext cx="4014772" cy="334125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Clear (IDs and Depth)</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Partial Z-Pass</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G-Buffer Laydown</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Resolve AA Depth</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G-Buffer Decals</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HBAO + Shadows</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Tiled Lighting + SSS</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Emissive</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Sky</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Transparency</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Velocity Vectors</a:t>
          </a:r>
        </a:p>
      </dsp:txBody>
      <dsp:txXfrm>
        <a:off x="5212502" y="76848"/>
        <a:ext cx="4014772" cy="3341250"/>
      </dsp:txXfrm>
    </dsp:sp>
    <dsp:sp modelId="{855D124D-3655-4E25-863F-781DFA44C3EC}">
      <dsp:nvSpPr>
        <dsp:cNvPr id="0" name=""/>
        <dsp:cNvSpPr/>
      </dsp:nvSpPr>
      <dsp:spPr>
        <a:xfrm>
          <a:off x="1714438" y="4151148"/>
          <a:ext cx="2732862"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solidFill>
              <a:effectLst>
                <a:outerShdw blurRad="38100" dist="38100" dir="2700000" algn="tl">
                  <a:srgbClr val="000000">
                    <a:alpha val="43137"/>
                  </a:srgbClr>
                </a:outerShdw>
              </a:effectLst>
            </a:rPr>
            <a:t>3200x1800</a:t>
          </a:r>
        </a:p>
      </dsp:txBody>
      <dsp:txXfrm>
        <a:off x="1714438" y="4151148"/>
        <a:ext cx="2732862" cy="534600"/>
      </dsp:txXfrm>
    </dsp:sp>
    <dsp:sp modelId="{D412BB02-269C-427A-B02E-8F0DA9126004}">
      <dsp:nvSpPr>
        <dsp:cNvPr id="0" name=""/>
        <dsp:cNvSpPr/>
      </dsp:nvSpPr>
      <dsp:spPr>
        <a:xfrm>
          <a:off x="4447300" y="3482898"/>
          <a:ext cx="546572" cy="1871100"/>
        </a:xfrm>
        <a:prstGeom prst="leftBrace">
          <a:avLst>
            <a:gd name="adj1" fmla="val 35000"/>
            <a:gd name="adj2" fmla="val 50000"/>
          </a:avLst>
        </a:prstGeom>
        <a:noFill/>
        <a:ln w="3810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C80DB461-4746-4F51-B8C0-82D3005E1461}">
      <dsp:nvSpPr>
        <dsp:cNvPr id="0" name=""/>
        <dsp:cNvSpPr/>
      </dsp:nvSpPr>
      <dsp:spPr>
        <a:xfrm>
          <a:off x="5212502" y="3482898"/>
          <a:ext cx="4011724" cy="187110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CB Resolve + Temporal AA</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Motion Blur</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Foreground Transparency</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Gaussian Pyramid</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Final Post-Processing</a:t>
          </a:r>
        </a:p>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Silhouette Outlines</a:t>
          </a:r>
        </a:p>
      </dsp:txBody>
      <dsp:txXfrm>
        <a:off x="5212502" y="3482898"/>
        <a:ext cx="4011724" cy="1871100"/>
      </dsp:txXfrm>
    </dsp:sp>
    <dsp:sp modelId="{E6655543-5D1C-4404-B089-03EB1EB047B1}">
      <dsp:nvSpPr>
        <dsp:cNvPr id="0" name=""/>
        <dsp:cNvSpPr/>
      </dsp:nvSpPr>
      <dsp:spPr>
        <a:xfrm>
          <a:off x="1714438" y="5418798"/>
          <a:ext cx="2735534"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solidFill>
              <a:effectLst>
                <a:outerShdw blurRad="38100" dist="38100" dir="2700000" algn="tl">
                  <a:srgbClr val="000000">
                    <a:alpha val="43137"/>
                  </a:srgbClr>
                </a:outerShdw>
              </a:effectLst>
            </a:rPr>
            <a:t>3840x2160</a:t>
          </a:r>
        </a:p>
      </dsp:txBody>
      <dsp:txXfrm>
        <a:off x="1714438" y="5418798"/>
        <a:ext cx="2735534" cy="534600"/>
      </dsp:txXfrm>
    </dsp:sp>
    <dsp:sp modelId="{5FA4A3CD-37A0-415A-85C1-7B8A3B45C962}">
      <dsp:nvSpPr>
        <dsp:cNvPr id="0" name=""/>
        <dsp:cNvSpPr/>
      </dsp:nvSpPr>
      <dsp:spPr>
        <a:xfrm>
          <a:off x="4449972" y="5418798"/>
          <a:ext cx="547106" cy="534600"/>
        </a:xfrm>
        <a:prstGeom prst="leftBrace">
          <a:avLst>
            <a:gd name="adj1" fmla="val 35000"/>
            <a:gd name="adj2" fmla="val 50000"/>
          </a:avLst>
        </a:prstGeom>
        <a:noFill/>
        <a:ln w="3810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5998F81F-E0AC-4774-8D27-F53868A10BD4}">
      <dsp:nvSpPr>
        <dsp:cNvPr id="0" name=""/>
        <dsp:cNvSpPr/>
      </dsp:nvSpPr>
      <dsp:spPr>
        <a:xfrm>
          <a:off x="5215921" y="5418798"/>
          <a:ext cx="4011776" cy="53460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effectLst>
                <a:outerShdw blurRad="38100" dist="38100" dir="2700000" algn="tl">
                  <a:srgbClr val="000000">
                    <a:alpha val="43137"/>
                  </a:srgbClr>
                </a:outerShdw>
              </a:effectLst>
            </a:rPr>
            <a:t>Display Mapping + Resample</a:t>
          </a:r>
          <a:endParaRPr lang="en-US" sz="1800" kern="1200" dirty="0">
            <a:effectLst>
              <a:outerShdw blurRad="38100" dist="38100" dir="2700000" algn="tl">
                <a:srgbClr val="000000">
                  <a:alpha val="43137"/>
                </a:srgbClr>
              </a:outerShdw>
            </a:effectLst>
          </a:endParaRPr>
        </a:p>
      </dsp:txBody>
      <dsp:txXfrm>
        <a:off x="5215921" y="5418798"/>
        <a:ext cx="4011776" cy="5346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3D7FDD0C-9BAA-4198-87C7-E3EB32F5EF89}" type="datetimeFigureOut">
              <a:rPr lang="en-US" smtClean="0">
                <a:uFillTx/>
              </a:rPr>
              <a:t>2017-08-02</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F047C68E-B6AF-421C-AF41-914DBBA82C63}"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recently joined the SEED team at Electronic Arts.</a:t>
            </a:r>
          </a:p>
          <a:p>
            <a:endParaRPr lang="en-US" dirty="0"/>
          </a:p>
          <a:p>
            <a:r>
              <a:rPr lang="en-US" dirty="0"/>
              <a:t>Before that I worked at Intel for 8 years.</a:t>
            </a:r>
          </a:p>
          <a:p>
            <a:r>
              <a:rPr lang="en-US" dirty="0"/>
              <a:t>During my time there I was involved pretty heavily with the DirectX 12 and </a:t>
            </a:r>
            <a:r>
              <a:rPr lang="en-US" dirty="0" err="1"/>
              <a:t>Vulkan</a:t>
            </a:r>
            <a:r>
              <a:rPr lang="en-US" dirty="0"/>
              <a:t> specifications and prototypes, and before that with OpenCL’s initial specification.</a:t>
            </a:r>
          </a:p>
          <a:p>
            <a:endParaRPr lang="en-US" dirty="0"/>
          </a:p>
          <a:p>
            <a:r>
              <a:rPr lang="en-US" dirty="0"/>
              <a:t>I worked in the early “GPGPU” days at </a:t>
            </a:r>
            <a:r>
              <a:rPr lang="en-US" dirty="0" err="1"/>
              <a:t>RapidMind</a:t>
            </a:r>
            <a:r>
              <a:rPr lang="en-US" dirty="0"/>
              <a:t> on a variety of parallel processors.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It’s worth noting that I’m </a:t>
            </a:r>
            <a:r>
              <a:rPr lang="en-US" i="1" dirty="0"/>
              <a:t>not</a:t>
            </a:r>
            <a:r>
              <a:rPr lang="en-US" dirty="0"/>
              <a:t> a compiler expert, but I have experience with parallel languages and GPU architecture and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a:t>
            </a:fld>
            <a:endParaRPr lang="en-US">
              <a:uFillTx/>
            </a:endParaRPr>
          </a:p>
        </p:txBody>
      </p:sp>
    </p:spTree>
    <p:extLst>
      <p:ext uri="{BB962C8B-B14F-4D97-AF65-F5344CB8AC3E}">
        <p14:creationId xmlns:p14="http://schemas.microsoft.com/office/powerpoint/2010/main" val="268860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that, here’s the code you actually have to write to do something like this on GPUs today.</a:t>
            </a:r>
          </a:p>
          <a:p>
            <a:endParaRPr lang="en-US" dirty="0"/>
          </a:p>
          <a:p>
            <a:r>
              <a:rPr lang="en-US" dirty="0"/>
              <a:t>This is a classic “</a:t>
            </a:r>
            <a:r>
              <a:rPr lang="en-US" dirty="0" err="1"/>
              <a:t>ubershader</a:t>
            </a:r>
            <a:r>
              <a:rPr lang="en-US" dirty="0"/>
              <a:t>”.</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11</a:t>
            </a:fld>
            <a:endParaRPr lang="en-US">
              <a:uFillTx/>
            </a:endParaRPr>
          </a:p>
        </p:txBody>
      </p:sp>
    </p:spTree>
    <p:extLst>
      <p:ext uri="{BB962C8B-B14F-4D97-AF65-F5344CB8AC3E}">
        <p14:creationId xmlns:p14="http://schemas.microsoft.com/office/powerpoint/2010/main" val="404916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worth taking a second to consider why we have to write </a:t>
            </a:r>
            <a:r>
              <a:rPr lang="en-US" dirty="0" err="1"/>
              <a:t>ubershaders</a:t>
            </a:r>
            <a:r>
              <a:rPr lang="en-US" dirty="0"/>
              <a:t> instead of just function calls?</a:t>
            </a:r>
          </a:p>
          <a:p>
            <a:endParaRPr lang="en-US" dirty="0"/>
          </a:p>
          <a:p>
            <a:r>
              <a:rPr lang="en-US" dirty="0"/>
              <a:t>GPUs have been able to do dynamic dispatch for quite a while, so why not just define the appropriate calling convention and support it in the language?</a:t>
            </a:r>
          </a:p>
          <a:p>
            <a:endParaRPr lang="en-US" dirty="0"/>
          </a:p>
          <a:p>
            <a:r>
              <a:rPr lang="en-US" dirty="0"/>
              <a:t>The problem is that GPU hardware is still very reliant on static resource allocation.</a:t>
            </a:r>
          </a:p>
          <a:p>
            <a:r>
              <a:rPr lang="en-US" dirty="0"/>
              <a:t>Before launching a new warp, the scheduler must ensure that all resources that it might potentially need – such as registers and shared memory – are available.</a:t>
            </a:r>
          </a:p>
          <a:p>
            <a:r>
              <a:rPr lang="en-US" dirty="0"/>
              <a:t>Once the warp is in flight, all of those resources are tied up for the duration regardless of the actual dynamic use of those resources.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where we get the notion of “occupancy”.</a:t>
            </a:r>
          </a:p>
          <a:p>
            <a:r>
              <a:rPr lang="en-US" dirty="0"/>
              <a:t>Occupancy is a measure of how many warps are live on the GPU at a given time.</a:t>
            </a:r>
          </a:p>
          <a:p>
            <a:r>
              <a:rPr lang="en-US" dirty="0"/>
              <a:t>While occupancy does not equal performance, GPUs heavily rely on switching between live warps to hide various latencies and thus lower occupancy will generally lead to lower performance.</a:t>
            </a:r>
          </a:p>
          <a:p>
            <a:endParaRPr lang="en-US" dirty="0"/>
          </a:p>
          <a:p>
            <a:r>
              <a:rPr lang="en-US" dirty="0"/>
              <a:t>Let’s look at a quick example.</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12</a:t>
            </a:fld>
            <a:endParaRPr lang="en-US">
              <a:uFillTx/>
            </a:endParaRPr>
          </a:p>
        </p:txBody>
      </p:sp>
    </p:spTree>
    <p:extLst>
      <p:ext uri="{BB962C8B-B14F-4D97-AF65-F5344CB8AC3E}">
        <p14:creationId xmlns:p14="http://schemas.microsoft.com/office/powerpoint/2010/main" val="302982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single material </a:t>
            </a:r>
            <a:r>
              <a:rPr lang="en-US" dirty="0" err="1"/>
              <a:t>shader</a:t>
            </a:r>
            <a:r>
              <a:rPr lang="en-US" dirty="0"/>
              <a:t> that needs some number of registers, and some amount of shared memory.</a:t>
            </a:r>
          </a:p>
          <a:p>
            <a:endParaRPr lang="en-US" dirty="0"/>
          </a:p>
          <a:p>
            <a:r>
              <a:rPr lang="en-US" dirty="0"/>
              <a:t>When we launch a wave onto the GPU, those resources are effectively tied up.</a:t>
            </a:r>
          </a:p>
          <a:p>
            <a:endParaRPr lang="en-US" dirty="0"/>
          </a:p>
          <a:p>
            <a:r>
              <a:rPr lang="en-US" dirty="0"/>
              <a:t>We can continue launching waves until we no longer have enough registers to launch 6</a:t>
            </a:r>
            <a:r>
              <a:rPr lang="en-US" baseline="30000" dirty="0"/>
              <a:t>th</a:t>
            </a:r>
            <a:r>
              <a:rPr lang="en-US" dirty="0"/>
              <a:t> one.</a:t>
            </a:r>
          </a:p>
          <a:p>
            <a:endParaRPr lang="en-US" dirty="0"/>
          </a:p>
          <a:p>
            <a:r>
              <a:rPr lang="en-US" dirty="0"/>
              <a:t>Thus we can say that the “occupancy” of this </a:t>
            </a:r>
            <a:r>
              <a:rPr lang="en-US" dirty="0" err="1"/>
              <a:t>shader</a:t>
            </a:r>
            <a:r>
              <a:rPr lang="en-US" dirty="0"/>
              <a:t> is 5, which just means that 5 is the largest number of waves of this particularly </a:t>
            </a:r>
            <a:r>
              <a:rPr lang="en-US" dirty="0" err="1"/>
              <a:t>shader</a:t>
            </a:r>
            <a:r>
              <a:rPr lang="en-US" dirty="0"/>
              <a:t> that we can ever fit on a single execution unit.</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13</a:t>
            </a:fld>
            <a:endParaRPr lang="en-US">
              <a:uFillTx/>
            </a:endParaRPr>
          </a:p>
        </p:txBody>
      </p:sp>
    </p:spTree>
    <p:extLst>
      <p:ext uri="{BB962C8B-B14F-4D97-AF65-F5344CB8AC3E}">
        <p14:creationId xmlns:p14="http://schemas.microsoft.com/office/powerpoint/2010/main" val="268807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consider adding another material to our </a:t>
            </a:r>
            <a:r>
              <a:rPr lang="en-US" dirty="0" err="1"/>
              <a:t>ubershader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shaderB</a:t>
            </a:r>
            <a:r>
              <a:rPr lang="en-US" dirty="0"/>
              <a:t>” path being present in this </a:t>
            </a:r>
            <a:r>
              <a:rPr lang="en-US" dirty="0" err="1"/>
              <a:t>shader</a:t>
            </a:r>
            <a:r>
              <a:rPr lang="en-US" dirty="0"/>
              <a:t> at all – even if it is never called – increases the amount of static resources that our </a:t>
            </a:r>
            <a:r>
              <a:rPr lang="en-US" dirty="0" err="1"/>
              <a:t>shader</a:t>
            </a:r>
            <a:r>
              <a:rPr lang="en-US" dirty="0"/>
              <a:t> requires.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 turn reduces the number of warps we can fit on the machine.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Unfortunately occupancy is not only determined by the worst case code path through the </a:t>
            </a:r>
            <a:r>
              <a:rPr lang="en-US" dirty="0" err="1"/>
              <a:t>shader</a:t>
            </a:r>
            <a:r>
              <a:rPr lang="en-US" dirty="0"/>
              <a:t>, but also the worst case use of any individual GPU resource.</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14</a:t>
            </a:fld>
            <a:endParaRPr lang="en-US">
              <a:uFillTx/>
            </a:endParaRPr>
          </a:p>
        </p:txBody>
      </p:sp>
    </p:spTree>
    <p:extLst>
      <p:ext uri="{BB962C8B-B14F-4D97-AF65-F5344CB8AC3E}">
        <p14:creationId xmlns:p14="http://schemas.microsoft.com/office/powerpoint/2010/main" val="332580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Mixing code with different occupancy hurts performance… so let’s not mix occupancy!</a:t>
            </a:r>
          </a:p>
          <a:p>
            <a:endParaRPr lang="en-US" dirty="0"/>
          </a:p>
          <a:p>
            <a:r>
              <a:rPr lang="en-US" dirty="0"/>
              <a:t>Tom notes that there aren’t actually that many different possible occupancies, so why not just bin our invocations appropriately and do one dispatch per bin?</a:t>
            </a:r>
          </a:p>
          <a:p>
            <a:endParaRPr lang="en-US" dirty="0"/>
          </a:p>
          <a:p>
            <a:r>
              <a:rPr lang="en-US" dirty="0"/>
              <a:t>This is actually a potentially viable solution on a console, but unfortunately the occupancy of a given </a:t>
            </a:r>
            <a:r>
              <a:rPr lang="en-US" dirty="0" err="1"/>
              <a:t>shader</a:t>
            </a:r>
            <a:r>
              <a:rPr lang="en-US" dirty="0"/>
              <a:t> depends on the IHV… and architecture… potentially the SKU… and definitely the given driver version and associated </a:t>
            </a:r>
            <a:r>
              <a:rPr lang="en-US" dirty="0" err="1"/>
              <a:t>shader</a:t>
            </a:r>
            <a:r>
              <a:rPr lang="en-US" dirty="0"/>
              <a:t> compiler.</a:t>
            </a:r>
          </a:p>
          <a:p>
            <a:endParaRPr lang="en-US" dirty="0"/>
          </a:p>
          <a:p>
            <a:r>
              <a:rPr lang="en-US" dirty="0"/>
              <a:t>Thus it’s impractical to do this in a portable way.</a:t>
            </a:r>
          </a:p>
          <a:p>
            <a:endParaRPr lang="en-US" dirty="0"/>
          </a:p>
          <a:p>
            <a:r>
              <a:rPr lang="en-US" dirty="0"/>
              <a:t>There’s also some additional overhead from the binning pass that we’d like to avoid.</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15</a:t>
            </a:fld>
            <a:endParaRPr lang="en-US">
              <a:uFillTx/>
            </a:endParaRPr>
          </a:p>
        </p:txBody>
      </p:sp>
    </p:spTree>
    <p:extLst>
      <p:ext uri="{BB962C8B-B14F-4D97-AF65-F5344CB8AC3E}">
        <p14:creationId xmlns:p14="http://schemas.microsoft.com/office/powerpoint/2010/main" val="285496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forward, we really need some improvements from hardware in this area.</a:t>
            </a:r>
          </a:p>
          <a:p>
            <a:r>
              <a:rPr lang="en-US" dirty="0"/>
              <a:t>There’s a variety of ways to accomplish this.</a:t>
            </a:r>
          </a:p>
          <a:p>
            <a:endParaRPr lang="en-US" dirty="0"/>
          </a:p>
          <a:p>
            <a:r>
              <a:rPr lang="en-US" dirty="0"/>
              <a:t>One option is to allow </a:t>
            </a:r>
            <a:r>
              <a:rPr lang="en-US" dirty="0" err="1"/>
              <a:t>shaders</a:t>
            </a:r>
            <a:r>
              <a:rPr lang="en-US" dirty="0"/>
              <a:t> to more dynamically allocate and free registers and other resources while running.</a:t>
            </a:r>
          </a:p>
          <a:p>
            <a:r>
              <a:rPr lang="en-US" dirty="0"/>
              <a:t>There’s definitely potential here, but it can get complicated for the warp scheduler to ensure good utilization without deadlocks.</a:t>
            </a:r>
          </a:p>
          <a:p>
            <a:endParaRPr lang="en-US" dirty="0"/>
          </a:p>
          <a:p>
            <a:r>
              <a:rPr lang="en-US" dirty="0"/>
              <a:t>Another option is to forcibly compile all of our </a:t>
            </a:r>
            <a:r>
              <a:rPr lang="en-US" dirty="0" err="1"/>
              <a:t>shaders</a:t>
            </a:r>
            <a:r>
              <a:rPr lang="en-US" dirty="0"/>
              <a:t> with limited resource counts that ensure good occupancy and rely on caches to handle the variation.</a:t>
            </a:r>
          </a:p>
          <a:p>
            <a:r>
              <a:rPr lang="en-US" dirty="0"/>
              <a:t>The problem with this is that GPU caches are typically very small relative to register files, and thus relying on them to help manage the dynamic working set of a </a:t>
            </a:r>
            <a:r>
              <a:rPr lang="en-US" dirty="0" err="1"/>
              <a:t>shader</a:t>
            </a:r>
            <a:r>
              <a:rPr lang="en-US" dirty="0"/>
              <a:t> is generally a poor plan.</a:t>
            </a:r>
          </a:p>
          <a:p>
            <a:r>
              <a:rPr lang="en-US" dirty="0"/>
              <a:t>That said, things are starting to improve on this front.</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16</a:t>
            </a:fld>
            <a:endParaRPr lang="en-US">
              <a:uFillTx/>
            </a:endParaRPr>
          </a:p>
        </p:txBody>
      </p:sp>
    </p:spTree>
    <p:extLst>
      <p:ext uri="{BB962C8B-B14F-4D97-AF65-F5344CB8AC3E}">
        <p14:creationId xmlns:p14="http://schemas.microsoft.com/office/powerpoint/2010/main" val="410710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NVIDIA’s recently announced Volta architecture, they have merged their shared memory and L1$.</a:t>
            </a:r>
          </a:p>
          <a:p>
            <a:endParaRPr lang="en-US" dirty="0"/>
          </a:p>
          <a:p>
            <a:r>
              <a:rPr lang="en-US" dirty="0"/>
              <a:t>The new block of memory is now about half the size of the register file, which is starting to get interesting in terms of handling those rare but expensive </a:t>
            </a:r>
            <a:r>
              <a:rPr lang="en-US" dirty="0" err="1"/>
              <a:t>shader</a:t>
            </a:r>
            <a:r>
              <a:rPr lang="en-US" dirty="0"/>
              <a:t> paths.</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17</a:t>
            </a:fld>
            <a:endParaRPr lang="en-US">
              <a:uFillTx/>
            </a:endParaRPr>
          </a:p>
        </p:txBody>
      </p:sp>
    </p:spTree>
    <p:extLst>
      <p:ext uri="{BB962C8B-B14F-4D97-AF65-F5344CB8AC3E}">
        <p14:creationId xmlns:p14="http://schemas.microsoft.com/office/powerpoint/2010/main" val="338352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demonstrated that code that increasingly you only need to explicitly use shared memory if you are doing heavily banked gather/scatter or atomics.</a:t>
            </a:r>
          </a:p>
          <a:p>
            <a:endParaRPr lang="en-US" dirty="0"/>
          </a:p>
          <a:p>
            <a:r>
              <a:rPr lang="en-US" dirty="0"/>
              <a:t>This is a benefit both in terms of occupancy, but also in terms of some other issues with the compute model that we’ll talk about shortly.</a:t>
            </a:r>
          </a:p>
          <a:p>
            <a:endParaRPr lang="en-US" dirty="0"/>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18</a:t>
            </a:fld>
            <a:endParaRPr lang="en-US">
              <a:uFillTx/>
            </a:endParaRPr>
          </a:p>
        </p:txBody>
      </p:sp>
    </p:spTree>
    <p:extLst>
      <p:ext uri="{BB962C8B-B14F-4D97-AF65-F5344CB8AC3E}">
        <p14:creationId xmlns:p14="http://schemas.microsoft.com/office/powerpoint/2010/main" val="1912722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takeaway here is that we need some hardware improvements in this area.</a:t>
            </a:r>
          </a:p>
          <a:p>
            <a:r>
              <a:rPr lang="en-US" dirty="0"/>
              <a:t>Volta appears to be a step in the right direction, but it is by no means the only way to improve things.</a:t>
            </a:r>
          </a:p>
          <a:p>
            <a:endParaRPr lang="en-US" dirty="0"/>
          </a:p>
          <a:p>
            <a:r>
              <a:rPr lang="en-US" dirty="0"/>
              <a:t>If we’re going to write increasingly complex code we need tools like dynamic dispatch and separate compilation, and we can’t continue to be crippled by the worst case reachable path through a </a:t>
            </a:r>
            <a:r>
              <a:rPr lang="en-US" dirty="0" err="1"/>
              <a:t>shader</a:t>
            </a:r>
            <a:r>
              <a:rPr lang="en-US" dirty="0"/>
              <a:t> or function call.</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19</a:t>
            </a:fld>
            <a:endParaRPr lang="en-US">
              <a:uFillTx/>
            </a:endParaRPr>
          </a:p>
        </p:txBody>
      </p:sp>
    </p:spTree>
    <p:extLst>
      <p:ext uri="{BB962C8B-B14F-4D97-AF65-F5344CB8AC3E}">
        <p14:creationId xmlns:p14="http://schemas.microsoft.com/office/powerpoint/2010/main" val="273355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look at another case study that comes up commonly in rendering: hierarchical data structures and algorithms.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20</a:t>
            </a:fld>
            <a:endParaRPr lang="en-US">
              <a:uFillTx/>
            </a:endParaRPr>
          </a:p>
        </p:txBody>
      </p:sp>
    </p:spTree>
    <p:extLst>
      <p:ext uri="{BB962C8B-B14F-4D97-AF65-F5344CB8AC3E}">
        <p14:creationId xmlns:p14="http://schemas.microsoft.com/office/powerpoint/2010/main" val="387864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motivate this talk, let me point out a trend that most people here won’t find very surprising: the complexity of modern real-time renderers has been increasing rapidly over the past few years.</a:t>
            </a:r>
          </a:p>
          <a:p>
            <a:endParaRPr lang="en-US" dirty="0"/>
          </a:p>
          <a:p>
            <a:r>
              <a:rPr lang="en-US" dirty="0"/>
              <a:t>There’s a number of reasons why this trend has accelerated recently, but fundamentally while GPUs continue to get faster, simply scaling the same brute force algorithms up produces diminishing returns in terms of image quality.</a:t>
            </a:r>
          </a:p>
          <a:p>
            <a:endParaRPr lang="en-US" dirty="0"/>
          </a:p>
          <a:p>
            <a:r>
              <a:rPr lang="en-US" dirty="0"/>
              <a:t>Happily, GPUs are also becoming increasingly programmable, and thus we’ve seen a sharp increase in “smarter” renderers.</a:t>
            </a:r>
          </a:p>
          <a:p>
            <a:endParaRPr lang="en-US" dirty="0"/>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a:t>
            </a:fld>
            <a:endParaRPr lang="en-US">
              <a:uFillTx/>
            </a:endParaRPr>
          </a:p>
        </p:txBody>
      </p:sp>
    </p:spTree>
    <p:extLst>
      <p:ext uri="{BB962C8B-B14F-4D97-AF65-F5344CB8AC3E}">
        <p14:creationId xmlns:p14="http://schemas.microsoft.com/office/powerpoint/2010/main" val="302448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do more “smarter” rendering, hierarchical acceleration structures are a great tool to have.</a:t>
            </a:r>
          </a:p>
          <a:p>
            <a:r>
              <a:rPr lang="en-US" dirty="0"/>
              <a:t>They already show up all over the place in graphics: mipmaps, octrees and BVH’s are all examples.</a:t>
            </a:r>
          </a:p>
          <a:p>
            <a:endParaRPr lang="en-US" dirty="0"/>
          </a:p>
          <a:p>
            <a:r>
              <a:rPr lang="en-US" dirty="0"/>
              <a:t>While using these structures is fairly straightforward, constructing them is inherently nested parallel.</a:t>
            </a:r>
          </a:p>
          <a:p>
            <a:r>
              <a:rPr lang="en-US" dirty="0"/>
              <a:t>Data needs to be propagated up the tree, down the tree or sometimes both in sequence.</a:t>
            </a:r>
          </a:p>
          <a:p>
            <a:r>
              <a:rPr lang="en-US" dirty="0"/>
              <a:t>These structures are conventionally constructed on the CPU and then consumed by the GPU.</a:t>
            </a:r>
          </a:p>
          <a:p>
            <a:endParaRPr lang="en-US" dirty="0"/>
          </a:p>
          <a:p>
            <a:r>
              <a:rPr lang="en-US" dirty="0"/>
              <a:t>Going forward there are several reasons that we want to construct them on the GPU as well.</a:t>
            </a:r>
          </a:p>
          <a:p>
            <a:endParaRPr lang="en-US" dirty="0"/>
          </a:p>
          <a:p>
            <a:r>
              <a:rPr lang="en-US" dirty="0"/>
              <a:t>The most important is latency: often we generate data on the GPU and want to construct some sort of acceleration structure on the fly.</a:t>
            </a:r>
          </a:p>
          <a:p>
            <a:r>
              <a:rPr lang="en-US" dirty="0"/>
              <a:t>Reading the data back to the CPU and trying to cover the associated latency with other GPU work is not always possible.</a:t>
            </a:r>
          </a:p>
          <a:p>
            <a:endParaRPr lang="en-US" dirty="0"/>
          </a:p>
          <a:p>
            <a:r>
              <a:rPr lang="en-US" dirty="0"/>
              <a:t>Another consideration is that on current consoles the GPU has the lions share of the FLOPS budget, so certain algorithms might not run reasonably on the CPU at all.</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21</a:t>
            </a:fld>
            <a:endParaRPr lang="en-US">
              <a:uFillTx/>
            </a:endParaRPr>
          </a:p>
        </p:txBody>
      </p:sp>
    </p:spTree>
    <p:extLst>
      <p:ext uri="{BB962C8B-B14F-4D97-AF65-F5344CB8AC3E}">
        <p14:creationId xmlns:p14="http://schemas.microsoft.com/office/powerpoint/2010/main" val="2368659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a simple example, we’ve known for a little while that tiled GPU light culling algorithms are fairly inefficient.</a:t>
            </a:r>
          </a:p>
          <a:p>
            <a:endParaRPr lang="en-US" dirty="0"/>
          </a:p>
          <a:p>
            <a:r>
              <a:rPr lang="en-US" dirty="0"/>
              <a:t>They duplicate a lot of calculations and generally fail to take advantage of the large amounts of coherency present in the distribution of lights on the screen.</a:t>
            </a:r>
          </a:p>
          <a:p>
            <a:endParaRPr lang="en-US" dirty="0"/>
          </a:p>
          <a:p>
            <a:r>
              <a:rPr lang="en-US" dirty="0"/>
              <a:t>At SIGGRAPH 2012 I showed that a relatively modest CPU could outperform a high end GPU at light culling by using a simple quad tree.</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22</a:t>
            </a:fld>
            <a:endParaRPr lang="en-US">
              <a:uFillTx/>
            </a:endParaRPr>
          </a:p>
        </p:txBody>
      </p:sp>
    </p:spTree>
    <p:extLst>
      <p:ext uri="{BB962C8B-B14F-4D97-AF65-F5344CB8AC3E}">
        <p14:creationId xmlns:p14="http://schemas.microsoft.com/office/powerpoint/2010/main" val="212265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this year </a:t>
            </a:r>
            <a:r>
              <a:rPr lang="en-US" dirty="0" err="1"/>
              <a:t>Yuriy</a:t>
            </a:r>
            <a:r>
              <a:rPr lang="en-US" dirty="0"/>
              <a:t> and </a:t>
            </a:r>
            <a:r>
              <a:rPr lang="en-US" dirty="0" err="1"/>
              <a:t>Matthäus</a:t>
            </a:r>
            <a:r>
              <a:rPr lang="en-US" dirty="0"/>
              <a:t> presented “Tiled Light Trees”, which create a per-tile bounding interval hierarchy of lights to further accelerate intersection tests.</a:t>
            </a:r>
          </a:p>
          <a:p>
            <a:endParaRPr lang="en-US" dirty="0"/>
          </a:p>
          <a:p>
            <a:r>
              <a:rPr lang="en-US" dirty="0"/>
              <a:t>As with the previous example, the data structure is created on the CPU and consumed by the GPU.</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23</a:t>
            </a:fld>
            <a:endParaRPr lang="en-US">
              <a:uFillTx/>
            </a:endParaRPr>
          </a:p>
        </p:txBody>
      </p:sp>
    </p:spTree>
    <p:extLst>
      <p:ext uri="{BB962C8B-B14F-4D97-AF65-F5344CB8AC3E}">
        <p14:creationId xmlns:p14="http://schemas.microsoft.com/office/powerpoint/2010/main" val="591064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how we might express these algorithms via GPU compute.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key component of tree algorithms is that the width of parallelism changes as we travel up and down the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true whether we’re doing a more bottom up reduction style algorithm or a top-down recursion as shown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either case, to change the number of threads running on the GPU we currently only have one option: issuing a new dispatch.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Between dispatches we actually need to save and reload any live state from main memory, which carries some overhead.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algorithms need to return back up the tree as well, creating even more state that we need to save and restore.</a:t>
            </a:r>
          </a:p>
          <a:p>
            <a:endParaRPr lang="en-US" dirty="0"/>
          </a:p>
          <a:p>
            <a:r>
              <a:rPr lang="en-US" dirty="0"/>
              <a:t>Furthermore since we don’t know the dynamic control flow path of the reduction on the CPU, we either have to dispatch the “worst case” number of threads and terminate them early, or do an indirect dispatch on the GPU.</a:t>
            </a:r>
          </a:p>
          <a:p>
            <a:endParaRPr lang="en-US" dirty="0"/>
          </a:p>
          <a:p>
            <a:r>
              <a:rPr lang="en-US" dirty="0"/>
              <a:t>The latter generally requires an additional analysis pass between each dispatch which introduces even more overhead.</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24</a:t>
            </a:fld>
            <a:endParaRPr lang="en-US">
              <a:uFillTx/>
            </a:endParaRPr>
          </a:p>
        </p:txBody>
      </p:sp>
    </p:spTree>
    <p:extLst>
      <p:ext uri="{BB962C8B-B14F-4D97-AF65-F5344CB8AC3E}">
        <p14:creationId xmlns:p14="http://schemas.microsoft.com/office/powerpoint/2010/main" val="1228883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problems manifest as poor GPU performance.</a:t>
            </a:r>
          </a:p>
          <a:p>
            <a:endParaRPr lang="en-US" dirty="0"/>
          </a:p>
          <a:p>
            <a:r>
              <a:rPr lang="en-US" dirty="0"/>
              <a:t>Dispatches higher in the quadtree do not fill the machine at all as there simply isn’t enough work.</a:t>
            </a:r>
          </a:p>
          <a:p>
            <a:endParaRPr lang="en-US" dirty="0"/>
          </a:p>
          <a:p>
            <a:r>
              <a:rPr lang="en-US" dirty="0"/>
              <a:t>More seriously, between dispatches the machine has to drain and spin back up which results in lots of wasted cycles.</a:t>
            </a:r>
            <a:br>
              <a:rPr lang="en-US" dirty="0"/>
            </a:br>
            <a:r>
              <a:rPr lang="en-US" dirty="0"/>
              <a:t>Recently I’ve learned to put a positive spin on this and call these gaps “opportunities for </a:t>
            </a:r>
            <a:r>
              <a:rPr lang="en-US" dirty="0" err="1"/>
              <a:t>async</a:t>
            </a:r>
            <a:r>
              <a:rPr lang="en-US" dirty="0"/>
              <a:t> compute”.</a:t>
            </a:r>
          </a:p>
          <a:p>
            <a:endParaRPr lang="en-US" dirty="0"/>
          </a:p>
          <a:p>
            <a:r>
              <a:rPr lang="en-US" dirty="0"/>
              <a:t>Indeed concurrent compute work can help, but doesn’t excuse the underlying inefficiency.</a:t>
            </a:r>
          </a:p>
          <a:p>
            <a:endParaRPr lang="en-US" dirty="0"/>
          </a:p>
          <a:p>
            <a:r>
              <a:rPr lang="en-US" dirty="0"/>
              <a:t>Ultimately the synchronization here is too coarse-grained for the real dependencies.</a:t>
            </a:r>
          </a:p>
          <a:p>
            <a:r>
              <a:rPr lang="en-US" dirty="0"/>
              <a:t>We’re effectively forced to specify that every node in one level depends on every node in the previous level, which is obviously over-constrained.</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25</a:t>
            </a:fld>
            <a:endParaRPr lang="en-US">
              <a:uFillTx/>
            </a:endParaRPr>
          </a:p>
        </p:txBody>
      </p:sp>
    </p:spTree>
    <p:extLst>
      <p:ext uri="{BB962C8B-B14F-4D97-AF65-F5344CB8AC3E}">
        <p14:creationId xmlns:p14="http://schemas.microsoft.com/office/powerpoint/2010/main" val="924772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dispatch is only one part of the problem.</a:t>
            </a:r>
          </a:p>
          <a:p>
            <a:r>
              <a:rPr lang="en-US" dirty="0"/>
              <a:t>Let’s take a quick look at the kernel code itself that we execute for each node.</a:t>
            </a:r>
          </a:p>
          <a:p>
            <a:endParaRPr lang="en-US" dirty="0"/>
          </a:p>
          <a:p>
            <a:r>
              <a:rPr lang="en-US" dirty="0"/>
              <a:t>To iterate within a block we have to write code that looks something like this.</a:t>
            </a:r>
          </a:p>
          <a:p>
            <a:r>
              <a:rPr lang="en-US" dirty="0"/>
              <a:t>Since we need to pass data from one iteration to the next via shared memory, we need a barrier in the loop.</a:t>
            </a:r>
          </a:p>
          <a:p>
            <a:r>
              <a:rPr lang="en-US" dirty="0"/>
              <a:t>This in turn requires that we track threads that have hit the base case manually since we are not allowed to diverge at all around a barrier.</a:t>
            </a:r>
          </a:p>
          <a:p>
            <a:endParaRPr lang="en-US" dirty="0"/>
          </a:p>
          <a:p>
            <a:r>
              <a:rPr lang="en-US" dirty="0"/>
              <a:t>There are a number of problems with this style of code.</a:t>
            </a:r>
          </a:p>
          <a:p>
            <a:endParaRPr lang="en-US" dirty="0"/>
          </a:p>
          <a:p>
            <a:r>
              <a:rPr lang="en-US" dirty="0"/>
              <a:t>First, our block size is baked into the kernel which means we need to recompile if we want to vary it.</a:t>
            </a:r>
          </a:p>
          <a:p>
            <a:r>
              <a:rPr lang="en-US" dirty="0"/>
              <a:t>That’s particularly annoying since the optimal block sizes are highly depending on the specific GPU, and may not line up nicely with the optimal data structure granularity.</a:t>
            </a:r>
          </a:p>
          <a:p>
            <a:endParaRPr lang="en-US" dirty="0"/>
          </a:p>
          <a:p>
            <a:r>
              <a:rPr lang="en-US" dirty="0"/>
              <a:t>Along with any shared memory use also comes occupancy concerns, which are even worse in algorithms that need a full stack.</a:t>
            </a:r>
          </a:p>
          <a:p>
            <a:endParaRPr lang="en-US" dirty="0"/>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26</a:t>
            </a:fld>
            <a:endParaRPr lang="en-US">
              <a:uFillTx/>
            </a:endParaRPr>
          </a:p>
        </p:txBody>
      </p:sp>
    </p:spTree>
    <p:extLst>
      <p:ext uri="{BB962C8B-B14F-4D97-AF65-F5344CB8AC3E}">
        <p14:creationId xmlns:p14="http://schemas.microsoft.com/office/powerpoint/2010/main" val="3539868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forced to only have barriers in converged code means that we’re going to waste a lot of cycles doing useless work.</a:t>
            </a:r>
          </a:p>
          <a:p>
            <a:endParaRPr lang="en-US" dirty="0"/>
          </a:p>
          <a:p>
            <a:r>
              <a:rPr lang="en-US" dirty="0"/>
              <a:t>All threads – whether they are needed by the current level or not – have to execute the loop, branch and control logic just to stay in sync with the rest of the group.</a:t>
            </a:r>
          </a:p>
          <a:p>
            <a:endParaRPr lang="en-US" dirty="0"/>
          </a:p>
          <a:p>
            <a:r>
              <a:rPr lang="en-US" dirty="0"/>
              <a:t>Even if they will no longer do any useful work, we can’t terminate or otherwise repack threads.</a:t>
            </a:r>
          </a:p>
          <a:p>
            <a:r>
              <a:rPr lang="en-US" dirty="0"/>
              <a:t>Thus they just continue to waste time and hardware waves doing useless work until the entire thread group is complete.</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27</a:t>
            </a:fld>
            <a:endParaRPr lang="en-US">
              <a:uFillTx/>
            </a:endParaRPr>
          </a:p>
        </p:txBody>
      </p:sp>
    </p:spTree>
    <p:extLst>
      <p:ext uri="{BB962C8B-B14F-4D97-AF65-F5344CB8AC3E}">
        <p14:creationId xmlns:p14="http://schemas.microsoft.com/office/powerpoint/2010/main" val="3184046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shared memory and synchronization also breaks nesting.</a:t>
            </a:r>
          </a:p>
          <a:p>
            <a:endParaRPr lang="en-US" dirty="0"/>
          </a:p>
          <a:p>
            <a:r>
              <a:rPr lang="en-US" dirty="0"/>
              <a:t>The base and subdivide cases are unable to make any real use of shared memory or barriers themselves since they aren’t at the outer-most scope.</a:t>
            </a:r>
          </a:p>
          <a:p>
            <a:endParaRPr lang="en-US" dirty="0"/>
          </a:p>
          <a:p>
            <a:r>
              <a:rPr lang="en-US" dirty="0"/>
              <a:t>Similarly this code can’t easily be called as part of another algorithm.</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28</a:t>
            </a:fld>
            <a:endParaRPr lang="en-US">
              <a:uFillTx/>
            </a:endParaRPr>
          </a:p>
        </p:txBody>
      </p:sp>
    </p:spTree>
    <p:extLst>
      <p:ext uri="{BB962C8B-B14F-4D97-AF65-F5344CB8AC3E}">
        <p14:creationId xmlns:p14="http://schemas.microsoft.com/office/powerpoint/2010/main" val="3065877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avoid all of this inefficiency in practice?</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29</a:t>
            </a:fld>
            <a:endParaRPr lang="en-US">
              <a:uFillTx/>
            </a:endParaRPr>
          </a:p>
        </p:txBody>
      </p:sp>
    </p:spTree>
    <p:extLst>
      <p:ext uri="{BB962C8B-B14F-4D97-AF65-F5344CB8AC3E}">
        <p14:creationId xmlns:p14="http://schemas.microsoft.com/office/powerpoint/2010/main" val="35632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compute </a:t>
            </a:r>
            <a:r>
              <a:rPr lang="en-US" dirty="0" err="1"/>
              <a:t>shader</a:t>
            </a:r>
            <a:r>
              <a:rPr lang="en-US" dirty="0"/>
              <a:t> written in a fairly portable style. Now what if we actually want to make this run </a:t>
            </a:r>
            <a:r>
              <a:rPr lang="en-US" i="1" dirty="0"/>
              <a:t>fast</a:t>
            </a:r>
            <a:r>
              <a:rPr lang="en-US" i="0" dirty="0"/>
              <a:t>?</a:t>
            </a:r>
          </a:p>
          <a:p>
            <a:endParaRPr lang="en-US" i="0" dirty="0"/>
          </a:p>
          <a:p>
            <a:r>
              <a:rPr lang="en-US" i="0" dirty="0"/>
              <a:t>Luckily, Graham showed us how to do this at GDC last year, but you’ll find the same sort of thing in optimized compute code.</a:t>
            </a:r>
            <a:endParaRPr lang="en-US" dirty="0"/>
          </a:p>
          <a:p>
            <a:endParaRPr lang="en-US" dirty="0"/>
          </a:p>
          <a:p>
            <a:r>
              <a:rPr lang="en-US" dirty="0"/>
              <a:t>Setting </a:t>
            </a:r>
            <a:r>
              <a:rPr lang="en-US" dirty="0" err="1"/>
              <a:t>numthreads</a:t>
            </a:r>
            <a:r>
              <a:rPr lang="en-US" dirty="0"/>
              <a:t> to the hardware warp size ensures that branching on </a:t>
            </a:r>
            <a:r>
              <a:rPr lang="en-US" dirty="0" err="1"/>
              <a:t>threadId</a:t>
            </a:r>
            <a:r>
              <a:rPr lang="en-US" dirty="0"/>
              <a:t> is only wasting SIMD lanes, not entire hardware warps, occupancy, etc.</a:t>
            </a:r>
          </a:p>
          <a:p>
            <a:endParaRPr lang="en-US" dirty="0"/>
          </a:p>
          <a:p>
            <a:r>
              <a:rPr lang="en-US" dirty="0"/>
              <a:t>By removing shared memory use we no longer need barriers.</a:t>
            </a:r>
          </a:p>
          <a:p>
            <a:r>
              <a:rPr lang="en-US" dirty="0"/>
              <a:t>Since we’re only running one warp per group, we can use warp operations and </a:t>
            </a:r>
            <a:r>
              <a:rPr lang="en-US" dirty="0" err="1"/>
              <a:t>swizzling</a:t>
            </a:r>
            <a:r>
              <a:rPr lang="en-US" dirty="0"/>
              <a:t> instead to share data.</a:t>
            </a:r>
          </a:p>
          <a:p>
            <a:endParaRPr lang="en-US" dirty="0"/>
          </a:p>
          <a:p>
            <a:r>
              <a:rPr lang="en-US" dirty="0"/>
              <a:t>This is actually a relatively simply example since the kernel itself is agnostic to the group size.</a:t>
            </a:r>
          </a:p>
          <a:p>
            <a:r>
              <a:rPr lang="en-US" dirty="0"/>
              <a:t>In most cases changing the thread group size to match the hardware instead of the data also implies adding loops and bounds checks everywhere as well.</a:t>
            </a:r>
          </a:p>
          <a:p>
            <a:endParaRPr lang="en-US" dirty="0"/>
          </a:p>
          <a:p>
            <a:r>
              <a:rPr lang="en-US" dirty="0"/>
              <a:t>What we’re really doing here is bypassing the compute </a:t>
            </a:r>
            <a:r>
              <a:rPr lang="en-US" dirty="0" err="1"/>
              <a:t>shader</a:t>
            </a:r>
            <a:r>
              <a:rPr lang="en-US" dirty="0"/>
              <a:t> execution model abstraction and instead writing code directly to the warps of the GPU.</a:t>
            </a:r>
          </a:p>
          <a:p>
            <a:r>
              <a:rPr lang="en-US" dirty="0"/>
              <a:t>This is all well and good when we’re writing code for a specific console, but what if we want to write fast compute </a:t>
            </a:r>
            <a:r>
              <a:rPr lang="en-US" dirty="0" err="1"/>
              <a:t>shaders</a:t>
            </a:r>
            <a:r>
              <a:rPr lang="en-US" dirty="0"/>
              <a:t> in a more portable way?</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30</a:t>
            </a:fld>
            <a:endParaRPr lang="en-US">
              <a:uFillTx/>
            </a:endParaRPr>
          </a:p>
        </p:txBody>
      </p:sp>
    </p:spTree>
    <p:extLst>
      <p:ext uri="{BB962C8B-B14F-4D97-AF65-F5344CB8AC3E}">
        <p14:creationId xmlns:p14="http://schemas.microsoft.com/office/powerpoint/2010/main" val="296823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Ubisoft gave a talk a couple years ago wherein they described the geometry pipeline in Assassin's Creed Unity.</a:t>
            </a:r>
          </a:p>
          <a:p>
            <a:endParaRPr lang="en-US" dirty="0"/>
          </a:p>
          <a:p>
            <a:r>
              <a:rPr lang="en-US" dirty="0"/>
              <a:t>To improve the performance of rendering massive amounts of geometry, they implemented a variety of hierarchical clustering and culling steps in compute </a:t>
            </a:r>
            <a:r>
              <a:rPr lang="en-US" dirty="0" err="1"/>
              <a:t>shaders</a:t>
            </a:r>
            <a:r>
              <a:rPr lang="en-US" dirty="0"/>
              <a:t> to greatly cut down on the amount of geometry sent to the GPU rasterizer.</a:t>
            </a:r>
          </a:p>
          <a:p>
            <a:endParaRPr lang="en-US" dirty="0"/>
          </a:p>
          <a:p>
            <a:r>
              <a:rPr lang="en-US" dirty="0"/>
              <a:t>This allowed them to greatly increase the amount of detail in their large, open world games.</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4</a:t>
            </a:fld>
            <a:endParaRPr lang="en-US">
              <a:uFillTx/>
            </a:endParaRPr>
          </a:p>
        </p:txBody>
      </p:sp>
    </p:spTree>
    <p:extLst>
      <p:ext uri="{BB962C8B-B14F-4D97-AF65-F5344CB8AC3E}">
        <p14:creationId xmlns:p14="http://schemas.microsoft.com/office/powerpoint/2010/main" val="467984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writing fast compute </a:t>
            </a:r>
            <a:r>
              <a:rPr lang="en-US" dirty="0" err="1"/>
              <a:t>shaders</a:t>
            </a:r>
            <a:r>
              <a:rPr lang="en-US" dirty="0"/>
              <a:t> that are also portable just isn’t really possible right now.</a:t>
            </a:r>
          </a:p>
          <a:p>
            <a:endParaRPr lang="en-US" dirty="0"/>
          </a:p>
          <a:p>
            <a:r>
              <a:rPr lang="en-US" dirty="0"/>
              <a:t>First, hardware SIMD widths vary, sometimes even between different kernels running on the same piece of hardware.</a:t>
            </a:r>
          </a:p>
          <a:p>
            <a:endParaRPr lang="en-US" dirty="0"/>
          </a:p>
          <a:p>
            <a:r>
              <a:rPr lang="en-US" dirty="0"/>
              <a:t>Second, getting the “fast path” with no barriers and appropriate use of scalar and vector operations relies on a number of somewhat brittle compiler optimizations steps.</a:t>
            </a:r>
          </a:p>
          <a:p>
            <a:endParaRPr lang="en-US" dirty="0"/>
          </a:p>
          <a:p>
            <a:r>
              <a:rPr lang="en-US" dirty="0"/>
              <a:t>Beyond these practical issues, writing warp synchronous code and omitting barriers is not spec compliant, even if it happens to work on the specific driver and hardware in your dev box.</a:t>
            </a:r>
          </a:p>
          <a:p>
            <a:endParaRPr lang="en-US" dirty="0"/>
          </a:p>
          <a:p>
            <a:r>
              <a:rPr lang="en-US" dirty="0"/>
              <a:t>Similarly, there’s no legal way for any warp to ever wait for another one outside of barriers, so any sort of “locks” or producer/consumer patterns are not allowed.</a:t>
            </a:r>
          </a:p>
          <a:p>
            <a:endParaRPr lang="en-US" dirty="0"/>
          </a:p>
          <a:p>
            <a:r>
              <a:rPr lang="en-US" dirty="0"/>
              <a:t>If writing the portable version was giving up 10 or 20% performance we’d probably just suck it up and write two paths, but in a lot of cases it can be an order of magnitude slower which is unworkable.</a:t>
            </a:r>
          </a:p>
          <a:p>
            <a:endParaRPr lang="en-US" dirty="0"/>
          </a:p>
          <a:p>
            <a:r>
              <a:rPr lang="en-US" dirty="0"/>
              <a:t>Given these realities, it’s worth asking if the current compute models – and in particularly their abstraction over SIMD widths – is actually doing more harm than good at this point.</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31</a:t>
            </a:fld>
            <a:endParaRPr lang="en-US">
              <a:uFillTx/>
            </a:endParaRPr>
          </a:p>
        </p:txBody>
      </p:sp>
    </p:spTree>
    <p:extLst>
      <p:ext uri="{BB962C8B-B14F-4D97-AF65-F5344CB8AC3E}">
        <p14:creationId xmlns:p14="http://schemas.microsoft.com/office/powerpoint/2010/main" val="290264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these lines, one direction to go for games is to make SIMD a bit more explicit instead of implicit.</a:t>
            </a:r>
          </a:p>
          <a:p>
            <a:endParaRPr lang="en-US" dirty="0"/>
          </a:p>
          <a:p>
            <a:r>
              <a:rPr lang="en-US" dirty="0"/>
              <a:t>If we give up on the SIMD width abstraction, as well as shared memory , groups and barriers we can easily come up with much cleaner and portable syntax.</a:t>
            </a:r>
            <a:br>
              <a:rPr lang="en-US" dirty="0"/>
            </a:br>
            <a:r>
              <a:rPr lang="en-US" dirty="0"/>
              <a:t>Borrowing a bit from ISPC, you can create a pretty clean language based on nested parallel </a:t>
            </a:r>
            <a:r>
              <a:rPr lang="en-US" dirty="0" err="1"/>
              <a:t>foreach</a:t>
            </a:r>
            <a:r>
              <a:rPr lang="en-US" dirty="0"/>
              <a:t> statements.</a:t>
            </a:r>
          </a:p>
          <a:p>
            <a:br>
              <a:rPr lang="en-US" dirty="0"/>
            </a:br>
            <a:r>
              <a:rPr lang="en-US" dirty="0"/>
              <a:t>The code here is just an example – it doesn’t have to be this exact syntax or semantics, but the point is we should really be exploring some of these avenues given the issues with the current compute execution models.</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32</a:t>
            </a:fld>
            <a:endParaRPr lang="en-US">
              <a:uFillTx/>
            </a:endParaRPr>
          </a:p>
        </p:txBody>
      </p:sp>
    </p:spTree>
    <p:extLst>
      <p:ext uri="{BB962C8B-B14F-4D97-AF65-F5344CB8AC3E}">
        <p14:creationId xmlns:p14="http://schemas.microsoft.com/office/powerpoint/2010/main" val="251606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dispatch, let’s think about how we might want to express the algorithm in a more direct manner.</a:t>
            </a:r>
          </a:p>
          <a:p>
            <a:endParaRPr lang="en-US" dirty="0"/>
          </a:p>
          <a:p>
            <a:r>
              <a:rPr lang="en-US" dirty="0"/>
              <a:t>I’ve borrowed a </a:t>
            </a:r>
            <a:r>
              <a:rPr lang="en-US" dirty="0" err="1"/>
              <a:t>Cilk</a:t>
            </a:r>
            <a:r>
              <a:rPr lang="en-US" dirty="0"/>
              <a:t>-like syntax for spawning recursive work here, but you can easily substitute TBB, PPL or a home grown work stealing task scheduler to your liking.</a:t>
            </a:r>
          </a:p>
          <a:p>
            <a:endParaRPr lang="en-US" dirty="0"/>
          </a:p>
          <a:p>
            <a:r>
              <a:rPr lang="en-US" dirty="0"/>
              <a:t>The key point her is that this *style* of code is fine for a massively data-parallel processor like GPU.</a:t>
            </a:r>
          </a:p>
          <a:p>
            <a:r>
              <a:rPr lang="en-US" dirty="0"/>
              <a:t>Unfortunately, if you try to write this in HLSL you’re going to get a rude awakening.</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33</a:t>
            </a:fld>
            <a:endParaRPr lang="en-US">
              <a:uFillTx/>
            </a:endParaRPr>
          </a:p>
        </p:txBody>
      </p:sp>
    </p:spTree>
    <p:extLst>
      <p:ext uri="{BB962C8B-B14F-4D97-AF65-F5344CB8AC3E}">
        <p14:creationId xmlns:p14="http://schemas.microsoft.com/office/powerpoint/2010/main" val="3955526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actually can write something similar to this code in CUDA, which is pretty awesome.</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34</a:t>
            </a:fld>
            <a:endParaRPr lang="en-US">
              <a:uFillTx/>
            </a:endParaRPr>
          </a:p>
        </p:txBody>
      </p:sp>
    </p:spTree>
    <p:extLst>
      <p:ext uri="{BB962C8B-B14F-4D97-AF65-F5344CB8AC3E}">
        <p14:creationId xmlns:p14="http://schemas.microsoft.com/office/powerpoint/2010/main" val="2250549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CUDA cooperative groups are another interesting direction for improvements.</a:t>
            </a:r>
          </a:p>
          <a:p>
            <a:endParaRPr lang="en-US" dirty="0"/>
          </a:p>
          <a:p>
            <a:r>
              <a:rPr lang="en-US" dirty="0"/>
              <a:t>They attack the composability and warp width abstraction problem by generalizing thread groups into an explicated nested-parallel style primitive that can be subdivided, synchronized and share data safely.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allows writing reusable code that is relatively independent of the calling context, both in terms of the nature of the cooperating threads, but also in terms of any dynamic control flow at the call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abstraction extends beyond warps and thread groups to cooperation across the whole GPU, or even between multiple GPUs.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syntax may or may not be a good fit for graphics, the fundamental hardware capabilities that it is exposing are really required for writing fast, portable compute code in the future.</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36</a:t>
            </a:fld>
            <a:endParaRPr lang="en-US">
              <a:uFillTx/>
            </a:endParaRPr>
          </a:p>
        </p:txBody>
      </p:sp>
    </p:spTree>
    <p:extLst>
      <p:ext uri="{BB962C8B-B14F-4D97-AF65-F5344CB8AC3E}">
        <p14:creationId xmlns:p14="http://schemas.microsoft.com/office/powerpoint/2010/main" val="3297000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37</a:t>
            </a:fld>
            <a:endParaRPr lang="en-US">
              <a:uFillTx/>
            </a:endParaRPr>
          </a:p>
        </p:txBody>
      </p:sp>
    </p:spTree>
    <p:extLst>
      <p:ext uri="{BB962C8B-B14F-4D97-AF65-F5344CB8AC3E}">
        <p14:creationId xmlns:p14="http://schemas.microsoft.com/office/powerpoint/2010/main" val="1878411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larger items, there’s a bunch of smaller items that inhibit our ability to write reusable code that we should just fix ASAP.</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38</a:t>
            </a:fld>
            <a:endParaRPr lang="en-US">
              <a:uFillTx/>
            </a:endParaRPr>
          </a:p>
        </p:txBody>
      </p:sp>
    </p:spTree>
    <p:extLst>
      <p:ext uri="{BB962C8B-B14F-4D97-AF65-F5344CB8AC3E}">
        <p14:creationId xmlns:p14="http://schemas.microsoft.com/office/powerpoint/2010/main" val="4166011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39</a:t>
            </a:fld>
            <a:endParaRPr lang="en-US">
              <a:uFillTx/>
            </a:endParaRPr>
          </a:p>
        </p:txBody>
      </p:sp>
    </p:spTree>
    <p:extLst>
      <p:ext uri="{BB962C8B-B14F-4D97-AF65-F5344CB8AC3E}">
        <p14:creationId xmlns:p14="http://schemas.microsoft.com/office/powerpoint/2010/main" val="2708310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40</a:t>
            </a:fld>
            <a:endParaRPr lang="en-US">
              <a:uFillTx/>
            </a:endParaRPr>
          </a:p>
        </p:txBody>
      </p:sp>
    </p:spTree>
    <p:extLst>
      <p:ext uri="{BB962C8B-B14F-4D97-AF65-F5344CB8AC3E}">
        <p14:creationId xmlns:p14="http://schemas.microsoft.com/office/powerpoint/2010/main" val="257095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UAV counters and their weird semantics in DirectX are a perfect example of a feature that might have felt like a good idea at the time when an IHV had some shiny new hardware, but the semantics are strange, and now we’ll have to replicate them long after the underlying hardware has changed.</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41</a:t>
            </a:fld>
            <a:endParaRPr lang="en-US">
              <a:uFillTx/>
            </a:endParaRPr>
          </a:p>
        </p:txBody>
      </p:sp>
    </p:spTree>
    <p:extLst>
      <p:ext uri="{BB962C8B-B14F-4D97-AF65-F5344CB8AC3E}">
        <p14:creationId xmlns:p14="http://schemas.microsoft.com/office/powerpoint/2010/main" val="139687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other end of the pipeline, shading is getting increasingly decoupled from the conventional GPU rendering pipeline.</a:t>
            </a:r>
          </a:p>
          <a:p>
            <a:br>
              <a:rPr lang="en-US" dirty="0"/>
            </a:br>
            <a:r>
              <a:rPr lang="en-US" dirty="0"/>
              <a:t>In a presentation earlier this year, Graham described how the Frostbite engine uses checkerboarding to add more perceived resolution by being more particular about the frequencies at which they evaluate various terms during rendering.</a:t>
            </a:r>
          </a:p>
          <a:p>
            <a:endParaRPr lang="en-US" dirty="0"/>
          </a:p>
          <a:p>
            <a:r>
              <a:rPr lang="en-US" dirty="0"/>
              <a:t>In reality it’s actually even more decoupled than this image shows, as the internal render resolutions are also driven by an adaptive scaling algorithm, and temporal anti-aliasing is itself an additional decoupling in time.</a:t>
            </a:r>
          </a:p>
          <a:p>
            <a:endParaRPr lang="en-US" dirty="0"/>
          </a:p>
          <a:p>
            <a:r>
              <a:rPr lang="en-US" dirty="0"/>
              <a:t>Of course all of these things significantly increase the complexity of the renderer, and that trend will continue.</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5</a:t>
            </a:fld>
            <a:endParaRPr lang="en-US">
              <a:uFillTx/>
            </a:endParaRPr>
          </a:p>
        </p:txBody>
      </p:sp>
    </p:spTree>
    <p:extLst>
      <p:ext uri="{BB962C8B-B14F-4D97-AF65-F5344CB8AC3E}">
        <p14:creationId xmlns:p14="http://schemas.microsoft.com/office/powerpoint/2010/main" val="2547458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42</a:t>
            </a:fld>
            <a:endParaRPr lang="en-US">
              <a:uFillTx/>
            </a:endParaRPr>
          </a:p>
        </p:txBody>
      </p:sp>
    </p:spTree>
    <p:extLst>
      <p:ext uri="{BB962C8B-B14F-4D97-AF65-F5344CB8AC3E}">
        <p14:creationId xmlns:p14="http://schemas.microsoft.com/office/powerpoint/2010/main" val="1253578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common meme, but it’s an appropriate one.</a:t>
            </a:r>
          </a:p>
          <a:p>
            <a:endParaRPr lang="en-US" dirty="0"/>
          </a:p>
          <a:p>
            <a:r>
              <a:rPr lang="en-US" dirty="0"/>
              <a:t>We’ve convinced ourselves that the compute ecosystem is workable, as long as we just work around a bunch of minor things.</a:t>
            </a:r>
          </a:p>
          <a:p>
            <a:endParaRPr lang="en-US" dirty="0"/>
          </a:p>
          <a:p>
            <a:r>
              <a:rPr lang="en-US" dirty="0"/>
              <a:t>But in the back of our minds when we’re rewriting an optimized reduction for the 100</a:t>
            </a:r>
            <a:r>
              <a:rPr lang="en-US" baseline="30000" dirty="0"/>
              <a:t>th</a:t>
            </a:r>
            <a:r>
              <a:rPr lang="en-US" dirty="0"/>
              <a:t> time, we’re at least vaguely aware that things might not actually be fine.</a:t>
            </a:r>
          </a:p>
          <a:p>
            <a:endParaRPr lang="en-US" dirty="0"/>
          </a:p>
          <a:p>
            <a:r>
              <a:rPr lang="en-US" dirty="0"/>
              <a:t>Hopefully most of us are ready to admit there are problems, as we all have a part in fixing this.</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44</a:t>
            </a:fld>
            <a:endParaRPr lang="en-US">
              <a:uFillTx/>
            </a:endParaRPr>
          </a:p>
        </p:txBody>
      </p:sp>
    </p:spTree>
    <p:extLst>
      <p:ext uri="{BB962C8B-B14F-4D97-AF65-F5344CB8AC3E}">
        <p14:creationId xmlns:p14="http://schemas.microsoft.com/office/powerpoint/2010/main" val="2837988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or not we make heavy use of shared virtual memory, it needs to be supported for orthogonality.</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45</a:t>
            </a:fld>
            <a:endParaRPr lang="en-US">
              <a:uFillTx/>
            </a:endParaRPr>
          </a:p>
        </p:txBody>
      </p:sp>
    </p:spTree>
    <p:extLst>
      <p:ext uri="{BB962C8B-B14F-4D97-AF65-F5344CB8AC3E}">
        <p14:creationId xmlns:p14="http://schemas.microsoft.com/office/powerpoint/2010/main" val="339227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 industry did a large shift towards more explicit graphics APIs with data-parallel intermediate languages.</a:t>
            </a:r>
          </a:p>
          <a:p>
            <a:endParaRPr lang="en-US" dirty="0"/>
          </a:p>
          <a:p>
            <a:r>
              <a:rPr lang="en-US" dirty="0"/>
              <a:t>I hope I’ve convinced you that the next big problem for the industry to solve in this area is compute.</a:t>
            </a:r>
          </a:p>
          <a:p>
            <a:r>
              <a:rPr lang="en-US" dirty="0"/>
              <a:t>We really want to take real-time graphics further, and realistically we’re not going to get to stuff like 8k VR rendering with brute force algorithms.</a:t>
            </a:r>
          </a:p>
          <a:p>
            <a:endParaRPr lang="en-US" dirty="0"/>
          </a:p>
          <a:p>
            <a:r>
              <a:rPr lang="en-US" dirty="0"/>
              <a:t>We’re also not going to get anywhere by finger pointing about whose responsibility it is to fix this.</a:t>
            </a:r>
          </a:p>
          <a:p>
            <a:r>
              <a:rPr lang="en-US" dirty="0"/>
              <a:t>We all need to work together.</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47</a:t>
            </a:fld>
            <a:endParaRPr lang="en-US">
              <a:uFillTx/>
            </a:endParaRPr>
          </a:p>
        </p:txBody>
      </p:sp>
    </p:spTree>
    <p:extLst>
      <p:ext uri="{BB962C8B-B14F-4D97-AF65-F5344CB8AC3E}">
        <p14:creationId xmlns:p14="http://schemas.microsoft.com/office/powerpoint/2010/main" val="145986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are rapidly approaching a complexity wall past which it becomes impractical for us to express the algorithms and data structures we need to advance the state of the art.</a:t>
            </a:r>
          </a:p>
          <a:p>
            <a:endParaRPr lang="en-US" dirty="0"/>
          </a:p>
          <a:p>
            <a:r>
              <a:rPr lang="en-US" dirty="0"/>
              <a:t>Thus instead of pursuing fundamentally more efficient algorithms, we often fall back on low level optimization of the simpler algorithms at the expense of the scaling we really desire.</a:t>
            </a:r>
          </a:p>
          <a:p>
            <a:endParaRPr lang="en-US" dirty="0"/>
          </a:p>
          <a:p>
            <a:r>
              <a:rPr lang="en-US" dirty="0"/>
              <a:t>At the root of the problem is a variety of language and hardware issues that I’ll describe in this talk.</a:t>
            </a:r>
          </a:p>
          <a:p>
            <a:endParaRPr lang="en-US" dirty="0"/>
          </a:p>
          <a:p>
            <a:r>
              <a:rPr lang="en-US" dirty="0"/>
              <a:t>It’s worth noting that none of the problems I’ll talk about are particularly new.</a:t>
            </a:r>
          </a:p>
          <a:p>
            <a:r>
              <a:rPr lang="en-US" dirty="0"/>
              <a:t>Unfortunately, GPU compute in graphics APIs has seen very few changes since its initial introduction.</a:t>
            </a:r>
          </a:p>
          <a:p>
            <a:r>
              <a:rPr lang="en-US" dirty="0"/>
              <a:t>While CUDA and OpenCL have made a little progress, they are not targeted at games.</a:t>
            </a:r>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6</a:t>
            </a:fld>
            <a:endParaRPr lang="en-US">
              <a:uFillTx/>
            </a:endParaRPr>
          </a:p>
        </p:txBody>
      </p:sp>
    </p:spTree>
    <p:extLst>
      <p:ext uri="{BB962C8B-B14F-4D97-AF65-F5344CB8AC3E}">
        <p14:creationId xmlns:p14="http://schemas.microsoft.com/office/powerpoint/2010/main" val="410512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through a couple case studies to support these claims.</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7</a:t>
            </a:fld>
            <a:endParaRPr lang="en-US">
              <a:uFillTx/>
            </a:endParaRPr>
          </a:p>
        </p:txBody>
      </p:sp>
    </p:spTree>
    <p:extLst>
      <p:ext uri="{BB962C8B-B14F-4D97-AF65-F5344CB8AC3E}">
        <p14:creationId xmlns:p14="http://schemas.microsoft.com/office/powerpoint/2010/main" val="146333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Deferred shading is a great tool that lets us decouple a good chunk of the shading cost so that we can schedule it in a more efficient manner.</a:t>
            </a:r>
          </a:p>
          <a:p>
            <a:r>
              <a:rPr lang="en-US" dirty="0"/>
              <a:t>That said, the per-pixel cost of storing surface data makes things like multi-layer G-buffers fairly expensive.</a:t>
            </a:r>
          </a:p>
          <a:p>
            <a:r>
              <a:rPr lang="en-US" dirty="0"/>
              <a:t>We also want even more control over how we position and shade samples in the future, so a light representation of the rays to shade would be ideal.</a:t>
            </a:r>
          </a:p>
          <a:p>
            <a:endParaRPr lang="en-US" dirty="0"/>
          </a:p>
          <a:p>
            <a:r>
              <a:rPr lang="en-US" dirty="0"/>
              <a:t>So why not defer even more of the shading work?</a:t>
            </a:r>
          </a:p>
          <a:p>
            <a:r>
              <a:rPr lang="en-US" dirty="0"/>
              <a:t>Visibility buffers do that by performing the minimal amount of rasterization up front and deferring attribute interpolation and surface shading to the later pass.</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8</a:t>
            </a:fld>
            <a:endParaRPr lang="en-US">
              <a:uFillTx/>
            </a:endParaRPr>
          </a:p>
        </p:txBody>
      </p:sp>
    </p:spTree>
    <p:extLst>
      <p:ext uri="{BB962C8B-B14F-4D97-AF65-F5344CB8AC3E}">
        <p14:creationId xmlns:p14="http://schemas.microsoft.com/office/powerpoint/2010/main" val="83664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Rendering a visibility buffer is pretty straightforward.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just need a unique mapping from a given pixel to the nearest triangle covering that pixel.</a:t>
            </a:r>
          </a:p>
          <a:p>
            <a:endParaRPr lang="en-US" dirty="0"/>
          </a:p>
          <a:p>
            <a:r>
              <a:rPr lang="en-US" dirty="0"/>
              <a:t>The easiest way to do this is to render depth and primitive IDs to a slim visibility buffer.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encode a material ID if convenient, or just have a mapping from primitive or instance ID to material.</a:t>
            </a:r>
          </a:p>
          <a:p>
            <a:r>
              <a:rPr lang="en-US" dirty="0"/>
              <a:t>On some platforms it also makes sense to render barycentric coordinates, but these can be computed in the deferred pass as well.</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9</a:t>
            </a:fld>
            <a:endParaRPr lang="en-US">
              <a:uFillTx/>
            </a:endParaRPr>
          </a:p>
        </p:txBody>
      </p:sp>
    </p:spTree>
    <p:extLst>
      <p:ext uri="{BB962C8B-B14F-4D97-AF65-F5344CB8AC3E}">
        <p14:creationId xmlns:p14="http://schemas.microsoft.com/office/powerpoint/2010/main" val="24039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 visibility buffer, we have a lot of flexibility in how to shade it.</a:t>
            </a:r>
          </a:p>
          <a:p>
            <a:endParaRPr lang="en-US" dirty="0"/>
          </a:p>
          <a:p>
            <a:r>
              <a:rPr lang="en-US" dirty="0"/>
              <a:t>In most cases we want some sort of dynamic dispatch of different </a:t>
            </a:r>
            <a:r>
              <a:rPr lang="en-US" dirty="0" err="1"/>
              <a:t>shaders</a:t>
            </a:r>
            <a:r>
              <a:rPr lang="en-US" dirty="0"/>
              <a:t> based on the material or instance ID in the buffer.</a:t>
            </a:r>
          </a:p>
          <a:p>
            <a:r>
              <a:rPr lang="en-US" dirty="0"/>
              <a:t>People who are familiar with conventional deferred shading will recognize this, but it comes up in ray tracing and a variety of other situations too.</a:t>
            </a:r>
          </a:p>
          <a:p>
            <a:endParaRPr lang="en-US" dirty="0"/>
          </a:p>
          <a:p>
            <a:r>
              <a:rPr lang="en-US" dirty="0"/>
              <a:t>Here’s one natural expression of what we’re trying to do here.</a:t>
            </a:r>
          </a:p>
          <a:p>
            <a:endParaRPr lang="en-US" dirty="0"/>
          </a:p>
          <a:p>
            <a:r>
              <a:rPr lang="en-US" dirty="0"/>
              <a:t>Now low level GPU folks are probably losing their minds, but don’t get tied up in details or implementation baggage of these notions in C++.</a:t>
            </a:r>
          </a:p>
          <a:p>
            <a:endParaRPr lang="en-US" dirty="0"/>
          </a:p>
          <a:p>
            <a:r>
              <a:rPr lang="en-US" dirty="0"/>
              <a:t>The point is that we need a clean, composable way to do dynamic dispatch on GPUs.</a:t>
            </a:r>
          </a:p>
          <a:p>
            <a:endParaRPr lang="en-US" dirty="0"/>
          </a:p>
        </p:txBody>
      </p:sp>
      <p:sp>
        <p:nvSpPr>
          <p:cNvPr id="4" name="Slide Number Placeholder 3"/>
          <p:cNvSpPr>
            <a:spLocks noGrp="1"/>
          </p:cNvSpPr>
          <p:nvPr>
            <p:ph type="sldNum" sz="quarter" idx="10"/>
          </p:nvPr>
        </p:nvSpPr>
        <p:spPr/>
        <p:txBody>
          <a:bodyPr/>
          <a:lstStyle/>
          <a:p>
            <a:fld id="{F047C68E-B6AF-421C-AF41-914DBBA82C63}" type="slidenum">
              <a:rPr lang="en-US" smtClean="0">
                <a:uFillTx/>
              </a:rPr>
              <a:t>10</a:t>
            </a:fld>
            <a:endParaRPr lang="en-US">
              <a:uFillTx/>
            </a:endParaRPr>
          </a:p>
        </p:txBody>
      </p:sp>
    </p:spTree>
    <p:extLst>
      <p:ext uri="{BB962C8B-B14F-4D97-AF65-F5344CB8AC3E}">
        <p14:creationId xmlns:p14="http://schemas.microsoft.com/office/powerpoint/2010/main" val="383176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endParaRPr lang="en-US" dirty="0">
              <a:uFillTx/>
            </a:endParaRP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endParaRPr lang="en-US" dirty="0">
              <a:uFillTx/>
            </a:endParaRPr>
          </a:p>
        </p:txBody>
      </p:sp>
      <p:sp>
        <p:nvSpPr>
          <p:cNvPr id="4" name="Date Placeholder 3"/>
          <p:cNvSpPr>
            <a:spLocks noGrp="1"/>
          </p:cNvSpPr>
          <p:nvPr>
            <p:ph type="dt" sz="half" idx="10"/>
          </p:nvPr>
        </p:nvSpPr>
        <p:spPr/>
        <p:txBody>
          <a:bodyPr/>
          <a:lstStyle/>
          <a:p>
            <a:fld id="{3E0E5FE9-9358-4587-81DA-3C94C24051F4}" type="datetime1">
              <a:rPr lang="sv-SE" smtClean="0">
                <a:uFillTx/>
              </a:rPr>
              <a:t>2017-08-02</a:t>
            </a:fld>
            <a:endParaRPr lang="sv-SE">
              <a:uFillTx/>
            </a:endParaRPr>
          </a:p>
        </p:txBody>
      </p:sp>
      <p:sp>
        <p:nvSpPr>
          <p:cNvPr id="5" name="Footer Placeholder 4"/>
          <p:cNvSpPr>
            <a:spLocks noGrp="1"/>
          </p:cNvSpPr>
          <p:nvPr>
            <p:ph type="ftr" sz="quarter" idx="11"/>
          </p:nvPr>
        </p:nvSpPr>
        <p:spPr/>
        <p:txBody>
          <a:bodyPr/>
          <a:lstStyle/>
          <a:p>
            <a:r>
              <a:rPr lang="en-US">
                <a:uFillTx/>
              </a:rPr>
              <a:t>Open Problems in Real-Time Rendering – SIGGRAPH 2017</a:t>
            </a:r>
            <a:endParaRPr lang="sv-SE">
              <a:uFillTx/>
            </a:endParaRPr>
          </a:p>
        </p:txBody>
      </p:sp>
      <p:sp>
        <p:nvSpPr>
          <p:cNvPr id="6" name="Slide Number Placeholder 5"/>
          <p:cNvSpPr>
            <a:spLocks noGrp="1"/>
          </p:cNvSpPr>
          <p:nvPr>
            <p:ph type="sldNum" sz="quarter" idx="12"/>
          </p:nvPr>
        </p:nvSpPr>
        <p:spPr/>
        <p:txBody>
          <a:bodyPr/>
          <a:lstStyle/>
          <a:p>
            <a:fld id="{ECDFBF27-6C27-4C9A-88AA-E775BE949578}" type="slidenum">
              <a:rPr lang="sv-SE" smtClean="0">
                <a:uFillTx/>
              </a:rPr>
              <a:t>‹#›</a:t>
            </a:fld>
            <a:endParaRPr lang="sv-SE">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uFillTx/>
              </a:rPr>
              <a:t>Click to edit Master title style</a:t>
            </a:r>
            <a:endParaRPr lang="en-US" dirty="0">
              <a:uFillTx/>
            </a:endParaRP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p:txBody>
          <a:bodyPr/>
          <a:lstStyle/>
          <a:p>
            <a:fld id="{B1C01F37-7C2D-4B59-BAB9-E1942A17DAA0}" type="datetime1">
              <a:rPr lang="sv-SE" smtClean="0">
                <a:uFillTx/>
              </a:rPr>
              <a:t>2017-08-02</a:t>
            </a:fld>
            <a:endParaRPr lang="sv-SE">
              <a:uFillTx/>
            </a:endParaRPr>
          </a:p>
        </p:txBody>
      </p:sp>
      <p:sp>
        <p:nvSpPr>
          <p:cNvPr id="5" name="Footer Placeholder 4"/>
          <p:cNvSpPr>
            <a:spLocks noGrp="1"/>
          </p:cNvSpPr>
          <p:nvPr>
            <p:ph type="ftr" sz="quarter" idx="11"/>
          </p:nvPr>
        </p:nvSpPr>
        <p:spPr/>
        <p:txBody>
          <a:bodyPr/>
          <a:lstStyle/>
          <a:p>
            <a:r>
              <a:rPr lang="en-US">
                <a:uFillTx/>
              </a:rPr>
              <a:t>Open Problems in Real-Time Rendering – SIGGRAPH 2017</a:t>
            </a:r>
            <a:endParaRPr lang="sv-SE">
              <a:uFillTx/>
            </a:endParaRPr>
          </a:p>
        </p:txBody>
      </p:sp>
      <p:sp>
        <p:nvSpPr>
          <p:cNvPr id="6" name="Slide Number Placeholder 5"/>
          <p:cNvSpPr>
            <a:spLocks noGrp="1"/>
          </p:cNvSpPr>
          <p:nvPr>
            <p:ph type="sldNum" sz="quarter" idx="12"/>
          </p:nvPr>
        </p:nvSpPr>
        <p:spPr/>
        <p:txBody>
          <a:bodyPr/>
          <a:lstStyle/>
          <a:p>
            <a:fld id="{ECDFBF27-6C27-4C9A-88AA-E775BE949578}" type="slidenum">
              <a:rPr lang="sv-SE" smtClean="0">
                <a:uFillTx/>
              </a:rPr>
              <a:t>‹#›</a:t>
            </a:fld>
            <a:endParaRPr lang="sv-SE">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4"/>
                </a:solidFill>
                <a:uFillTx/>
              </a:defRPr>
            </a:lvl1p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B9B34E47-7984-4E89-AE78-61D7F1E6B1E7}" type="datetime1">
              <a:rPr lang="sv-SE" smtClean="0">
                <a:uFillTx/>
              </a:rPr>
              <a:t>2017-08-02</a:t>
            </a:fld>
            <a:endParaRPr lang="sv-SE">
              <a:uFillTx/>
            </a:endParaRPr>
          </a:p>
        </p:txBody>
      </p:sp>
      <p:sp>
        <p:nvSpPr>
          <p:cNvPr id="6" name="Slide Number Placeholder 5"/>
          <p:cNvSpPr>
            <a:spLocks noGrp="1"/>
          </p:cNvSpPr>
          <p:nvPr>
            <p:ph type="sldNum" sz="quarter" idx="12"/>
          </p:nvPr>
        </p:nvSpPr>
        <p:spPr/>
        <p:txBody>
          <a:bodyPr/>
          <a:lstStyle/>
          <a:p>
            <a:fld id="{ECDFBF27-6C27-4C9A-88AA-E775BE949578}" type="slidenum">
              <a:rPr lang="sv-SE" smtClean="0">
                <a:uFillTx/>
              </a:rPr>
              <a:t>‹#›</a:t>
            </a:fld>
            <a:endParaRPr lang="sv-SE">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uFillTx/>
              </a:rPr>
              <a:t>Click to edit Master title style</a:t>
            </a:r>
            <a:endParaRPr lang="en-US" dirty="0">
              <a:uFillTx/>
            </a:endParaRPr>
          </a:p>
        </p:txBody>
      </p:sp>
      <p:sp>
        <p:nvSpPr>
          <p:cNvPr id="3" name="Date Placeholder 2"/>
          <p:cNvSpPr>
            <a:spLocks noGrp="1"/>
          </p:cNvSpPr>
          <p:nvPr>
            <p:ph type="dt" sz="half" idx="10"/>
          </p:nvPr>
        </p:nvSpPr>
        <p:spPr/>
        <p:txBody>
          <a:bodyPr/>
          <a:lstStyle/>
          <a:p>
            <a:fld id="{1E6EE8BE-3F1F-4539-9E9D-A5CFF4DEEFC6}" type="datetime1">
              <a:rPr lang="sv-SE" smtClean="0">
                <a:uFillTx/>
              </a:rPr>
              <a:t>2017-08-02</a:t>
            </a:fld>
            <a:endParaRPr lang="sv-SE">
              <a:uFillTx/>
            </a:endParaRPr>
          </a:p>
        </p:txBody>
      </p:sp>
      <p:sp>
        <p:nvSpPr>
          <p:cNvPr id="4" name="Footer Placeholder 3"/>
          <p:cNvSpPr>
            <a:spLocks noGrp="1"/>
          </p:cNvSpPr>
          <p:nvPr>
            <p:ph type="ftr" sz="quarter" idx="11"/>
          </p:nvPr>
        </p:nvSpPr>
        <p:spPr/>
        <p:txBody>
          <a:bodyPr/>
          <a:lstStyle/>
          <a:p>
            <a:r>
              <a:rPr lang="en-US">
                <a:uFillTx/>
              </a:rPr>
              <a:t>Open Problems in Real-Time Rendering – SIGGRAPH 2017</a:t>
            </a:r>
            <a:endParaRPr lang="sv-SE">
              <a:uFillTx/>
            </a:endParaRPr>
          </a:p>
        </p:txBody>
      </p:sp>
      <p:sp>
        <p:nvSpPr>
          <p:cNvPr id="5" name="Slide Number Placeholder 4"/>
          <p:cNvSpPr>
            <a:spLocks noGrp="1"/>
          </p:cNvSpPr>
          <p:nvPr>
            <p:ph type="sldNum" sz="quarter" idx="12"/>
          </p:nvPr>
        </p:nvSpPr>
        <p:spPr/>
        <p:txBody>
          <a:bodyPr/>
          <a:lstStyle/>
          <a:p>
            <a:fld id="{ECDFBF27-6C27-4C9A-88AA-E775BE949578}" type="slidenum">
              <a:rPr lang="sv-SE" smtClean="0">
                <a:uFillTx/>
              </a:rPr>
              <a:t>‹#›</a:t>
            </a:fld>
            <a:endParaRPr lang="sv-SE">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38542-F6EA-4205-B499-DD00ED552258}" type="datetime1">
              <a:rPr lang="sv-SE" smtClean="0">
                <a:uFillTx/>
              </a:rPr>
              <a:t>2017-08-02</a:t>
            </a:fld>
            <a:endParaRPr lang="sv-SE">
              <a:uFillTx/>
            </a:endParaRPr>
          </a:p>
        </p:txBody>
      </p:sp>
      <p:sp>
        <p:nvSpPr>
          <p:cNvPr id="3" name="Footer Placeholder 2"/>
          <p:cNvSpPr>
            <a:spLocks noGrp="1"/>
          </p:cNvSpPr>
          <p:nvPr>
            <p:ph type="ftr" sz="quarter" idx="11"/>
          </p:nvPr>
        </p:nvSpPr>
        <p:spPr/>
        <p:txBody>
          <a:bodyPr/>
          <a:lstStyle/>
          <a:p>
            <a:r>
              <a:rPr lang="en-US">
                <a:uFillTx/>
              </a:rPr>
              <a:t>Open Problems in Real-Time Rendering – SIGGRAPH 2017</a:t>
            </a:r>
            <a:endParaRPr lang="sv-SE">
              <a:uFillTx/>
            </a:endParaRPr>
          </a:p>
        </p:txBody>
      </p:sp>
      <p:sp>
        <p:nvSpPr>
          <p:cNvPr id="4" name="Slide Number Placeholder 3"/>
          <p:cNvSpPr>
            <a:spLocks noGrp="1"/>
          </p:cNvSpPr>
          <p:nvPr>
            <p:ph type="sldNum" sz="quarter" idx="12"/>
          </p:nvPr>
        </p:nvSpPr>
        <p:spPr/>
        <p:txBody>
          <a:bodyPr/>
          <a:lstStyle/>
          <a:p>
            <a:fld id="{ECDFBF27-6C27-4C9A-88AA-E775BE949578}" type="slidenum">
              <a:rPr lang="sv-SE" smtClean="0">
                <a:uFillTx/>
              </a:rPr>
              <a:t>‹#›</a:t>
            </a:fld>
            <a:endParaRPr lang="sv-SE">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uFillTx/>
              </a:rPr>
              <a:t>Click to edit Master title style</a:t>
            </a:r>
            <a:endParaRPr lang="en-US" dirty="0">
              <a:uFillTx/>
            </a:endParaRP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4" name="Date Placeholder 3"/>
          <p:cNvSpPr>
            <a:spLocks noGrp="1"/>
          </p:cNvSpPr>
          <p:nvPr>
            <p:ph type="dt" sz="half" idx="10"/>
          </p:nvPr>
        </p:nvSpPr>
        <p:spPr/>
        <p:txBody>
          <a:bodyPr/>
          <a:lstStyle/>
          <a:p>
            <a:fld id="{7F68C37A-6CBB-44A2-B9F0-2E76650A8CF4}" type="datetime1">
              <a:rPr lang="sv-SE" smtClean="0">
                <a:uFillTx/>
              </a:rPr>
              <a:t>2017-08-02</a:t>
            </a:fld>
            <a:endParaRPr lang="sv-SE">
              <a:uFillTx/>
            </a:endParaRPr>
          </a:p>
        </p:txBody>
      </p:sp>
      <p:sp>
        <p:nvSpPr>
          <p:cNvPr id="5" name="Footer Placeholder 4"/>
          <p:cNvSpPr>
            <a:spLocks noGrp="1"/>
          </p:cNvSpPr>
          <p:nvPr>
            <p:ph type="ftr" sz="quarter" idx="11"/>
          </p:nvPr>
        </p:nvSpPr>
        <p:spPr/>
        <p:txBody>
          <a:bodyPr/>
          <a:lstStyle/>
          <a:p>
            <a:r>
              <a:rPr lang="en-US">
                <a:uFillTx/>
              </a:rPr>
              <a:t>Open Problems in Real-Time Rendering – SIGGRAPH 2017</a:t>
            </a:r>
            <a:endParaRPr lang="sv-SE">
              <a:uFillTx/>
            </a:endParaRPr>
          </a:p>
        </p:txBody>
      </p:sp>
      <p:sp>
        <p:nvSpPr>
          <p:cNvPr id="6" name="Slide Number Placeholder 5"/>
          <p:cNvSpPr>
            <a:spLocks noGrp="1"/>
          </p:cNvSpPr>
          <p:nvPr>
            <p:ph type="sldNum" sz="quarter" idx="12"/>
          </p:nvPr>
        </p:nvSpPr>
        <p:spPr/>
        <p:txBody>
          <a:bodyPr/>
          <a:lstStyle/>
          <a:p>
            <a:fld id="{ECDFBF27-6C27-4C9A-88AA-E775BE949578}" type="slidenum">
              <a:rPr lang="sv-SE" smtClean="0">
                <a:uFillTx/>
              </a:rPr>
              <a:t>‹#›</a:t>
            </a:fld>
            <a:endParaRPr lang="sv-SE">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endParaRPr lang="en-US" dirty="0">
              <a:uFillTx/>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24985EDC-5A86-4370-848D-27C464799C93}" type="datetime1">
              <a:rPr lang="sv-SE" smtClean="0">
                <a:uFillTx/>
              </a:rPr>
              <a:t>2017-08-02</a:t>
            </a:fld>
            <a:endParaRPr lang="sv-SE">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r>
              <a:rPr lang="en-US">
                <a:uFillTx/>
              </a:rPr>
              <a:t>Open Problems in Real-Time Rendering – SIGGRAPH 2017</a:t>
            </a:r>
            <a:endParaRPr lang="sv-SE">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ECDFBF27-6C27-4C9A-88AA-E775BE949578}" type="slidenum">
              <a:rPr lang="sv-SE" smtClean="0">
                <a:uFillTx/>
              </a:rPr>
              <a:t>‹#›</a:t>
            </a:fld>
            <a:endParaRPr lang="sv-SE">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0" r:id="rId6"/>
  </p:sldLayoutIdLst>
  <p:hf sldNum="0" hdr="0" dt="0"/>
  <p:txStyles>
    <p:titleStyle>
      <a:lvl1pPr algn="l" defTabSz="914400" rtl="0" eaLnBrk="1" latinLnBrk="0" hangingPunct="1">
        <a:lnSpc>
          <a:spcPct val="90000"/>
        </a:lnSpc>
        <a:spcBef>
          <a:spcPct val="0"/>
        </a:spcBef>
        <a:buNone/>
        <a:defRPr sz="4400" kern="1200">
          <a:solidFill>
            <a:schemeClr val="accent4"/>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blogs.nvidia.com/blog/2012/09/12/how-tesla-k20-speeds-up-quicksort-a-familiar-comp-sci-cod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on-demand.gputechconf.com/gtc/2017/presentation/s7132-mark-harris-new-cuda-features-and-beyond.pdf" TargetMode="External"/><Relationship Id="rId13" Type="http://schemas.openxmlformats.org/officeDocument/2006/relationships/hyperlink" Target="http://ieeexplore.ieee.org/document/6339601/" TargetMode="External"/><Relationship Id="rId18" Type="http://schemas.openxmlformats.org/officeDocument/2006/relationships/hyperlink" Target="https://www.ea.com/frostbite/news/optimizing-the-graphics-pipeline-with-compute" TargetMode="External"/><Relationship Id="rId3" Type="http://schemas.openxmlformats.org/officeDocument/2006/relationships/hyperlink" Target="https://ispc.github.io/" TargetMode="External"/><Relationship Id="rId7" Type="http://schemas.openxmlformats.org/officeDocument/2006/relationships/hyperlink" Target="http://advances.realtimerendering.com/s2015/aaltonenhaar_siggraph2015_combined_final_footer_220dpi.pdf" TargetMode="External"/><Relationship Id="rId12" Type="http://schemas.openxmlformats.org/officeDocument/2006/relationships/hyperlink" Target="http://on-demand.gputechconf.com/gtc/2017/presentation/s7622-Kyrylo-perelygin-robust-and-scalable-cuda.pdf" TargetMode="External"/><Relationship Id="rId17" Type="http://schemas.openxmlformats.org/officeDocument/2006/relationships/hyperlink" Target="https://www.ea.com/frostbite/news/4k-checkerboard-in-battlefield-1-and-mass-effect-andromeda" TargetMode="External"/><Relationship Id="rId2" Type="http://schemas.openxmlformats.org/officeDocument/2006/relationships/hyperlink" Target="http://dl.acm.org/citation.cfm?id=2568065" TargetMode="External"/><Relationship Id="rId16" Type="http://schemas.openxmlformats.org/officeDocument/2006/relationships/hyperlink" Target="https://onedrive.live.com/view.aspx?resid=EBE7DEDA70D06DA0!115&amp;app=PowerPoint&amp;authkey=!AP-pDh4IMUug6vs" TargetMode="External"/><Relationship Id="rId1" Type="http://schemas.openxmlformats.org/officeDocument/2006/relationships/slideLayout" Target="../slideLayouts/slideLayout2.xml"/><Relationship Id="rId6" Type="http://schemas.openxmlformats.org/officeDocument/2006/relationships/hyperlink" Target="http://on-demand.gputechconf.com/gtc/2017/presentation/s7798-luke-durant-inside-volta.pdf" TargetMode="External"/><Relationship Id="rId11" Type="http://schemas.openxmlformats.org/officeDocument/2006/relationships/hyperlink" Target="https://www.ea.com/frostbite/news/tiled-light-trees" TargetMode="External"/><Relationship Id="rId5" Type="http://schemas.openxmlformats.org/officeDocument/2006/relationships/hyperlink" Target="https://tangentvector.wordpress.com/2013/04/12/a-digression-on-divergence/" TargetMode="External"/><Relationship Id="rId15" Type="http://schemas.openxmlformats.org/officeDocument/2006/relationships/hyperlink" Target="http://halide-lang.org/" TargetMode="External"/><Relationship Id="rId10" Type="http://schemas.openxmlformats.org/officeDocument/2006/relationships/hyperlink" Target="http://on-demand.gputechconf.com/gtc/2012/presentations/S0338-New-Features-in-the-CUDA-Programming-Model.pdf" TargetMode="External"/><Relationship Id="rId4" Type="http://schemas.openxmlformats.org/officeDocument/2006/relationships/hyperlink" Target="http://jcgt.org/published/0002/02/04/" TargetMode="External"/><Relationship Id="rId9" Type="http://schemas.openxmlformats.org/officeDocument/2006/relationships/hyperlink" Target="http://dl.acm.org/citation.cfm?id=1360618" TargetMode="External"/><Relationship Id="rId14" Type="http://schemas.openxmlformats.org/officeDocument/2006/relationships/hyperlink" Target="http://dl.acm.org/citation.cfm?id=2462176"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206"/>
            <a:ext cx="12192000" cy="2680292"/>
          </a:xfrm>
        </p:spPr>
        <p:txBody>
          <a:bodyPr>
            <a:normAutofit/>
          </a:bodyPr>
          <a:lstStyle/>
          <a:p>
            <a:pPr algn="ctr"/>
            <a:r>
              <a:rPr lang="en-CA" sz="4000" dirty="0">
                <a:solidFill>
                  <a:srgbClr val="FFC000"/>
                </a:solidFill>
              </a:rPr>
              <a:t>Future Directions for Compute-for-Graphics</a:t>
            </a:r>
            <a:br>
              <a:rPr lang="sv-SE" sz="4000" dirty="0">
                <a:solidFill>
                  <a:schemeClr val="bg1"/>
                </a:solidFill>
              </a:rPr>
            </a:br>
            <a:endParaRPr lang="sv-SE" sz="4000" dirty="0">
              <a:solidFill>
                <a:srgbClr val="FFC000"/>
              </a:solidFill>
              <a:uFillTx/>
              <a:latin typeface="Century Gothic" panose="020B0502020202020204" pitchFamily="34" charset="0"/>
            </a:endParaRPr>
          </a:p>
        </p:txBody>
      </p:sp>
      <p:sp>
        <p:nvSpPr>
          <p:cNvPr id="3" name="Content Placeholder 2"/>
          <p:cNvSpPr>
            <a:spLocks noGrp="1"/>
          </p:cNvSpPr>
          <p:nvPr>
            <p:ph idx="1"/>
          </p:nvPr>
        </p:nvSpPr>
        <p:spPr>
          <a:xfrm>
            <a:off x="838200" y="4922044"/>
            <a:ext cx="10515600" cy="1254918"/>
          </a:xfrm>
        </p:spPr>
        <p:txBody>
          <a:bodyPr>
            <a:normAutofit lnSpcReduction="10000"/>
          </a:bodyPr>
          <a:lstStyle/>
          <a:p>
            <a:pPr marL="0" indent="0">
              <a:buNone/>
            </a:pPr>
            <a:r>
              <a:rPr lang="en-CA" i="1" dirty="0">
                <a:solidFill>
                  <a:schemeClr val="bg1"/>
                </a:solidFill>
              </a:rPr>
              <a:t>Andrew Lauritzen</a:t>
            </a:r>
            <a:br>
              <a:rPr lang="en-CA" i="1" dirty="0">
                <a:solidFill>
                  <a:schemeClr val="bg1"/>
                </a:solidFill>
              </a:rPr>
            </a:br>
            <a:r>
              <a:rPr lang="en-CA" i="1" dirty="0">
                <a:solidFill>
                  <a:schemeClr val="bg1"/>
                </a:solidFill>
              </a:rPr>
              <a:t>Senior Rendering Engineer, SEED</a:t>
            </a:r>
          </a:p>
          <a:p>
            <a:pPr marL="0" indent="0">
              <a:buNone/>
            </a:pPr>
            <a:r>
              <a:rPr lang="en-CA" i="1" dirty="0">
                <a:uFillTx/>
              </a:rPr>
              <a:t>@</a:t>
            </a:r>
            <a:r>
              <a:rPr lang="en-CA" i="1" dirty="0" err="1">
                <a:uFillTx/>
              </a:rPr>
              <a:t>AndrewLauritzen</a:t>
            </a:r>
            <a:endParaRPr lang="sv-SE" i="1" dirty="0">
              <a:solidFill>
                <a:schemeClr val="bg1"/>
              </a:solidFill>
              <a:uFillTx/>
            </a:endParaRPr>
          </a:p>
        </p:txBody>
      </p:sp>
      <p:pic>
        <p:nvPicPr>
          <p:cNvPr id="10" name="Picture 9">
            <a:extLst>
              <a:ext uri="{FF2B5EF4-FFF2-40B4-BE49-F238E27FC236}">
                <a16:creationId xmlns:a16="http://schemas.microsoft.com/office/drawing/2014/main" id="{3A2F65D5-0240-4DD7-9D84-6D3B17124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5131" y="5314951"/>
            <a:ext cx="1078706" cy="1078706"/>
          </a:xfrm>
          <a:prstGeom prst="rect">
            <a:avLst/>
          </a:prstGeom>
        </p:spPr>
      </p:pic>
      <p:pic>
        <p:nvPicPr>
          <p:cNvPr id="13" name="Picture 12">
            <a:extLst>
              <a:ext uri="{FF2B5EF4-FFF2-40B4-BE49-F238E27FC236}">
                <a16:creationId xmlns:a16="http://schemas.microsoft.com/office/drawing/2014/main" id="{B331332C-DEE7-4DCA-B224-06097535A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743" y="5083055"/>
            <a:ext cx="4243388" cy="1774945"/>
          </a:xfrm>
          <a:prstGeom prst="rect">
            <a:avLst/>
          </a:prstGeom>
        </p:spPr>
      </p:pic>
      <p:pic>
        <p:nvPicPr>
          <p:cNvPr id="15" name="Picture 2" descr="Bildresultat för siggraph 2017">
            <a:extLst>
              <a:ext uri="{FF2B5EF4-FFF2-40B4-BE49-F238E27FC236}">
                <a16:creationId xmlns:a16="http://schemas.microsoft.com/office/drawing/2014/main" id="{4B79E31F-6B9B-45D4-A876-A5F823F9E1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5610" y="277499"/>
            <a:ext cx="5818227" cy="1508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Visibility Buffer Shading</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We want to run different </a:t>
            </a:r>
            <a:r>
              <a:rPr lang="en-US" dirty="0" err="1"/>
              <a:t>shaders</a:t>
            </a:r>
            <a:r>
              <a:rPr lang="en-US" dirty="0"/>
              <a:t> based on material/instance ID</a:t>
            </a:r>
          </a:p>
          <a:p>
            <a:pPr lvl="1"/>
            <a:r>
              <a:rPr lang="en-US" dirty="0"/>
              <a:t>Similar need in deferred shading or ray tracing</a:t>
            </a:r>
          </a:p>
          <a:p>
            <a:pPr lvl="1"/>
            <a:endParaRPr lang="en-US" dirty="0"/>
          </a:p>
          <a:p>
            <a:r>
              <a:rPr lang="en-US" dirty="0"/>
              <a:t>Sounds like dynamic dispatch via function pointer or virtual</a:t>
            </a:r>
          </a:p>
          <a:p>
            <a:pPr lvl="1"/>
            <a:r>
              <a:rPr lang="en-US" dirty="0"/>
              <a:t>Nice and coherent in screen space</a:t>
            </a:r>
          </a:p>
          <a:p>
            <a:pPr lvl="1"/>
            <a:endParaRPr lang="en-US" dirty="0"/>
          </a:p>
        </p:txBody>
      </p:sp>
      <p:sp>
        <p:nvSpPr>
          <p:cNvPr id="4" name="TextBox 9">
            <a:extLst>
              <a:ext uri="{FF2B5EF4-FFF2-40B4-BE49-F238E27FC236}">
                <a16:creationId xmlns:a16="http://schemas.microsoft.com/office/drawing/2014/main" id="{06A54391-12BA-4A3C-ACE5-AEB548198747}"/>
              </a:ext>
            </a:extLst>
          </p:cNvPr>
          <p:cNvSpPr txBox="1"/>
          <p:nvPr/>
        </p:nvSpPr>
        <p:spPr>
          <a:xfrm>
            <a:off x="838200" y="4380033"/>
            <a:ext cx="10505440" cy="156966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accent2"/>
                </a:solidFill>
                <a:latin typeface="Consolas" panose="020B0609020204030204" pitchFamily="49" charset="0"/>
              </a:rPr>
              <a:t>struct</a:t>
            </a:r>
            <a:r>
              <a:rPr lang="en-GB" sz="1600" dirty="0">
                <a:latin typeface="Consolas" panose="020B0609020204030204" pitchFamily="49" charset="0"/>
              </a:rPr>
              <a:t> </a:t>
            </a:r>
            <a:r>
              <a:rPr lang="en-GB" sz="1600" dirty="0">
                <a:solidFill>
                  <a:schemeClr val="accent1"/>
                </a:solidFill>
                <a:latin typeface="Consolas" panose="020B0609020204030204" pitchFamily="49" charset="0"/>
              </a:rPr>
              <a:t>Material</a:t>
            </a:r>
            <a:r>
              <a:rPr lang="en-GB" sz="1600" dirty="0">
                <a:latin typeface="Consolas" panose="020B0609020204030204" pitchFamily="49" charset="0"/>
              </a:rPr>
              <a:t> {</a:t>
            </a:r>
          </a:p>
          <a:p>
            <a:r>
              <a:rPr lang="en-GB" sz="1600" dirty="0">
                <a:latin typeface="Consolas" panose="020B0609020204030204" pitchFamily="49" charset="0"/>
              </a:rPr>
              <a:t>    </a:t>
            </a:r>
            <a:r>
              <a:rPr lang="en-GB" sz="1600" dirty="0">
                <a:solidFill>
                  <a:schemeClr val="accent1"/>
                </a:solidFill>
                <a:latin typeface="Consolas" panose="020B0609020204030204" pitchFamily="49" charset="0"/>
              </a:rPr>
              <a:t>Texture2D</a:t>
            </a:r>
            <a:r>
              <a:rPr lang="en-GB" sz="1600" dirty="0">
                <a:latin typeface="Consolas" panose="020B0609020204030204" pitchFamily="49" charset="0"/>
              </a:rPr>
              <a:t>&lt;</a:t>
            </a:r>
            <a:r>
              <a:rPr lang="en-GB" sz="1600" dirty="0">
                <a:solidFill>
                  <a:schemeClr val="accent1"/>
                </a:solidFill>
                <a:latin typeface="Consolas" panose="020B0609020204030204" pitchFamily="49" charset="0"/>
              </a:rPr>
              <a:t>float4</a:t>
            </a:r>
            <a:r>
              <a:rPr lang="en-GB" sz="1600" dirty="0">
                <a:latin typeface="Consolas" panose="020B0609020204030204" pitchFamily="49" charset="0"/>
              </a:rPr>
              <a:t>&gt; albedo;</a:t>
            </a:r>
          </a:p>
          <a:p>
            <a:r>
              <a:rPr lang="en-GB" sz="1600" dirty="0">
                <a:latin typeface="Consolas" panose="020B0609020204030204" pitchFamily="49" charset="0"/>
              </a:rPr>
              <a:t>    </a:t>
            </a:r>
            <a:r>
              <a:rPr lang="en-GB" sz="1600" dirty="0">
                <a:solidFill>
                  <a:schemeClr val="accent1"/>
                </a:solidFill>
                <a:latin typeface="Consolas" panose="020B0609020204030204" pitchFamily="49" charset="0"/>
              </a:rPr>
              <a:t>float</a:t>
            </a:r>
            <a:r>
              <a:rPr lang="en-GB" sz="1600" dirty="0">
                <a:latin typeface="Consolas" panose="020B0609020204030204" pitchFamily="49" charset="0"/>
              </a:rPr>
              <a:t> roughness;</a:t>
            </a:r>
          </a:p>
          <a:p>
            <a:r>
              <a:rPr lang="en-GB" sz="1600" dirty="0">
                <a:latin typeface="Consolas" panose="020B0609020204030204" pitchFamily="49" charset="0"/>
              </a:rPr>
              <a:t>    ...</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virtual</a:t>
            </a:r>
            <a:r>
              <a:rPr lang="en-GB" sz="1600" dirty="0">
                <a:latin typeface="Consolas" panose="020B0609020204030204" pitchFamily="49" charset="0"/>
              </a:rPr>
              <a:t> </a:t>
            </a:r>
            <a:r>
              <a:rPr lang="en-GB" sz="1600" dirty="0">
                <a:solidFill>
                  <a:schemeClr val="accent1"/>
                </a:solidFill>
                <a:latin typeface="Consolas" panose="020B0609020204030204" pitchFamily="49" charset="0"/>
              </a:rPr>
              <a:t>float4</a:t>
            </a:r>
            <a:r>
              <a:rPr lang="en-GB" sz="1600" dirty="0">
                <a:latin typeface="Consolas" panose="020B0609020204030204" pitchFamily="49" charset="0"/>
              </a:rPr>
              <a:t> shade(...) </a:t>
            </a:r>
            <a:r>
              <a:rPr lang="en-GB" sz="1600" dirty="0" err="1">
                <a:solidFill>
                  <a:schemeClr val="accent2"/>
                </a:solidFill>
                <a:latin typeface="Consolas" panose="020B0609020204030204" pitchFamily="49" charset="0"/>
              </a:rPr>
              <a:t>const</a:t>
            </a:r>
            <a:r>
              <a:rPr lang="en-GB" sz="1600" dirty="0">
                <a:latin typeface="Consolas" panose="020B0609020204030204" pitchFamily="49" charset="0"/>
              </a:rPr>
              <a:t>;</a:t>
            </a:r>
          </a:p>
          <a:p>
            <a:r>
              <a:rPr lang="en-GB" sz="1600" dirty="0">
                <a:latin typeface="Consolas" panose="020B0609020204030204" pitchFamily="49" charset="0"/>
              </a:rPr>
              <a:t>};</a:t>
            </a:r>
          </a:p>
        </p:txBody>
      </p:sp>
      <p:pic>
        <p:nvPicPr>
          <p:cNvPr id="1026" name="Picture 2" descr="GET OFF MY GPU | made w/ Imgflip meme maker">
            <a:extLst>
              <a:ext uri="{FF2B5EF4-FFF2-40B4-BE49-F238E27FC236}">
                <a16:creationId xmlns:a16="http://schemas.microsoft.com/office/drawing/2014/main" id="{95114822-57B1-4A3D-824C-8E763E816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71"/>
          <a:stretch/>
        </p:blipFill>
        <p:spPr bwMode="auto">
          <a:xfrm>
            <a:off x="5058904" y="4509543"/>
            <a:ext cx="1413015" cy="131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4E9ABE05-D963-47F4-88CC-6DD08DB7D1CA}"/>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4587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err="1"/>
              <a:t>Übershader</a:t>
            </a:r>
            <a:r>
              <a:rPr lang="en-US" dirty="0"/>
              <a:t> Dispatch</a:t>
            </a:r>
          </a:p>
        </p:txBody>
      </p:sp>
      <p:sp>
        <p:nvSpPr>
          <p:cNvPr id="4" name="TextBox 9">
            <a:extLst>
              <a:ext uri="{FF2B5EF4-FFF2-40B4-BE49-F238E27FC236}">
                <a16:creationId xmlns:a16="http://schemas.microsoft.com/office/drawing/2014/main" id="{06A54391-12BA-4A3C-ACE5-AEB548198747}"/>
              </a:ext>
            </a:extLst>
          </p:cNvPr>
          <p:cNvSpPr txBox="1"/>
          <p:nvPr/>
        </p:nvSpPr>
        <p:spPr>
          <a:xfrm>
            <a:off x="848360" y="1580704"/>
            <a:ext cx="10505440" cy="452431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accent2"/>
                </a:solidFill>
                <a:latin typeface="Consolas" panose="020B0609020204030204" pitchFamily="49" charset="0"/>
              </a:rPr>
              <a:t>struct</a:t>
            </a:r>
            <a:r>
              <a:rPr lang="en-GB" sz="1600" dirty="0">
                <a:latin typeface="Consolas" panose="020B0609020204030204" pitchFamily="49" charset="0"/>
              </a:rPr>
              <a:t> </a:t>
            </a:r>
            <a:r>
              <a:rPr lang="en-GB" sz="1600" dirty="0">
                <a:solidFill>
                  <a:schemeClr val="accent1"/>
                </a:solidFill>
                <a:latin typeface="Consolas" panose="020B0609020204030204" pitchFamily="49" charset="0"/>
              </a:rPr>
              <a:t>Material</a:t>
            </a:r>
          </a:p>
          <a:p>
            <a:r>
              <a:rPr lang="en-GB" sz="1600" dirty="0">
                <a:latin typeface="Consolas" panose="020B0609020204030204" pitchFamily="49" charset="0"/>
              </a:rPr>
              <a:t>{</a:t>
            </a:r>
          </a:p>
          <a:p>
            <a:r>
              <a:rPr lang="en-GB" sz="1600" dirty="0">
                <a:latin typeface="Consolas" panose="020B0609020204030204" pitchFamily="49" charset="0"/>
              </a:rPr>
              <a:t>    </a:t>
            </a:r>
            <a:r>
              <a:rPr lang="en-GB" sz="1600" dirty="0">
                <a:solidFill>
                  <a:schemeClr val="accent1"/>
                </a:solidFill>
                <a:latin typeface="Consolas" panose="020B0609020204030204" pitchFamily="49" charset="0"/>
              </a:rPr>
              <a:t>int</a:t>
            </a:r>
            <a:r>
              <a:rPr lang="en-GB" sz="1600" dirty="0">
                <a:latin typeface="Consolas" panose="020B0609020204030204" pitchFamily="49" charset="0"/>
              </a:rPr>
              <a:t> id;</a:t>
            </a:r>
          </a:p>
          <a:p>
            <a:r>
              <a:rPr lang="en-GB" sz="1600" dirty="0">
                <a:latin typeface="Consolas" panose="020B0609020204030204" pitchFamily="49" charset="0"/>
              </a:rPr>
              <a:t>    </a:t>
            </a:r>
            <a:r>
              <a:rPr lang="en-GB" sz="1600" dirty="0">
                <a:solidFill>
                  <a:schemeClr val="accent1"/>
                </a:solidFill>
                <a:latin typeface="Consolas" panose="020B0609020204030204" pitchFamily="49" charset="0"/>
              </a:rPr>
              <a:t>Texture2D</a:t>
            </a:r>
            <a:r>
              <a:rPr lang="en-GB" sz="1600" dirty="0">
                <a:latin typeface="Consolas" panose="020B0609020204030204" pitchFamily="49" charset="0"/>
              </a:rPr>
              <a:t>&lt;</a:t>
            </a:r>
            <a:r>
              <a:rPr lang="en-GB" sz="1600" dirty="0">
                <a:solidFill>
                  <a:schemeClr val="accent1"/>
                </a:solidFill>
                <a:latin typeface="Consolas" panose="020B0609020204030204" pitchFamily="49" charset="0"/>
              </a:rPr>
              <a:t>float4</a:t>
            </a:r>
            <a:r>
              <a:rPr lang="en-GB" sz="1600" dirty="0">
                <a:latin typeface="Consolas" panose="020B0609020204030204" pitchFamily="49" charset="0"/>
              </a:rPr>
              <a:t>&gt; albedo;</a:t>
            </a:r>
          </a:p>
          <a:p>
            <a:r>
              <a:rPr lang="en-GB" sz="1600" dirty="0">
                <a:latin typeface="Consolas" panose="020B0609020204030204" pitchFamily="49" charset="0"/>
              </a:rPr>
              <a:t>    </a:t>
            </a:r>
            <a:r>
              <a:rPr lang="en-GB" sz="1600" dirty="0">
                <a:solidFill>
                  <a:schemeClr val="accent1"/>
                </a:solidFill>
                <a:latin typeface="Consolas" panose="020B0609020204030204" pitchFamily="49" charset="0"/>
              </a:rPr>
              <a:t>float</a:t>
            </a:r>
            <a:r>
              <a:rPr lang="en-GB" sz="1600" dirty="0">
                <a:latin typeface="Consolas" panose="020B0609020204030204" pitchFamily="49" charset="0"/>
              </a:rPr>
              <a:t> roughness;</a:t>
            </a:r>
          </a:p>
          <a:p>
            <a:r>
              <a:rPr lang="en-GB" sz="1600" dirty="0">
                <a:latin typeface="Consolas" panose="020B0609020204030204" pitchFamily="49" charset="0"/>
              </a:rPr>
              <a:t>    ...</a:t>
            </a:r>
          </a:p>
          <a:p>
            <a:r>
              <a:rPr lang="en-GB" sz="1600" dirty="0">
                <a:latin typeface="Consolas" panose="020B0609020204030204" pitchFamily="49" charset="0"/>
              </a:rPr>
              <a:t>};</a:t>
            </a:r>
          </a:p>
          <a:p>
            <a:endParaRPr lang="en-GB" sz="1600" dirty="0">
              <a:latin typeface="Consolas" panose="020B0609020204030204" pitchFamily="49" charset="0"/>
            </a:endParaRPr>
          </a:p>
          <a:p>
            <a:r>
              <a:rPr lang="en-GB" sz="1600" dirty="0">
                <a:solidFill>
                  <a:schemeClr val="accent1"/>
                </a:solidFill>
                <a:latin typeface="Consolas" panose="020B0609020204030204" pitchFamily="49" charset="0"/>
              </a:rPr>
              <a:t>float4</a:t>
            </a:r>
            <a:r>
              <a:rPr lang="en-GB" sz="1600" dirty="0">
                <a:latin typeface="Consolas" panose="020B0609020204030204" pitchFamily="49" charset="0"/>
              </a:rPr>
              <a:t> shade(</a:t>
            </a:r>
            <a:r>
              <a:rPr lang="en-GB" sz="1600" dirty="0">
                <a:solidFill>
                  <a:schemeClr val="accent1"/>
                </a:solidFill>
                <a:latin typeface="Consolas" panose="020B0609020204030204" pitchFamily="49" charset="0"/>
              </a:rPr>
              <a:t>Material</a:t>
            </a:r>
            <a:r>
              <a:rPr lang="en-GB" sz="1600" dirty="0">
                <a:latin typeface="Consolas" panose="020B0609020204030204" pitchFamily="49" charset="0"/>
              </a:rPr>
              <a:t>* material)</a:t>
            </a:r>
            <a:br>
              <a:rPr lang="en-GB" sz="1600" dirty="0">
                <a:latin typeface="Consolas" panose="020B0609020204030204" pitchFamily="49" charset="0"/>
              </a:rPr>
            </a:br>
            <a:r>
              <a:rPr lang="en-GB" sz="1600" dirty="0">
                <a:latin typeface="Consolas" panose="020B0609020204030204" pitchFamily="49" charset="0"/>
              </a:rPr>
              <a:t>{</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switch</a:t>
            </a:r>
            <a:r>
              <a:rPr lang="en-GB" sz="1600" dirty="0">
                <a:latin typeface="Consolas" panose="020B0609020204030204" pitchFamily="49" charset="0"/>
              </a:rPr>
              <a:t> (material-&gt;id)</a:t>
            </a:r>
            <a:br>
              <a:rPr lang="en-GB" sz="1600" dirty="0">
                <a:latin typeface="Consolas" panose="020B0609020204030204" pitchFamily="49" charset="0"/>
              </a:rPr>
            </a:br>
            <a:r>
              <a:rPr lang="en-GB" sz="1600" dirty="0">
                <a:latin typeface="Consolas" panose="020B0609020204030204" pitchFamily="49" charset="0"/>
              </a:rPr>
              <a:t>    {</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case</a:t>
            </a:r>
            <a:r>
              <a:rPr lang="en-GB" sz="1600" dirty="0">
                <a:latin typeface="Consolas" panose="020B0609020204030204" pitchFamily="49" charset="0"/>
              </a:rPr>
              <a:t> 0: </a:t>
            </a:r>
            <a:r>
              <a:rPr lang="en-GB" sz="1600" dirty="0">
                <a:solidFill>
                  <a:schemeClr val="accent2"/>
                </a:solidFill>
                <a:latin typeface="Consolas" panose="020B0609020204030204" pitchFamily="49" charset="0"/>
              </a:rPr>
              <a:t>return</a:t>
            </a:r>
            <a:r>
              <a:rPr lang="en-GB" sz="1600" dirty="0">
                <a:latin typeface="Consolas" panose="020B0609020204030204" pitchFamily="49" charset="0"/>
              </a:rPr>
              <a:t> </a:t>
            </a:r>
            <a:r>
              <a:rPr lang="en-GB" sz="1600" dirty="0" err="1">
                <a:latin typeface="Consolas" panose="020B0609020204030204" pitchFamily="49" charset="0"/>
              </a:rPr>
              <a:t>shaderA</a:t>
            </a:r>
            <a:r>
              <a:rPr lang="en-GB" sz="1600" dirty="0">
                <a:latin typeface="Consolas" panose="020B0609020204030204" pitchFamily="49" charset="0"/>
              </a:rPr>
              <a:t>(material);  </a:t>
            </a:r>
            <a:r>
              <a:rPr lang="en-GB" sz="1600" i="1" dirty="0">
                <a:solidFill>
                  <a:schemeClr val="accent6">
                    <a:lumMod val="75000"/>
                  </a:schemeClr>
                </a:solidFill>
                <a:latin typeface="Consolas" panose="020B0609020204030204" pitchFamily="49" charset="0"/>
              </a:rPr>
              <a:t>// Entire function gets inlined</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case</a:t>
            </a:r>
            <a:r>
              <a:rPr lang="en-GB" sz="1600" dirty="0">
                <a:latin typeface="Consolas" panose="020B0609020204030204" pitchFamily="49" charset="0"/>
              </a:rPr>
              <a:t> 1: </a:t>
            </a:r>
            <a:r>
              <a:rPr lang="en-GB" sz="1600" dirty="0">
                <a:solidFill>
                  <a:schemeClr val="accent2"/>
                </a:solidFill>
                <a:latin typeface="Consolas" panose="020B0609020204030204" pitchFamily="49" charset="0"/>
              </a:rPr>
              <a:t>return</a:t>
            </a:r>
            <a:r>
              <a:rPr lang="en-GB" sz="1600" dirty="0">
                <a:latin typeface="Consolas" panose="020B0609020204030204" pitchFamily="49" charset="0"/>
              </a:rPr>
              <a:t> </a:t>
            </a:r>
            <a:r>
              <a:rPr lang="en-GB" sz="1600" dirty="0" err="1">
                <a:latin typeface="Consolas" panose="020B0609020204030204" pitchFamily="49" charset="0"/>
              </a:rPr>
              <a:t>shaderB</a:t>
            </a:r>
            <a:r>
              <a:rPr lang="en-GB" sz="1600" dirty="0">
                <a:latin typeface="Consolas" panose="020B0609020204030204" pitchFamily="49" charset="0"/>
              </a:rPr>
              <a:t>(material);  </a:t>
            </a:r>
            <a:r>
              <a:rPr lang="en-GB" sz="1600" i="1" dirty="0">
                <a:solidFill>
                  <a:schemeClr val="accent6">
                    <a:lumMod val="75000"/>
                  </a:schemeClr>
                </a:solidFill>
                <a:latin typeface="Consolas" panose="020B0609020204030204" pitchFamily="49" charset="0"/>
              </a:rPr>
              <a:t>// Entire function gets inlined</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case</a:t>
            </a:r>
            <a:r>
              <a:rPr lang="en-GB" sz="1600" dirty="0">
                <a:latin typeface="Consolas" panose="020B0609020204030204" pitchFamily="49" charset="0"/>
              </a:rPr>
              <a:t> 2: </a:t>
            </a:r>
            <a:r>
              <a:rPr lang="en-GB" sz="1600" dirty="0">
                <a:solidFill>
                  <a:schemeClr val="accent2"/>
                </a:solidFill>
                <a:latin typeface="Consolas" panose="020B0609020204030204" pitchFamily="49" charset="0"/>
              </a:rPr>
              <a:t>return</a:t>
            </a:r>
            <a:r>
              <a:rPr lang="en-GB" sz="1600" dirty="0">
                <a:latin typeface="Consolas" panose="020B0609020204030204" pitchFamily="49" charset="0"/>
              </a:rPr>
              <a:t> </a:t>
            </a:r>
            <a:r>
              <a:rPr lang="en-GB" sz="1600" dirty="0" err="1">
                <a:latin typeface="Consolas" panose="020B0609020204030204" pitchFamily="49" charset="0"/>
              </a:rPr>
              <a:t>shaderC</a:t>
            </a:r>
            <a:r>
              <a:rPr lang="en-GB" sz="1600" dirty="0">
                <a:latin typeface="Consolas" panose="020B0609020204030204" pitchFamily="49" charset="0"/>
              </a:rPr>
              <a:t>(material);  </a:t>
            </a:r>
            <a:r>
              <a:rPr lang="en-GB" sz="1600" i="1" dirty="0">
                <a:solidFill>
                  <a:schemeClr val="accent6">
                    <a:lumMod val="75000"/>
                  </a:schemeClr>
                </a:solidFill>
                <a:latin typeface="Consolas" panose="020B0609020204030204" pitchFamily="49" charset="0"/>
              </a:rPr>
              <a:t>// Entire function gets inlined</a:t>
            </a:r>
          </a:p>
          <a:p>
            <a:r>
              <a:rPr lang="en-GB" sz="1600" dirty="0">
                <a:latin typeface="Consolas" panose="020B0609020204030204" pitchFamily="49" charset="0"/>
              </a:rPr>
              <a:t>        ...</a:t>
            </a:r>
          </a:p>
          <a:p>
            <a:r>
              <a:rPr lang="en-GB" sz="1600" dirty="0">
                <a:latin typeface="Consolas" panose="020B0609020204030204" pitchFamily="49" charset="0"/>
              </a:rPr>
              <a:t>    };</a:t>
            </a:r>
            <a:br>
              <a:rPr lang="en-GB" sz="1600" dirty="0">
                <a:latin typeface="Consolas" panose="020B0609020204030204" pitchFamily="49" charset="0"/>
              </a:rPr>
            </a:br>
            <a:r>
              <a:rPr lang="en-GB" sz="1600" dirty="0">
                <a:latin typeface="Consolas" panose="020B0609020204030204" pitchFamily="49" charset="0"/>
              </a:rPr>
              <a:t>}</a:t>
            </a:r>
          </a:p>
        </p:txBody>
      </p:sp>
      <p:sp>
        <p:nvSpPr>
          <p:cNvPr id="3" name="Footer Placeholder 2">
            <a:extLst>
              <a:ext uri="{FF2B5EF4-FFF2-40B4-BE49-F238E27FC236}">
                <a16:creationId xmlns:a16="http://schemas.microsoft.com/office/drawing/2014/main" id="{6C6DCCC9-D578-4C01-9FE6-83FC45993A0E}"/>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74359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Shader Resource Allocation</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fontScale="92500" lnSpcReduction="10000"/>
          </a:bodyPr>
          <a:lstStyle/>
          <a:p>
            <a:r>
              <a:rPr lang="en-US" dirty="0"/>
              <a:t>Why are we forced to write code like this?</a:t>
            </a:r>
          </a:p>
          <a:p>
            <a:pPr lvl="1"/>
            <a:r>
              <a:rPr lang="en-US" dirty="0"/>
              <a:t>GPUs have been fully capable of dynamic jumps/branches for some time now</a:t>
            </a:r>
          </a:p>
          <a:p>
            <a:pPr lvl="1"/>
            <a:r>
              <a:rPr lang="en-US" dirty="0"/>
              <a:t>Why not just define a calling convention/ABI and be done with it?</a:t>
            </a:r>
          </a:p>
          <a:p>
            <a:pPr lvl="1"/>
            <a:endParaRPr lang="en-US" dirty="0"/>
          </a:p>
          <a:p>
            <a:r>
              <a:rPr lang="en-US" dirty="0"/>
              <a:t>Static resource allocation</a:t>
            </a:r>
          </a:p>
          <a:p>
            <a:pPr lvl="1"/>
            <a:r>
              <a:rPr lang="en-US" dirty="0"/>
              <a:t>GPUs needs to know how many resources a </a:t>
            </a:r>
            <a:r>
              <a:rPr lang="en-US" dirty="0" err="1"/>
              <a:t>shader</a:t>
            </a:r>
            <a:r>
              <a:rPr lang="en-US" dirty="0"/>
              <a:t> uses before launch</a:t>
            </a:r>
          </a:p>
          <a:p>
            <a:pPr lvl="1"/>
            <a:r>
              <a:rPr lang="en-US" dirty="0"/>
              <a:t>Can only launch a warp if all resources are available</a:t>
            </a:r>
          </a:p>
          <a:p>
            <a:pPr lvl="1"/>
            <a:r>
              <a:rPr lang="en-US" dirty="0"/>
              <a:t>Will tie up those resources for entire duration of the </a:t>
            </a:r>
            <a:r>
              <a:rPr lang="en-US" dirty="0" err="1"/>
              <a:t>shader</a:t>
            </a:r>
            <a:endParaRPr lang="en-US" dirty="0"/>
          </a:p>
          <a:p>
            <a:pPr lvl="1"/>
            <a:r>
              <a:rPr lang="en-US" dirty="0"/>
              <a:t>Function calls either get inlined, or all potential targets must be known</a:t>
            </a:r>
          </a:p>
          <a:p>
            <a:pPr lvl="1"/>
            <a:endParaRPr lang="en-US" dirty="0"/>
          </a:p>
          <a:p>
            <a:r>
              <a:rPr lang="en-US" dirty="0"/>
              <a:t>“Occupancy” is a key metric for getting good GPU performance</a:t>
            </a:r>
          </a:p>
          <a:p>
            <a:pPr lvl="1"/>
            <a:r>
              <a:rPr lang="en-US" dirty="0"/>
              <a:t>GPUs rely on switching between warps to hide latency (memory, instruction)</a:t>
            </a:r>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6F840171-15F4-4A76-A7D3-EB62B4400C60}"/>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06310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Shader Resource Allocation Example</a:t>
            </a:r>
          </a:p>
        </p:txBody>
      </p:sp>
      <p:sp>
        <p:nvSpPr>
          <p:cNvPr id="5" name="TextBox 9">
            <a:extLst>
              <a:ext uri="{FF2B5EF4-FFF2-40B4-BE49-F238E27FC236}">
                <a16:creationId xmlns:a16="http://schemas.microsoft.com/office/drawing/2014/main" id="{730086E6-C8EB-45BD-B030-E8928AAC5CF4}"/>
              </a:ext>
            </a:extLst>
          </p:cNvPr>
          <p:cNvSpPr txBox="1"/>
          <p:nvPr/>
        </p:nvSpPr>
        <p:spPr>
          <a:xfrm>
            <a:off x="838199" y="1768334"/>
            <a:ext cx="4893031"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accent2"/>
                </a:solidFill>
                <a:latin typeface="Consolas" panose="020B0609020204030204" pitchFamily="49" charset="0"/>
              </a:rPr>
              <a:t>return</a:t>
            </a:r>
            <a:r>
              <a:rPr lang="en-GB" sz="1600" dirty="0">
                <a:latin typeface="Consolas" panose="020B0609020204030204" pitchFamily="49" charset="0"/>
              </a:rPr>
              <a:t> </a:t>
            </a:r>
            <a:r>
              <a:rPr lang="en-GB" sz="1600" dirty="0" err="1">
                <a:latin typeface="Consolas" panose="020B0609020204030204" pitchFamily="49" charset="0"/>
              </a:rPr>
              <a:t>shaderA</a:t>
            </a:r>
            <a:r>
              <a:rPr lang="en-GB" sz="1600" dirty="0">
                <a:latin typeface="Consolas" panose="020B0609020204030204" pitchFamily="49" charset="0"/>
              </a:rPr>
              <a:t>(material);</a:t>
            </a:r>
          </a:p>
        </p:txBody>
      </p:sp>
      <p:grpSp>
        <p:nvGrpSpPr>
          <p:cNvPr id="80" name="Group 79">
            <a:extLst>
              <a:ext uri="{FF2B5EF4-FFF2-40B4-BE49-F238E27FC236}">
                <a16:creationId xmlns:a16="http://schemas.microsoft.com/office/drawing/2014/main" id="{A787CC0B-F0E4-4392-BE98-9661F80093F4}"/>
              </a:ext>
            </a:extLst>
          </p:cNvPr>
          <p:cNvGrpSpPr/>
          <p:nvPr/>
        </p:nvGrpSpPr>
        <p:grpSpPr>
          <a:xfrm>
            <a:off x="8907410" y="2850204"/>
            <a:ext cx="1340332" cy="1086054"/>
            <a:chOff x="8907410" y="2850204"/>
            <a:chExt cx="1340332" cy="1086054"/>
          </a:xfrm>
        </p:grpSpPr>
        <p:sp>
          <p:nvSpPr>
            <p:cNvPr id="17" name="Rectangle 16">
              <a:extLst>
                <a:ext uri="{FF2B5EF4-FFF2-40B4-BE49-F238E27FC236}">
                  <a16:creationId xmlns:a16="http://schemas.microsoft.com/office/drawing/2014/main" id="{560AED43-5114-4802-9E7A-A1DFA5ACA99B}"/>
                </a:ext>
              </a:extLst>
            </p:cNvPr>
            <p:cNvSpPr/>
            <p:nvPr/>
          </p:nvSpPr>
          <p:spPr>
            <a:xfrm>
              <a:off x="8907410"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8" name="Rectangle 17">
              <a:extLst>
                <a:ext uri="{FF2B5EF4-FFF2-40B4-BE49-F238E27FC236}">
                  <a16:creationId xmlns:a16="http://schemas.microsoft.com/office/drawing/2014/main" id="{F7EF35D4-8CAB-49BA-9F63-F0C0A14A2674}"/>
                </a:ext>
              </a:extLst>
            </p:cNvPr>
            <p:cNvSpPr/>
            <p:nvPr/>
          </p:nvSpPr>
          <p:spPr>
            <a:xfrm>
              <a:off x="9242493"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9" name="Rectangle 18">
              <a:extLst>
                <a:ext uri="{FF2B5EF4-FFF2-40B4-BE49-F238E27FC236}">
                  <a16:creationId xmlns:a16="http://schemas.microsoft.com/office/drawing/2014/main" id="{278B9955-950A-4DB7-BCDA-7D425E997665}"/>
                </a:ext>
              </a:extLst>
            </p:cNvPr>
            <p:cNvSpPr/>
            <p:nvPr/>
          </p:nvSpPr>
          <p:spPr>
            <a:xfrm>
              <a:off x="9577576"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0" name="Rectangle 19">
              <a:extLst>
                <a:ext uri="{FF2B5EF4-FFF2-40B4-BE49-F238E27FC236}">
                  <a16:creationId xmlns:a16="http://schemas.microsoft.com/office/drawing/2014/main" id="{9C1924B9-BBED-4D9C-A8BA-436CD1B7A52F}"/>
                </a:ext>
              </a:extLst>
            </p:cNvPr>
            <p:cNvSpPr/>
            <p:nvPr/>
          </p:nvSpPr>
          <p:spPr>
            <a:xfrm>
              <a:off x="9912659"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3" name="Rectangle 32">
              <a:extLst>
                <a:ext uri="{FF2B5EF4-FFF2-40B4-BE49-F238E27FC236}">
                  <a16:creationId xmlns:a16="http://schemas.microsoft.com/office/drawing/2014/main" id="{FC083A93-DB9F-4857-95EB-8FCCE3DDAEBA}"/>
                </a:ext>
              </a:extLst>
            </p:cNvPr>
            <p:cNvSpPr/>
            <p:nvPr/>
          </p:nvSpPr>
          <p:spPr>
            <a:xfrm>
              <a:off x="8907410"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4" name="Rectangle 33">
              <a:extLst>
                <a:ext uri="{FF2B5EF4-FFF2-40B4-BE49-F238E27FC236}">
                  <a16:creationId xmlns:a16="http://schemas.microsoft.com/office/drawing/2014/main" id="{AFDAF965-428E-495D-B06E-1EA83EEFBC33}"/>
                </a:ext>
              </a:extLst>
            </p:cNvPr>
            <p:cNvSpPr/>
            <p:nvPr/>
          </p:nvSpPr>
          <p:spPr>
            <a:xfrm>
              <a:off x="9242493"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5" name="Rectangle 34">
              <a:extLst>
                <a:ext uri="{FF2B5EF4-FFF2-40B4-BE49-F238E27FC236}">
                  <a16:creationId xmlns:a16="http://schemas.microsoft.com/office/drawing/2014/main" id="{69DAD53A-9296-4698-AB81-DDD6E0F462F2}"/>
                </a:ext>
              </a:extLst>
            </p:cNvPr>
            <p:cNvSpPr/>
            <p:nvPr/>
          </p:nvSpPr>
          <p:spPr>
            <a:xfrm>
              <a:off x="9577576"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6" name="Rectangle 35">
              <a:extLst>
                <a:ext uri="{FF2B5EF4-FFF2-40B4-BE49-F238E27FC236}">
                  <a16:creationId xmlns:a16="http://schemas.microsoft.com/office/drawing/2014/main" id="{DBD93F29-2D36-4618-825D-21B74C68310D}"/>
                </a:ext>
              </a:extLst>
            </p:cNvPr>
            <p:cNvSpPr/>
            <p:nvPr/>
          </p:nvSpPr>
          <p:spPr>
            <a:xfrm>
              <a:off x="9912659"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7" name="Rectangle 36">
              <a:extLst>
                <a:ext uri="{FF2B5EF4-FFF2-40B4-BE49-F238E27FC236}">
                  <a16:creationId xmlns:a16="http://schemas.microsoft.com/office/drawing/2014/main" id="{AC660D43-FBBD-41AC-9325-C251E343901A}"/>
                </a:ext>
              </a:extLst>
            </p:cNvPr>
            <p:cNvSpPr/>
            <p:nvPr/>
          </p:nvSpPr>
          <p:spPr>
            <a:xfrm>
              <a:off x="8907410"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8" name="Rectangle 37">
              <a:extLst>
                <a:ext uri="{FF2B5EF4-FFF2-40B4-BE49-F238E27FC236}">
                  <a16:creationId xmlns:a16="http://schemas.microsoft.com/office/drawing/2014/main" id="{62ACD338-C45E-4682-9E5D-0F2B10287EE0}"/>
                </a:ext>
              </a:extLst>
            </p:cNvPr>
            <p:cNvSpPr/>
            <p:nvPr/>
          </p:nvSpPr>
          <p:spPr>
            <a:xfrm>
              <a:off x="9242493"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 name="Rectangle 38">
              <a:extLst>
                <a:ext uri="{FF2B5EF4-FFF2-40B4-BE49-F238E27FC236}">
                  <a16:creationId xmlns:a16="http://schemas.microsoft.com/office/drawing/2014/main" id="{043A4A17-25BE-431B-B65A-8E99D559EC62}"/>
                </a:ext>
              </a:extLst>
            </p:cNvPr>
            <p:cNvSpPr/>
            <p:nvPr/>
          </p:nvSpPr>
          <p:spPr>
            <a:xfrm>
              <a:off x="9577576"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 name="Rectangle 39">
              <a:extLst>
                <a:ext uri="{FF2B5EF4-FFF2-40B4-BE49-F238E27FC236}">
                  <a16:creationId xmlns:a16="http://schemas.microsoft.com/office/drawing/2014/main" id="{2E273073-4547-4356-82C2-E9C500DABE8D}"/>
                </a:ext>
              </a:extLst>
            </p:cNvPr>
            <p:cNvSpPr/>
            <p:nvPr/>
          </p:nvSpPr>
          <p:spPr>
            <a:xfrm>
              <a:off x="9912659"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94BF5292-FF98-4871-B903-E6207B0F87C8}"/>
              </a:ext>
            </a:extLst>
          </p:cNvPr>
          <p:cNvGrpSpPr/>
          <p:nvPr/>
        </p:nvGrpSpPr>
        <p:grpSpPr>
          <a:xfrm>
            <a:off x="6760723" y="2850204"/>
            <a:ext cx="1675415" cy="2900417"/>
            <a:chOff x="6760723" y="2850204"/>
            <a:chExt cx="1675415" cy="2900417"/>
          </a:xfrm>
        </p:grpSpPr>
        <p:sp>
          <p:nvSpPr>
            <p:cNvPr id="3" name="Rectangle 2">
              <a:extLst>
                <a:ext uri="{FF2B5EF4-FFF2-40B4-BE49-F238E27FC236}">
                  <a16:creationId xmlns:a16="http://schemas.microsoft.com/office/drawing/2014/main" id="{C4083281-8A4B-4281-8ED3-6FC4C09D0839}"/>
                </a:ext>
              </a:extLst>
            </p:cNvPr>
            <p:cNvSpPr/>
            <p:nvPr/>
          </p:nvSpPr>
          <p:spPr>
            <a:xfrm>
              <a:off x="6760723"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Rectangle 6">
              <a:extLst>
                <a:ext uri="{FF2B5EF4-FFF2-40B4-BE49-F238E27FC236}">
                  <a16:creationId xmlns:a16="http://schemas.microsoft.com/office/drawing/2014/main" id="{29F52C4D-C02C-444D-97F3-65EC83E9FB06}"/>
                </a:ext>
              </a:extLst>
            </p:cNvPr>
            <p:cNvSpPr/>
            <p:nvPr/>
          </p:nvSpPr>
          <p:spPr>
            <a:xfrm>
              <a:off x="7095806"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7">
              <a:extLst>
                <a:ext uri="{FF2B5EF4-FFF2-40B4-BE49-F238E27FC236}">
                  <a16:creationId xmlns:a16="http://schemas.microsoft.com/office/drawing/2014/main" id="{C00A83E7-880A-44E8-B32A-C58A5A77301A}"/>
                </a:ext>
              </a:extLst>
            </p:cNvPr>
            <p:cNvSpPr/>
            <p:nvPr/>
          </p:nvSpPr>
          <p:spPr>
            <a:xfrm>
              <a:off x="7430889"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a:extLst>
                <a:ext uri="{FF2B5EF4-FFF2-40B4-BE49-F238E27FC236}">
                  <a16:creationId xmlns:a16="http://schemas.microsoft.com/office/drawing/2014/main" id="{C059AD2B-2A3B-40B6-8D38-9417E56431AC}"/>
                </a:ext>
              </a:extLst>
            </p:cNvPr>
            <p:cNvSpPr/>
            <p:nvPr/>
          </p:nvSpPr>
          <p:spPr>
            <a:xfrm>
              <a:off x="7765972"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0" name="Rectangle 9">
              <a:extLst>
                <a:ext uri="{FF2B5EF4-FFF2-40B4-BE49-F238E27FC236}">
                  <a16:creationId xmlns:a16="http://schemas.microsoft.com/office/drawing/2014/main" id="{2B39E55F-0BDE-4D34-BE16-17B3C2E44FF1}"/>
                </a:ext>
              </a:extLst>
            </p:cNvPr>
            <p:cNvSpPr/>
            <p:nvPr/>
          </p:nvSpPr>
          <p:spPr>
            <a:xfrm>
              <a:off x="8101055"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Rectangle 11">
              <a:extLst>
                <a:ext uri="{FF2B5EF4-FFF2-40B4-BE49-F238E27FC236}">
                  <a16:creationId xmlns:a16="http://schemas.microsoft.com/office/drawing/2014/main" id="{0582ACCA-1CA3-474F-9108-F6C878B09F7D}"/>
                </a:ext>
              </a:extLst>
            </p:cNvPr>
            <p:cNvSpPr/>
            <p:nvPr/>
          </p:nvSpPr>
          <p:spPr>
            <a:xfrm>
              <a:off x="6760723"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Rectangle 12">
              <a:extLst>
                <a:ext uri="{FF2B5EF4-FFF2-40B4-BE49-F238E27FC236}">
                  <a16:creationId xmlns:a16="http://schemas.microsoft.com/office/drawing/2014/main" id="{F01BE6BA-637D-4B9C-948D-3F81DB76976F}"/>
                </a:ext>
              </a:extLst>
            </p:cNvPr>
            <p:cNvSpPr/>
            <p:nvPr/>
          </p:nvSpPr>
          <p:spPr>
            <a:xfrm>
              <a:off x="7095806"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Rectangle 13">
              <a:extLst>
                <a:ext uri="{FF2B5EF4-FFF2-40B4-BE49-F238E27FC236}">
                  <a16:creationId xmlns:a16="http://schemas.microsoft.com/office/drawing/2014/main" id="{178B2FB3-81AE-4E0F-88F9-C5EAEFE2DD5B}"/>
                </a:ext>
              </a:extLst>
            </p:cNvPr>
            <p:cNvSpPr/>
            <p:nvPr/>
          </p:nvSpPr>
          <p:spPr>
            <a:xfrm>
              <a:off x="7430889"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5" name="Rectangle 14">
              <a:extLst>
                <a:ext uri="{FF2B5EF4-FFF2-40B4-BE49-F238E27FC236}">
                  <a16:creationId xmlns:a16="http://schemas.microsoft.com/office/drawing/2014/main" id="{B7B71B3E-43AC-41F1-8FA5-9E4846FE2074}"/>
                </a:ext>
              </a:extLst>
            </p:cNvPr>
            <p:cNvSpPr/>
            <p:nvPr/>
          </p:nvSpPr>
          <p:spPr>
            <a:xfrm>
              <a:off x="7765972"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6" name="Rectangle 15">
              <a:extLst>
                <a:ext uri="{FF2B5EF4-FFF2-40B4-BE49-F238E27FC236}">
                  <a16:creationId xmlns:a16="http://schemas.microsoft.com/office/drawing/2014/main" id="{D7E2095B-7D38-438C-856A-58B1EA9C803E}"/>
                </a:ext>
              </a:extLst>
            </p:cNvPr>
            <p:cNvSpPr/>
            <p:nvPr/>
          </p:nvSpPr>
          <p:spPr>
            <a:xfrm>
              <a:off x="8101055"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3" name="Rectangle 22">
              <a:extLst>
                <a:ext uri="{FF2B5EF4-FFF2-40B4-BE49-F238E27FC236}">
                  <a16:creationId xmlns:a16="http://schemas.microsoft.com/office/drawing/2014/main" id="{06179EF2-5F23-4AF5-A565-1D5ABD34AE0A}"/>
                </a:ext>
              </a:extLst>
            </p:cNvPr>
            <p:cNvSpPr/>
            <p:nvPr/>
          </p:nvSpPr>
          <p:spPr>
            <a:xfrm>
              <a:off x="6760723"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4" name="Rectangle 23">
              <a:extLst>
                <a:ext uri="{FF2B5EF4-FFF2-40B4-BE49-F238E27FC236}">
                  <a16:creationId xmlns:a16="http://schemas.microsoft.com/office/drawing/2014/main" id="{11FFCB85-2AF5-44BA-88AF-1B6097199B56}"/>
                </a:ext>
              </a:extLst>
            </p:cNvPr>
            <p:cNvSpPr/>
            <p:nvPr/>
          </p:nvSpPr>
          <p:spPr>
            <a:xfrm>
              <a:off x="7095806"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5" name="Rectangle 24">
              <a:extLst>
                <a:ext uri="{FF2B5EF4-FFF2-40B4-BE49-F238E27FC236}">
                  <a16:creationId xmlns:a16="http://schemas.microsoft.com/office/drawing/2014/main" id="{1E3E0379-947D-4C26-9A5E-3FB0C4AA1E56}"/>
                </a:ext>
              </a:extLst>
            </p:cNvPr>
            <p:cNvSpPr/>
            <p:nvPr/>
          </p:nvSpPr>
          <p:spPr>
            <a:xfrm>
              <a:off x="7430889"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6" name="Rectangle 25">
              <a:extLst>
                <a:ext uri="{FF2B5EF4-FFF2-40B4-BE49-F238E27FC236}">
                  <a16:creationId xmlns:a16="http://schemas.microsoft.com/office/drawing/2014/main" id="{48EB668E-2526-4458-BC51-CDBBB82DB54D}"/>
                </a:ext>
              </a:extLst>
            </p:cNvPr>
            <p:cNvSpPr/>
            <p:nvPr/>
          </p:nvSpPr>
          <p:spPr>
            <a:xfrm>
              <a:off x="7765972"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7" name="Rectangle 26">
              <a:extLst>
                <a:ext uri="{FF2B5EF4-FFF2-40B4-BE49-F238E27FC236}">
                  <a16:creationId xmlns:a16="http://schemas.microsoft.com/office/drawing/2014/main" id="{4D3F6238-1B36-45E7-89C5-FB548F98AF95}"/>
                </a:ext>
              </a:extLst>
            </p:cNvPr>
            <p:cNvSpPr/>
            <p:nvPr/>
          </p:nvSpPr>
          <p:spPr>
            <a:xfrm>
              <a:off x="8101055"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8" name="Rectangle 27">
              <a:extLst>
                <a:ext uri="{FF2B5EF4-FFF2-40B4-BE49-F238E27FC236}">
                  <a16:creationId xmlns:a16="http://schemas.microsoft.com/office/drawing/2014/main" id="{D095A938-D92B-4659-ABA7-1DD2899ADE04}"/>
                </a:ext>
              </a:extLst>
            </p:cNvPr>
            <p:cNvSpPr/>
            <p:nvPr/>
          </p:nvSpPr>
          <p:spPr>
            <a:xfrm>
              <a:off x="6760723"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9" name="Rectangle 28">
              <a:extLst>
                <a:ext uri="{FF2B5EF4-FFF2-40B4-BE49-F238E27FC236}">
                  <a16:creationId xmlns:a16="http://schemas.microsoft.com/office/drawing/2014/main" id="{6F6BE1B1-DEC9-418E-BD99-757C2410DEB7}"/>
                </a:ext>
              </a:extLst>
            </p:cNvPr>
            <p:cNvSpPr/>
            <p:nvPr/>
          </p:nvSpPr>
          <p:spPr>
            <a:xfrm>
              <a:off x="7095806"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0" name="Rectangle 29">
              <a:extLst>
                <a:ext uri="{FF2B5EF4-FFF2-40B4-BE49-F238E27FC236}">
                  <a16:creationId xmlns:a16="http://schemas.microsoft.com/office/drawing/2014/main" id="{E66AEA97-F708-423B-94F9-6EA7B414C58D}"/>
                </a:ext>
              </a:extLst>
            </p:cNvPr>
            <p:cNvSpPr/>
            <p:nvPr/>
          </p:nvSpPr>
          <p:spPr>
            <a:xfrm>
              <a:off x="7430889"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1" name="Rectangle 30">
              <a:extLst>
                <a:ext uri="{FF2B5EF4-FFF2-40B4-BE49-F238E27FC236}">
                  <a16:creationId xmlns:a16="http://schemas.microsoft.com/office/drawing/2014/main" id="{CB1119DC-5FDF-4D51-9F5D-1E47C0F668F0}"/>
                </a:ext>
              </a:extLst>
            </p:cNvPr>
            <p:cNvSpPr/>
            <p:nvPr/>
          </p:nvSpPr>
          <p:spPr>
            <a:xfrm>
              <a:off x="7765972"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2" name="Rectangle 31">
              <a:extLst>
                <a:ext uri="{FF2B5EF4-FFF2-40B4-BE49-F238E27FC236}">
                  <a16:creationId xmlns:a16="http://schemas.microsoft.com/office/drawing/2014/main" id="{47256F67-5661-49BE-A8BD-79CDF0E6392B}"/>
                </a:ext>
              </a:extLst>
            </p:cNvPr>
            <p:cNvSpPr/>
            <p:nvPr/>
          </p:nvSpPr>
          <p:spPr>
            <a:xfrm>
              <a:off x="8101055"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1" name="Rectangle 40">
              <a:extLst>
                <a:ext uri="{FF2B5EF4-FFF2-40B4-BE49-F238E27FC236}">
                  <a16:creationId xmlns:a16="http://schemas.microsoft.com/office/drawing/2014/main" id="{5CFD1F63-DABE-4A83-90B2-CBA1889FF0A5}"/>
                </a:ext>
              </a:extLst>
            </p:cNvPr>
            <p:cNvSpPr/>
            <p:nvPr/>
          </p:nvSpPr>
          <p:spPr>
            <a:xfrm>
              <a:off x="6760723"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2" name="Rectangle 41">
              <a:extLst>
                <a:ext uri="{FF2B5EF4-FFF2-40B4-BE49-F238E27FC236}">
                  <a16:creationId xmlns:a16="http://schemas.microsoft.com/office/drawing/2014/main" id="{BFCB6792-5D06-4E15-A0C1-320471F739AE}"/>
                </a:ext>
              </a:extLst>
            </p:cNvPr>
            <p:cNvSpPr/>
            <p:nvPr/>
          </p:nvSpPr>
          <p:spPr>
            <a:xfrm>
              <a:off x="7095806"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3" name="Rectangle 42">
              <a:extLst>
                <a:ext uri="{FF2B5EF4-FFF2-40B4-BE49-F238E27FC236}">
                  <a16:creationId xmlns:a16="http://schemas.microsoft.com/office/drawing/2014/main" id="{46C829A0-E0F9-46D8-8657-C9832EDAEFD2}"/>
                </a:ext>
              </a:extLst>
            </p:cNvPr>
            <p:cNvSpPr/>
            <p:nvPr/>
          </p:nvSpPr>
          <p:spPr>
            <a:xfrm>
              <a:off x="7430889"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4" name="Rectangle 43">
              <a:extLst>
                <a:ext uri="{FF2B5EF4-FFF2-40B4-BE49-F238E27FC236}">
                  <a16:creationId xmlns:a16="http://schemas.microsoft.com/office/drawing/2014/main" id="{C72C58D3-07DC-4EB1-8723-D2C2B2F5995D}"/>
                </a:ext>
              </a:extLst>
            </p:cNvPr>
            <p:cNvSpPr/>
            <p:nvPr/>
          </p:nvSpPr>
          <p:spPr>
            <a:xfrm>
              <a:off x="7765972"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5" name="Rectangle 44">
              <a:extLst>
                <a:ext uri="{FF2B5EF4-FFF2-40B4-BE49-F238E27FC236}">
                  <a16:creationId xmlns:a16="http://schemas.microsoft.com/office/drawing/2014/main" id="{1CF40458-E99C-4057-B12F-03613369891B}"/>
                </a:ext>
              </a:extLst>
            </p:cNvPr>
            <p:cNvSpPr/>
            <p:nvPr/>
          </p:nvSpPr>
          <p:spPr>
            <a:xfrm>
              <a:off x="8101055"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6" name="Rectangle 45">
              <a:extLst>
                <a:ext uri="{FF2B5EF4-FFF2-40B4-BE49-F238E27FC236}">
                  <a16:creationId xmlns:a16="http://schemas.microsoft.com/office/drawing/2014/main" id="{01251751-B710-4835-B7B3-645662CDCC4C}"/>
                </a:ext>
              </a:extLst>
            </p:cNvPr>
            <p:cNvSpPr/>
            <p:nvPr/>
          </p:nvSpPr>
          <p:spPr>
            <a:xfrm>
              <a:off x="6760723"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7" name="Rectangle 46">
              <a:extLst>
                <a:ext uri="{FF2B5EF4-FFF2-40B4-BE49-F238E27FC236}">
                  <a16:creationId xmlns:a16="http://schemas.microsoft.com/office/drawing/2014/main" id="{9B1217A1-27FE-4554-AD3A-C5E98A48D91A}"/>
                </a:ext>
              </a:extLst>
            </p:cNvPr>
            <p:cNvSpPr/>
            <p:nvPr/>
          </p:nvSpPr>
          <p:spPr>
            <a:xfrm>
              <a:off x="7095806"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8" name="Rectangle 47">
              <a:extLst>
                <a:ext uri="{FF2B5EF4-FFF2-40B4-BE49-F238E27FC236}">
                  <a16:creationId xmlns:a16="http://schemas.microsoft.com/office/drawing/2014/main" id="{D64C00C3-5EA5-4D9D-9F31-4505FDE7A4DF}"/>
                </a:ext>
              </a:extLst>
            </p:cNvPr>
            <p:cNvSpPr/>
            <p:nvPr/>
          </p:nvSpPr>
          <p:spPr>
            <a:xfrm>
              <a:off x="7430889"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9" name="Rectangle 48">
              <a:extLst>
                <a:ext uri="{FF2B5EF4-FFF2-40B4-BE49-F238E27FC236}">
                  <a16:creationId xmlns:a16="http://schemas.microsoft.com/office/drawing/2014/main" id="{E6209D12-6A86-4B0B-ABAE-AE27FAD2E1D9}"/>
                </a:ext>
              </a:extLst>
            </p:cNvPr>
            <p:cNvSpPr/>
            <p:nvPr/>
          </p:nvSpPr>
          <p:spPr>
            <a:xfrm>
              <a:off x="7765972"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0" name="Rectangle 49">
              <a:extLst>
                <a:ext uri="{FF2B5EF4-FFF2-40B4-BE49-F238E27FC236}">
                  <a16:creationId xmlns:a16="http://schemas.microsoft.com/office/drawing/2014/main" id="{8A9A2100-D862-4684-99CA-E6E5DAEA50ED}"/>
                </a:ext>
              </a:extLst>
            </p:cNvPr>
            <p:cNvSpPr/>
            <p:nvPr/>
          </p:nvSpPr>
          <p:spPr>
            <a:xfrm>
              <a:off x="8101055"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1" name="Rectangle 50">
              <a:extLst>
                <a:ext uri="{FF2B5EF4-FFF2-40B4-BE49-F238E27FC236}">
                  <a16:creationId xmlns:a16="http://schemas.microsoft.com/office/drawing/2014/main" id="{F5AEDD53-7772-4600-968F-7A52C4C2A4C3}"/>
                </a:ext>
              </a:extLst>
            </p:cNvPr>
            <p:cNvSpPr/>
            <p:nvPr/>
          </p:nvSpPr>
          <p:spPr>
            <a:xfrm>
              <a:off x="6760723"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2" name="Rectangle 51">
              <a:extLst>
                <a:ext uri="{FF2B5EF4-FFF2-40B4-BE49-F238E27FC236}">
                  <a16:creationId xmlns:a16="http://schemas.microsoft.com/office/drawing/2014/main" id="{EF239F8E-7856-4DF6-A0E3-A12246298999}"/>
                </a:ext>
              </a:extLst>
            </p:cNvPr>
            <p:cNvSpPr/>
            <p:nvPr/>
          </p:nvSpPr>
          <p:spPr>
            <a:xfrm>
              <a:off x="7095806"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3" name="Rectangle 52">
              <a:extLst>
                <a:ext uri="{FF2B5EF4-FFF2-40B4-BE49-F238E27FC236}">
                  <a16:creationId xmlns:a16="http://schemas.microsoft.com/office/drawing/2014/main" id="{FCAD2B9A-B5EB-4BD4-8A9D-5CD920894734}"/>
                </a:ext>
              </a:extLst>
            </p:cNvPr>
            <p:cNvSpPr/>
            <p:nvPr/>
          </p:nvSpPr>
          <p:spPr>
            <a:xfrm>
              <a:off x="7430889"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4" name="Rectangle 53">
              <a:extLst>
                <a:ext uri="{FF2B5EF4-FFF2-40B4-BE49-F238E27FC236}">
                  <a16:creationId xmlns:a16="http://schemas.microsoft.com/office/drawing/2014/main" id="{A54353F9-6038-4987-B9EF-2C8884CDB1DC}"/>
                </a:ext>
              </a:extLst>
            </p:cNvPr>
            <p:cNvSpPr/>
            <p:nvPr/>
          </p:nvSpPr>
          <p:spPr>
            <a:xfrm>
              <a:off x="7765972"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5" name="Rectangle 54">
              <a:extLst>
                <a:ext uri="{FF2B5EF4-FFF2-40B4-BE49-F238E27FC236}">
                  <a16:creationId xmlns:a16="http://schemas.microsoft.com/office/drawing/2014/main" id="{C0ADE248-8952-4765-952F-BED87A1424B6}"/>
                </a:ext>
              </a:extLst>
            </p:cNvPr>
            <p:cNvSpPr/>
            <p:nvPr/>
          </p:nvSpPr>
          <p:spPr>
            <a:xfrm>
              <a:off x="8101055"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6" name="Rectangle 55">
              <a:extLst>
                <a:ext uri="{FF2B5EF4-FFF2-40B4-BE49-F238E27FC236}">
                  <a16:creationId xmlns:a16="http://schemas.microsoft.com/office/drawing/2014/main" id="{7CF5A86B-8956-45D6-8AEB-74047046947F}"/>
                </a:ext>
              </a:extLst>
            </p:cNvPr>
            <p:cNvSpPr/>
            <p:nvPr/>
          </p:nvSpPr>
          <p:spPr>
            <a:xfrm>
              <a:off x="6760723"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7" name="Rectangle 56">
              <a:extLst>
                <a:ext uri="{FF2B5EF4-FFF2-40B4-BE49-F238E27FC236}">
                  <a16:creationId xmlns:a16="http://schemas.microsoft.com/office/drawing/2014/main" id="{83BF4846-37ED-4ECD-9910-EE5B4B0D597B}"/>
                </a:ext>
              </a:extLst>
            </p:cNvPr>
            <p:cNvSpPr/>
            <p:nvPr/>
          </p:nvSpPr>
          <p:spPr>
            <a:xfrm>
              <a:off x="7095806"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8" name="Rectangle 57">
              <a:extLst>
                <a:ext uri="{FF2B5EF4-FFF2-40B4-BE49-F238E27FC236}">
                  <a16:creationId xmlns:a16="http://schemas.microsoft.com/office/drawing/2014/main" id="{6122A439-13C2-4AB0-884B-351C0077B2BA}"/>
                </a:ext>
              </a:extLst>
            </p:cNvPr>
            <p:cNvSpPr/>
            <p:nvPr/>
          </p:nvSpPr>
          <p:spPr>
            <a:xfrm>
              <a:off x="7430889"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9" name="Rectangle 58">
              <a:extLst>
                <a:ext uri="{FF2B5EF4-FFF2-40B4-BE49-F238E27FC236}">
                  <a16:creationId xmlns:a16="http://schemas.microsoft.com/office/drawing/2014/main" id="{765D03A7-AE97-4BA9-B47D-985FFF0ACECA}"/>
                </a:ext>
              </a:extLst>
            </p:cNvPr>
            <p:cNvSpPr/>
            <p:nvPr/>
          </p:nvSpPr>
          <p:spPr>
            <a:xfrm>
              <a:off x="7765972"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0" name="Rectangle 59">
              <a:extLst>
                <a:ext uri="{FF2B5EF4-FFF2-40B4-BE49-F238E27FC236}">
                  <a16:creationId xmlns:a16="http://schemas.microsoft.com/office/drawing/2014/main" id="{6AA1BEC0-2971-4935-B102-FAF9A8C53EDE}"/>
                </a:ext>
              </a:extLst>
            </p:cNvPr>
            <p:cNvSpPr/>
            <p:nvPr/>
          </p:nvSpPr>
          <p:spPr>
            <a:xfrm>
              <a:off x="8101055"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
        <p:nvSpPr>
          <p:cNvPr id="4" name="TextBox 3">
            <a:extLst>
              <a:ext uri="{FF2B5EF4-FFF2-40B4-BE49-F238E27FC236}">
                <a16:creationId xmlns:a16="http://schemas.microsoft.com/office/drawing/2014/main" id="{8B25C804-57CA-4219-8E9A-35BCE77A8C76}"/>
              </a:ext>
            </a:extLst>
          </p:cNvPr>
          <p:cNvSpPr txBox="1"/>
          <p:nvPr/>
        </p:nvSpPr>
        <p:spPr>
          <a:xfrm>
            <a:off x="6871436" y="2340249"/>
            <a:ext cx="1453988" cy="369332"/>
          </a:xfrm>
          <a:prstGeom prst="rect">
            <a:avLst/>
          </a:prstGeom>
        </p:spPr>
        <p:txBody>
          <a:bodyPr wrap="none" rtlCol="0">
            <a:spAutoFit/>
          </a:bodyPr>
          <a:lstStyle/>
          <a:p>
            <a:r>
              <a:rPr lang="en-US" dirty="0">
                <a:solidFill>
                  <a:schemeClr val="bg1"/>
                </a:solidFill>
              </a:rPr>
              <a:t>Registers (40)</a:t>
            </a:r>
          </a:p>
        </p:txBody>
      </p:sp>
      <p:sp>
        <p:nvSpPr>
          <p:cNvPr id="61" name="TextBox 60">
            <a:extLst>
              <a:ext uri="{FF2B5EF4-FFF2-40B4-BE49-F238E27FC236}">
                <a16:creationId xmlns:a16="http://schemas.microsoft.com/office/drawing/2014/main" id="{F76BCE39-50E7-48EB-BF6F-95870A49487E}"/>
              </a:ext>
            </a:extLst>
          </p:cNvPr>
          <p:cNvSpPr txBox="1"/>
          <p:nvPr/>
        </p:nvSpPr>
        <p:spPr>
          <a:xfrm>
            <a:off x="8516355" y="2340249"/>
            <a:ext cx="2122441" cy="369332"/>
          </a:xfrm>
          <a:prstGeom prst="rect">
            <a:avLst/>
          </a:prstGeom>
        </p:spPr>
        <p:txBody>
          <a:bodyPr wrap="none" rtlCol="0">
            <a:spAutoFit/>
          </a:bodyPr>
          <a:lstStyle/>
          <a:p>
            <a:r>
              <a:rPr lang="en-US" dirty="0">
                <a:solidFill>
                  <a:schemeClr val="bg1"/>
                </a:solidFill>
              </a:rPr>
              <a:t>Shared Memory (12)</a:t>
            </a:r>
          </a:p>
        </p:txBody>
      </p:sp>
      <p:grpSp>
        <p:nvGrpSpPr>
          <p:cNvPr id="64" name="Group 63">
            <a:extLst>
              <a:ext uri="{FF2B5EF4-FFF2-40B4-BE49-F238E27FC236}">
                <a16:creationId xmlns:a16="http://schemas.microsoft.com/office/drawing/2014/main" id="{4B2EE44E-9F54-4510-B862-7D201265CBBF}"/>
              </a:ext>
            </a:extLst>
          </p:cNvPr>
          <p:cNvGrpSpPr/>
          <p:nvPr/>
        </p:nvGrpSpPr>
        <p:grpSpPr>
          <a:xfrm>
            <a:off x="838199" y="3252608"/>
            <a:ext cx="4059450" cy="369332"/>
            <a:chOff x="839088" y="3574240"/>
            <a:chExt cx="4059450" cy="369332"/>
          </a:xfrm>
        </p:grpSpPr>
        <p:sp>
          <p:nvSpPr>
            <p:cNvPr id="70" name="TextBox 69">
              <a:extLst>
                <a:ext uri="{FF2B5EF4-FFF2-40B4-BE49-F238E27FC236}">
                  <a16:creationId xmlns:a16="http://schemas.microsoft.com/office/drawing/2014/main" id="{5641BD0F-11BE-4969-A8B6-232EECF9FD47}"/>
                </a:ext>
              </a:extLst>
            </p:cNvPr>
            <p:cNvSpPr txBox="1"/>
            <p:nvPr/>
          </p:nvSpPr>
          <p:spPr>
            <a:xfrm>
              <a:off x="839088" y="3574240"/>
              <a:ext cx="864339" cy="369332"/>
            </a:xfrm>
            <a:prstGeom prst="rect">
              <a:avLst/>
            </a:prstGeom>
          </p:spPr>
          <p:txBody>
            <a:bodyPr wrap="none" rtlCol="0">
              <a:spAutoFit/>
            </a:bodyPr>
            <a:lstStyle/>
            <a:p>
              <a:r>
                <a:rPr lang="en-US" dirty="0">
                  <a:solidFill>
                    <a:schemeClr val="bg1"/>
                  </a:solidFill>
                </a:rPr>
                <a:t>Warp 0</a:t>
              </a:r>
            </a:p>
          </p:txBody>
        </p:sp>
        <p:sp>
          <p:nvSpPr>
            <p:cNvPr id="66" name="Rectangle 65">
              <a:extLst>
                <a:ext uri="{FF2B5EF4-FFF2-40B4-BE49-F238E27FC236}">
                  <a16:creationId xmlns:a16="http://schemas.microsoft.com/office/drawing/2014/main" id="{3142460F-2DAF-4BB1-BF4B-5E1B24EDC067}"/>
                </a:ext>
              </a:extLst>
            </p:cNvPr>
            <p:cNvSpPr/>
            <p:nvPr/>
          </p:nvSpPr>
          <p:spPr>
            <a:xfrm>
              <a:off x="1982239" y="3581554"/>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0067E0B2-0858-427F-9003-C4DA5B201630}"/>
                </a:ext>
              </a:extLst>
            </p:cNvPr>
            <p:cNvSpPr/>
            <p:nvPr/>
          </p:nvSpPr>
          <p:spPr>
            <a:xfrm>
              <a:off x="2317322" y="3581554"/>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361DE54A-7BD1-48F8-9674-4039E1FDE3C6}"/>
                </a:ext>
              </a:extLst>
            </p:cNvPr>
            <p:cNvSpPr/>
            <p:nvPr/>
          </p:nvSpPr>
          <p:spPr>
            <a:xfrm>
              <a:off x="2652405" y="3581554"/>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985BBD80-9120-4659-8F8C-EEE5D2ECE838}"/>
                </a:ext>
              </a:extLst>
            </p:cNvPr>
            <p:cNvSpPr/>
            <p:nvPr/>
          </p:nvSpPr>
          <p:spPr>
            <a:xfrm>
              <a:off x="2987488" y="3581554"/>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EC87B9A8-D21E-471C-B1D6-C65A41B0E2BE}"/>
                </a:ext>
              </a:extLst>
            </p:cNvPr>
            <p:cNvSpPr/>
            <p:nvPr/>
          </p:nvSpPr>
          <p:spPr>
            <a:xfrm>
              <a:off x="3322571" y="3581554"/>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0BFE4840-D981-4A36-8574-4871239152A4}"/>
                </a:ext>
              </a:extLst>
            </p:cNvPr>
            <p:cNvSpPr/>
            <p:nvPr/>
          </p:nvSpPr>
          <p:spPr>
            <a:xfrm>
              <a:off x="3657654" y="3581554"/>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2EDEF396-5CE0-423A-94DE-A1F9DA7A3C77}"/>
                </a:ext>
              </a:extLst>
            </p:cNvPr>
            <p:cNvSpPr/>
            <p:nvPr/>
          </p:nvSpPr>
          <p:spPr>
            <a:xfrm>
              <a:off x="3992737" y="3581554"/>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9EB7E1B9-40D7-449F-BDBB-3178D50BAD69}"/>
                </a:ext>
              </a:extLst>
            </p:cNvPr>
            <p:cNvSpPr/>
            <p:nvPr/>
          </p:nvSpPr>
          <p:spPr>
            <a:xfrm>
              <a:off x="4563455" y="3581554"/>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81" name="TextBox 280">
            <a:extLst>
              <a:ext uri="{FF2B5EF4-FFF2-40B4-BE49-F238E27FC236}">
                <a16:creationId xmlns:a16="http://schemas.microsoft.com/office/drawing/2014/main" id="{041C280B-3269-4234-9C84-B111D43A0BBC}"/>
              </a:ext>
            </a:extLst>
          </p:cNvPr>
          <p:cNvSpPr txBox="1"/>
          <p:nvPr/>
        </p:nvSpPr>
        <p:spPr>
          <a:xfrm>
            <a:off x="797415" y="5432027"/>
            <a:ext cx="1854097" cy="369332"/>
          </a:xfrm>
          <a:prstGeom prst="rect">
            <a:avLst/>
          </a:prstGeom>
        </p:spPr>
        <p:txBody>
          <a:bodyPr wrap="none" rtlCol="0">
            <a:spAutoFit/>
          </a:bodyPr>
          <a:lstStyle/>
          <a:p>
            <a:r>
              <a:rPr lang="en-US" dirty="0">
                <a:solidFill>
                  <a:schemeClr val="bg1"/>
                </a:solidFill>
              </a:rPr>
              <a:t>=&gt; “Occupancy 5”</a:t>
            </a:r>
          </a:p>
        </p:txBody>
      </p:sp>
      <p:grpSp>
        <p:nvGrpSpPr>
          <p:cNvPr id="65" name="Group 64">
            <a:extLst>
              <a:ext uri="{FF2B5EF4-FFF2-40B4-BE49-F238E27FC236}">
                <a16:creationId xmlns:a16="http://schemas.microsoft.com/office/drawing/2014/main" id="{83B3D909-07E0-4A7F-84BB-75DB50EA775D}"/>
              </a:ext>
            </a:extLst>
          </p:cNvPr>
          <p:cNvGrpSpPr/>
          <p:nvPr/>
        </p:nvGrpSpPr>
        <p:grpSpPr>
          <a:xfrm>
            <a:off x="838198" y="3678936"/>
            <a:ext cx="4059450" cy="369332"/>
            <a:chOff x="839087" y="4000568"/>
            <a:chExt cx="4059450" cy="369332"/>
          </a:xfrm>
        </p:grpSpPr>
        <p:sp>
          <p:nvSpPr>
            <p:cNvPr id="151" name="TextBox 150">
              <a:extLst>
                <a:ext uri="{FF2B5EF4-FFF2-40B4-BE49-F238E27FC236}">
                  <a16:creationId xmlns:a16="http://schemas.microsoft.com/office/drawing/2014/main" id="{91130028-09B9-4E3E-80DD-B0967FC15F9B}"/>
                </a:ext>
              </a:extLst>
            </p:cNvPr>
            <p:cNvSpPr txBox="1"/>
            <p:nvPr/>
          </p:nvSpPr>
          <p:spPr>
            <a:xfrm>
              <a:off x="839087" y="4000568"/>
              <a:ext cx="864339" cy="369332"/>
            </a:xfrm>
            <a:prstGeom prst="rect">
              <a:avLst/>
            </a:prstGeom>
          </p:spPr>
          <p:txBody>
            <a:bodyPr wrap="none" rtlCol="0">
              <a:spAutoFit/>
            </a:bodyPr>
            <a:lstStyle/>
            <a:p>
              <a:r>
                <a:rPr lang="en-US" dirty="0">
                  <a:solidFill>
                    <a:schemeClr val="bg1"/>
                  </a:solidFill>
                </a:rPr>
                <a:t>Warp 1</a:t>
              </a:r>
            </a:p>
          </p:txBody>
        </p:sp>
        <p:sp>
          <p:nvSpPr>
            <p:cNvPr id="153" name="Rectangle 152">
              <a:extLst>
                <a:ext uri="{FF2B5EF4-FFF2-40B4-BE49-F238E27FC236}">
                  <a16:creationId xmlns:a16="http://schemas.microsoft.com/office/drawing/2014/main" id="{22566BC6-3A5F-4B1B-9BDD-E6989FF9191C}"/>
                </a:ext>
              </a:extLst>
            </p:cNvPr>
            <p:cNvSpPr/>
            <p:nvPr/>
          </p:nvSpPr>
          <p:spPr>
            <a:xfrm>
              <a:off x="1982238" y="4007882"/>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03B6986-3FB2-452E-9B23-E4CEBE6B8A25}"/>
                </a:ext>
              </a:extLst>
            </p:cNvPr>
            <p:cNvSpPr/>
            <p:nvPr/>
          </p:nvSpPr>
          <p:spPr>
            <a:xfrm>
              <a:off x="2317321" y="4007882"/>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54A0F7EA-2772-4934-92C0-166B61813823}"/>
                </a:ext>
              </a:extLst>
            </p:cNvPr>
            <p:cNvSpPr/>
            <p:nvPr/>
          </p:nvSpPr>
          <p:spPr>
            <a:xfrm>
              <a:off x="2652404" y="4007882"/>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EAB03DF8-2C0B-4F9A-80F8-047BA5790564}"/>
                </a:ext>
              </a:extLst>
            </p:cNvPr>
            <p:cNvSpPr/>
            <p:nvPr/>
          </p:nvSpPr>
          <p:spPr>
            <a:xfrm>
              <a:off x="2987487" y="4007882"/>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9F422389-6943-46D1-A222-2DB831392E60}"/>
                </a:ext>
              </a:extLst>
            </p:cNvPr>
            <p:cNvSpPr/>
            <p:nvPr/>
          </p:nvSpPr>
          <p:spPr>
            <a:xfrm>
              <a:off x="3322570" y="4007882"/>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E9306942-A6D4-4E54-8A8A-AA6942601A3E}"/>
                </a:ext>
              </a:extLst>
            </p:cNvPr>
            <p:cNvSpPr/>
            <p:nvPr/>
          </p:nvSpPr>
          <p:spPr>
            <a:xfrm>
              <a:off x="3657653" y="4007882"/>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66419148-107E-4B31-A8CC-C6B650C6A44B}"/>
                </a:ext>
              </a:extLst>
            </p:cNvPr>
            <p:cNvSpPr/>
            <p:nvPr/>
          </p:nvSpPr>
          <p:spPr>
            <a:xfrm>
              <a:off x="3992736" y="4007882"/>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7DEC6740-FF10-475E-9D0B-BE2F0D6B7729}"/>
                </a:ext>
              </a:extLst>
            </p:cNvPr>
            <p:cNvSpPr/>
            <p:nvPr/>
          </p:nvSpPr>
          <p:spPr>
            <a:xfrm>
              <a:off x="4563454" y="4007882"/>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F71DFC89-ED69-4086-A364-A0095EE29B32}"/>
              </a:ext>
            </a:extLst>
          </p:cNvPr>
          <p:cNvGrpSpPr/>
          <p:nvPr/>
        </p:nvGrpSpPr>
        <p:grpSpPr>
          <a:xfrm>
            <a:off x="838197" y="4105264"/>
            <a:ext cx="4059450" cy="369332"/>
            <a:chOff x="839086" y="4426896"/>
            <a:chExt cx="4059450" cy="369332"/>
          </a:xfrm>
        </p:grpSpPr>
        <p:sp>
          <p:nvSpPr>
            <p:cNvPr id="161" name="TextBox 160">
              <a:extLst>
                <a:ext uri="{FF2B5EF4-FFF2-40B4-BE49-F238E27FC236}">
                  <a16:creationId xmlns:a16="http://schemas.microsoft.com/office/drawing/2014/main" id="{B1E4EF38-C1F4-4684-950C-18AAE26A6F21}"/>
                </a:ext>
              </a:extLst>
            </p:cNvPr>
            <p:cNvSpPr txBox="1"/>
            <p:nvPr/>
          </p:nvSpPr>
          <p:spPr>
            <a:xfrm>
              <a:off x="839086" y="4426896"/>
              <a:ext cx="864339" cy="369332"/>
            </a:xfrm>
            <a:prstGeom prst="rect">
              <a:avLst/>
            </a:prstGeom>
          </p:spPr>
          <p:txBody>
            <a:bodyPr wrap="none" rtlCol="0">
              <a:spAutoFit/>
            </a:bodyPr>
            <a:lstStyle/>
            <a:p>
              <a:r>
                <a:rPr lang="en-US" dirty="0">
                  <a:solidFill>
                    <a:schemeClr val="bg1"/>
                  </a:solidFill>
                </a:rPr>
                <a:t>Warp 2</a:t>
              </a:r>
            </a:p>
          </p:txBody>
        </p:sp>
        <p:grpSp>
          <p:nvGrpSpPr>
            <p:cNvPr id="162" name="Group 161">
              <a:extLst>
                <a:ext uri="{FF2B5EF4-FFF2-40B4-BE49-F238E27FC236}">
                  <a16:creationId xmlns:a16="http://schemas.microsoft.com/office/drawing/2014/main" id="{AFEA06E8-52C6-477C-B256-5C8EBEA43723}"/>
                </a:ext>
              </a:extLst>
            </p:cNvPr>
            <p:cNvGrpSpPr/>
            <p:nvPr/>
          </p:nvGrpSpPr>
          <p:grpSpPr>
            <a:xfrm>
              <a:off x="1982237" y="4434210"/>
              <a:ext cx="2916299" cy="362018"/>
              <a:chOff x="2508810" y="3871948"/>
              <a:chExt cx="2916299" cy="362018"/>
            </a:xfrm>
          </p:grpSpPr>
          <p:sp>
            <p:nvSpPr>
              <p:cNvPr id="163" name="Rectangle 162">
                <a:extLst>
                  <a:ext uri="{FF2B5EF4-FFF2-40B4-BE49-F238E27FC236}">
                    <a16:creationId xmlns:a16="http://schemas.microsoft.com/office/drawing/2014/main" id="{D3FDFC32-60D2-4F94-90BB-D6F80FCB9DE0}"/>
                  </a:ext>
                </a:extLst>
              </p:cNvPr>
              <p:cNvSpPr/>
              <p:nvPr/>
            </p:nvSpPr>
            <p:spPr>
              <a:xfrm>
                <a:off x="2508810" y="387194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AB5CA215-E0C0-47E4-98BE-BD1F2D152CC7}"/>
                  </a:ext>
                </a:extLst>
              </p:cNvPr>
              <p:cNvSpPr/>
              <p:nvPr/>
            </p:nvSpPr>
            <p:spPr>
              <a:xfrm>
                <a:off x="2843893" y="387194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449DDB5C-100B-41E6-815E-9582E7BEF99A}"/>
                  </a:ext>
                </a:extLst>
              </p:cNvPr>
              <p:cNvSpPr/>
              <p:nvPr/>
            </p:nvSpPr>
            <p:spPr>
              <a:xfrm>
                <a:off x="3178976" y="387194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A9C3F26D-9590-4EFF-9A48-B862282FBCF6}"/>
                  </a:ext>
                </a:extLst>
              </p:cNvPr>
              <p:cNvSpPr/>
              <p:nvPr/>
            </p:nvSpPr>
            <p:spPr>
              <a:xfrm>
                <a:off x="3514059" y="387194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615AA73E-FEAE-4CD7-A3EE-6F1960675B73}"/>
                  </a:ext>
                </a:extLst>
              </p:cNvPr>
              <p:cNvSpPr/>
              <p:nvPr/>
            </p:nvSpPr>
            <p:spPr>
              <a:xfrm>
                <a:off x="3849142" y="387194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84B473B6-DA45-455A-A0F7-EFA1643D0ABC}"/>
                  </a:ext>
                </a:extLst>
              </p:cNvPr>
              <p:cNvSpPr/>
              <p:nvPr/>
            </p:nvSpPr>
            <p:spPr>
              <a:xfrm>
                <a:off x="4184225" y="387194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40287D41-0F0D-428C-A7BA-FC0A0BDA2390}"/>
                  </a:ext>
                </a:extLst>
              </p:cNvPr>
              <p:cNvSpPr/>
              <p:nvPr/>
            </p:nvSpPr>
            <p:spPr>
              <a:xfrm>
                <a:off x="4519308" y="387194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38F3DE1C-37D7-4772-B1D0-148893F169C3}"/>
                  </a:ext>
                </a:extLst>
              </p:cNvPr>
              <p:cNvSpPr/>
              <p:nvPr/>
            </p:nvSpPr>
            <p:spPr>
              <a:xfrm>
                <a:off x="5090026" y="3871948"/>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82C17293-848C-4AA7-9C76-B446D614D239}"/>
              </a:ext>
            </a:extLst>
          </p:cNvPr>
          <p:cNvGrpSpPr/>
          <p:nvPr/>
        </p:nvGrpSpPr>
        <p:grpSpPr>
          <a:xfrm>
            <a:off x="838196" y="4531592"/>
            <a:ext cx="4059450" cy="369332"/>
            <a:chOff x="839085" y="4853224"/>
            <a:chExt cx="4059450" cy="369332"/>
          </a:xfrm>
        </p:grpSpPr>
        <p:sp>
          <p:nvSpPr>
            <p:cNvPr id="171" name="TextBox 170">
              <a:extLst>
                <a:ext uri="{FF2B5EF4-FFF2-40B4-BE49-F238E27FC236}">
                  <a16:creationId xmlns:a16="http://schemas.microsoft.com/office/drawing/2014/main" id="{046CE740-A798-47E4-AC28-84308038F380}"/>
                </a:ext>
              </a:extLst>
            </p:cNvPr>
            <p:cNvSpPr txBox="1"/>
            <p:nvPr/>
          </p:nvSpPr>
          <p:spPr>
            <a:xfrm>
              <a:off x="839085" y="4853224"/>
              <a:ext cx="864339" cy="369332"/>
            </a:xfrm>
            <a:prstGeom prst="rect">
              <a:avLst/>
            </a:prstGeom>
          </p:spPr>
          <p:txBody>
            <a:bodyPr wrap="none" rtlCol="0">
              <a:spAutoFit/>
            </a:bodyPr>
            <a:lstStyle/>
            <a:p>
              <a:r>
                <a:rPr lang="en-US" dirty="0">
                  <a:solidFill>
                    <a:schemeClr val="bg1"/>
                  </a:solidFill>
                </a:rPr>
                <a:t>Warp 3</a:t>
              </a:r>
            </a:p>
          </p:txBody>
        </p:sp>
        <p:sp>
          <p:nvSpPr>
            <p:cNvPr id="173" name="Rectangle 172">
              <a:extLst>
                <a:ext uri="{FF2B5EF4-FFF2-40B4-BE49-F238E27FC236}">
                  <a16:creationId xmlns:a16="http://schemas.microsoft.com/office/drawing/2014/main" id="{6B50B26A-39CC-4351-9DA9-3E2575FD8CEE}"/>
                </a:ext>
              </a:extLst>
            </p:cNvPr>
            <p:cNvSpPr/>
            <p:nvPr/>
          </p:nvSpPr>
          <p:spPr>
            <a:xfrm>
              <a:off x="1982236" y="486053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C472BB28-72BC-49B5-8558-029EA27282F5}"/>
                </a:ext>
              </a:extLst>
            </p:cNvPr>
            <p:cNvSpPr/>
            <p:nvPr/>
          </p:nvSpPr>
          <p:spPr>
            <a:xfrm>
              <a:off x="2317319" y="486053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E50F25B2-E330-4FE3-A21F-CE171D5EBD4C}"/>
                </a:ext>
              </a:extLst>
            </p:cNvPr>
            <p:cNvSpPr/>
            <p:nvPr/>
          </p:nvSpPr>
          <p:spPr>
            <a:xfrm>
              <a:off x="2652402" y="486053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09873EE-BE40-4F7A-8702-D0F88EE7A761}"/>
                </a:ext>
              </a:extLst>
            </p:cNvPr>
            <p:cNvSpPr/>
            <p:nvPr/>
          </p:nvSpPr>
          <p:spPr>
            <a:xfrm>
              <a:off x="2987485" y="486053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B499AF9F-D532-4606-8898-A33A2D60A1E5}"/>
                </a:ext>
              </a:extLst>
            </p:cNvPr>
            <p:cNvSpPr/>
            <p:nvPr/>
          </p:nvSpPr>
          <p:spPr>
            <a:xfrm>
              <a:off x="3322568" y="486053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6D000166-5294-4C33-BBEF-8E77E2677D09}"/>
                </a:ext>
              </a:extLst>
            </p:cNvPr>
            <p:cNvSpPr/>
            <p:nvPr/>
          </p:nvSpPr>
          <p:spPr>
            <a:xfrm>
              <a:off x="3657651" y="486053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E5037114-81A8-4F7D-A98D-6A941965D63B}"/>
                </a:ext>
              </a:extLst>
            </p:cNvPr>
            <p:cNvSpPr/>
            <p:nvPr/>
          </p:nvSpPr>
          <p:spPr>
            <a:xfrm>
              <a:off x="3992734" y="486053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2CFC2DC-D2DF-4DBF-8A7A-AB7D6D5ADD21}"/>
                </a:ext>
              </a:extLst>
            </p:cNvPr>
            <p:cNvSpPr/>
            <p:nvPr/>
          </p:nvSpPr>
          <p:spPr>
            <a:xfrm>
              <a:off x="4563452" y="4860538"/>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7BD6823F-53DF-429D-9AC1-B61D512973A9}"/>
              </a:ext>
            </a:extLst>
          </p:cNvPr>
          <p:cNvGrpSpPr/>
          <p:nvPr/>
        </p:nvGrpSpPr>
        <p:grpSpPr>
          <a:xfrm>
            <a:off x="838195" y="4957920"/>
            <a:ext cx="4059450" cy="369332"/>
            <a:chOff x="839084" y="5279552"/>
            <a:chExt cx="4059450" cy="369332"/>
          </a:xfrm>
        </p:grpSpPr>
        <p:sp>
          <p:nvSpPr>
            <p:cNvPr id="181" name="TextBox 180">
              <a:extLst>
                <a:ext uri="{FF2B5EF4-FFF2-40B4-BE49-F238E27FC236}">
                  <a16:creationId xmlns:a16="http://schemas.microsoft.com/office/drawing/2014/main" id="{361E84D4-B747-41DF-8B36-6870A42A3AB6}"/>
                </a:ext>
              </a:extLst>
            </p:cNvPr>
            <p:cNvSpPr txBox="1"/>
            <p:nvPr/>
          </p:nvSpPr>
          <p:spPr>
            <a:xfrm>
              <a:off x="839084" y="5279552"/>
              <a:ext cx="864339" cy="369332"/>
            </a:xfrm>
            <a:prstGeom prst="rect">
              <a:avLst/>
            </a:prstGeom>
          </p:spPr>
          <p:txBody>
            <a:bodyPr wrap="none" rtlCol="0">
              <a:spAutoFit/>
            </a:bodyPr>
            <a:lstStyle/>
            <a:p>
              <a:r>
                <a:rPr lang="en-US" dirty="0">
                  <a:solidFill>
                    <a:schemeClr val="bg1"/>
                  </a:solidFill>
                </a:rPr>
                <a:t>Warp 4</a:t>
              </a:r>
            </a:p>
          </p:txBody>
        </p:sp>
        <p:sp>
          <p:nvSpPr>
            <p:cNvPr id="183" name="Rectangle 182">
              <a:extLst>
                <a:ext uri="{FF2B5EF4-FFF2-40B4-BE49-F238E27FC236}">
                  <a16:creationId xmlns:a16="http://schemas.microsoft.com/office/drawing/2014/main" id="{0A7FF890-3C30-4108-B09C-FA3F31982F35}"/>
                </a:ext>
              </a:extLst>
            </p:cNvPr>
            <p:cNvSpPr/>
            <p:nvPr/>
          </p:nvSpPr>
          <p:spPr>
            <a:xfrm>
              <a:off x="1982235" y="528686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818893F4-BDCB-49C3-B7E9-35DEBCB4959C}"/>
                </a:ext>
              </a:extLst>
            </p:cNvPr>
            <p:cNvSpPr/>
            <p:nvPr/>
          </p:nvSpPr>
          <p:spPr>
            <a:xfrm>
              <a:off x="2317318" y="528686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1FD9466-82E9-4638-9FB3-F2E2799F2B25}"/>
                </a:ext>
              </a:extLst>
            </p:cNvPr>
            <p:cNvSpPr/>
            <p:nvPr/>
          </p:nvSpPr>
          <p:spPr>
            <a:xfrm>
              <a:off x="2652401" y="528686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56C8C970-BD6B-43AC-A436-1DE00AD41512}"/>
                </a:ext>
              </a:extLst>
            </p:cNvPr>
            <p:cNvSpPr/>
            <p:nvPr/>
          </p:nvSpPr>
          <p:spPr>
            <a:xfrm>
              <a:off x="2987484" y="528686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34C04E91-806A-4C41-8453-E5B799C2695E}"/>
                </a:ext>
              </a:extLst>
            </p:cNvPr>
            <p:cNvSpPr/>
            <p:nvPr/>
          </p:nvSpPr>
          <p:spPr>
            <a:xfrm>
              <a:off x="3322567" y="528686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DD129BAB-3E0D-4684-BE4C-87D70435018C}"/>
                </a:ext>
              </a:extLst>
            </p:cNvPr>
            <p:cNvSpPr/>
            <p:nvPr/>
          </p:nvSpPr>
          <p:spPr>
            <a:xfrm>
              <a:off x="3657650" y="528686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43A274EE-B84A-491A-85FC-2E9C102C70BB}"/>
                </a:ext>
              </a:extLst>
            </p:cNvPr>
            <p:cNvSpPr/>
            <p:nvPr/>
          </p:nvSpPr>
          <p:spPr>
            <a:xfrm>
              <a:off x="3992733" y="528686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E05F7E3E-B6EF-4DFF-9A94-2E029D37A111}"/>
                </a:ext>
              </a:extLst>
            </p:cNvPr>
            <p:cNvSpPr/>
            <p:nvPr/>
          </p:nvSpPr>
          <p:spPr>
            <a:xfrm>
              <a:off x="4563451" y="5286866"/>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4B7E9A9-81EF-41C4-991D-5AEF593BEC88}"/>
              </a:ext>
            </a:extLst>
          </p:cNvPr>
          <p:cNvGrpSpPr/>
          <p:nvPr/>
        </p:nvGrpSpPr>
        <p:grpSpPr>
          <a:xfrm>
            <a:off x="6760719" y="2850204"/>
            <a:ext cx="1675415" cy="724036"/>
            <a:chOff x="4974033" y="2528572"/>
            <a:chExt cx="1675415" cy="724036"/>
          </a:xfrm>
        </p:grpSpPr>
        <p:sp>
          <p:nvSpPr>
            <p:cNvPr id="270" name="Rectangle 269">
              <a:extLst>
                <a:ext uri="{FF2B5EF4-FFF2-40B4-BE49-F238E27FC236}">
                  <a16:creationId xmlns:a16="http://schemas.microsoft.com/office/drawing/2014/main" id="{074D1783-A85D-4A79-BB83-6F075DA26058}"/>
                </a:ext>
              </a:extLst>
            </p:cNvPr>
            <p:cNvSpPr/>
            <p:nvPr/>
          </p:nvSpPr>
          <p:spPr>
            <a:xfrm>
              <a:off x="4974033"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8E1DC9CD-A514-4F0F-8689-B5418E2A9313}"/>
                </a:ext>
              </a:extLst>
            </p:cNvPr>
            <p:cNvSpPr/>
            <p:nvPr/>
          </p:nvSpPr>
          <p:spPr>
            <a:xfrm>
              <a:off x="5309116"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B35F09CF-B975-42D9-8F08-B394EF7F8B68}"/>
                </a:ext>
              </a:extLst>
            </p:cNvPr>
            <p:cNvSpPr/>
            <p:nvPr/>
          </p:nvSpPr>
          <p:spPr>
            <a:xfrm>
              <a:off x="5644199"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E3E606F0-1244-4728-B058-A544F4A2FE77}"/>
                </a:ext>
              </a:extLst>
            </p:cNvPr>
            <p:cNvSpPr/>
            <p:nvPr/>
          </p:nvSpPr>
          <p:spPr>
            <a:xfrm>
              <a:off x="5979282"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0FE7A59C-7FAE-4A3B-A894-9717D11BAA81}"/>
                </a:ext>
              </a:extLst>
            </p:cNvPr>
            <p:cNvSpPr/>
            <p:nvPr/>
          </p:nvSpPr>
          <p:spPr>
            <a:xfrm>
              <a:off x="6314365"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C743A430-0D92-4890-83D9-09EC3F2707C7}"/>
                </a:ext>
              </a:extLst>
            </p:cNvPr>
            <p:cNvSpPr/>
            <p:nvPr/>
          </p:nvSpPr>
          <p:spPr>
            <a:xfrm>
              <a:off x="4974033" y="2890590"/>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4E9ED9D7-10CE-4130-ADCE-31A9EC54452E}"/>
                </a:ext>
              </a:extLst>
            </p:cNvPr>
            <p:cNvSpPr/>
            <p:nvPr/>
          </p:nvSpPr>
          <p:spPr>
            <a:xfrm>
              <a:off x="5309116" y="2890590"/>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C03D1B18-1839-43F5-9BED-D438E64BFCFF}"/>
              </a:ext>
            </a:extLst>
          </p:cNvPr>
          <p:cNvGrpSpPr/>
          <p:nvPr/>
        </p:nvGrpSpPr>
        <p:grpSpPr>
          <a:xfrm>
            <a:off x="6760719" y="3212222"/>
            <a:ext cx="1675415" cy="724036"/>
            <a:chOff x="4974033" y="2890590"/>
            <a:chExt cx="1675415" cy="724036"/>
          </a:xfrm>
        </p:grpSpPr>
        <p:sp>
          <p:nvSpPr>
            <p:cNvPr id="286" name="Rectangle 285">
              <a:extLst>
                <a:ext uri="{FF2B5EF4-FFF2-40B4-BE49-F238E27FC236}">
                  <a16:creationId xmlns:a16="http://schemas.microsoft.com/office/drawing/2014/main" id="{70D7A22F-69FC-42CF-AD80-22F8820BCA88}"/>
                </a:ext>
              </a:extLst>
            </p:cNvPr>
            <p:cNvSpPr/>
            <p:nvPr/>
          </p:nvSpPr>
          <p:spPr>
            <a:xfrm>
              <a:off x="5644199" y="289059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062E4332-9719-489D-B41E-8CA937E54CF1}"/>
                </a:ext>
              </a:extLst>
            </p:cNvPr>
            <p:cNvSpPr/>
            <p:nvPr/>
          </p:nvSpPr>
          <p:spPr>
            <a:xfrm>
              <a:off x="5979282" y="289059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DD252A60-844D-4645-AA76-1C3F34011B9A}"/>
                </a:ext>
              </a:extLst>
            </p:cNvPr>
            <p:cNvSpPr/>
            <p:nvPr/>
          </p:nvSpPr>
          <p:spPr>
            <a:xfrm>
              <a:off x="6314365" y="289059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0C340EAC-F63A-48D3-8E48-0B3C1A3C9133}"/>
                </a:ext>
              </a:extLst>
            </p:cNvPr>
            <p:cNvSpPr/>
            <p:nvPr/>
          </p:nvSpPr>
          <p:spPr>
            <a:xfrm>
              <a:off x="4974033"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57AF46C8-0B19-42FC-A08A-1AAEC0590997}"/>
                </a:ext>
              </a:extLst>
            </p:cNvPr>
            <p:cNvSpPr/>
            <p:nvPr/>
          </p:nvSpPr>
          <p:spPr>
            <a:xfrm>
              <a:off x="5309116"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847EBCD-EA3F-435C-9694-B0B660430C4B}"/>
                </a:ext>
              </a:extLst>
            </p:cNvPr>
            <p:cNvSpPr/>
            <p:nvPr/>
          </p:nvSpPr>
          <p:spPr>
            <a:xfrm>
              <a:off x="5644199"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A5C1EA24-E754-441C-AF77-D12A3A33BE82}"/>
                </a:ext>
              </a:extLst>
            </p:cNvPr>
            <p:cNvSpPr/>
            <p:nvPr/>
          </p:nvSpPr>
          <p:spPr>
            <a:xfrm>
              <a:off x="5979282"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E2987233-F35C-4E98-8095-EF4DAEB926FD}"/>
              </a:ext>
            </a:extLst>
          </p:cNvPr>
          <p:cNvGrpSpPr/>
          <p:nvPr/>
        </p:nvGrpSpPr>
        <p:grpSpPr>
          <a:xfrm>
            <a:off x="6760719" y="3574240"/>
            <a:ext cx="1675415" cy="1090327"/>
            <a:chOff x="4974033" y="3252608"/>
            <a:chExt cx="1675415" cy="1090327"/>
          </a:xfrm>
        </p:grpSpPr>
        <p:sp>
          <p:nvSpPr>
            <p:cNvPr id="293" name="Rectangle 292">
              <a:extLst>
                <a:ext uri="{FF2B5EF4-FFF2-40B4-BE49-F238E27FC236}">
                  <a16:creationId xmlns:a16="http://schemas.microsoft.com/office/drawing/2014/main" id="{AF7DF872-5BF2-4369-B574-5C4B77D28E00}"/>
                </a:ext>
              </a:extLst>
            </p:cNvPr>
            <p:cNvSpPr/>
            <p:nvPr/>
          </p:nvSpPr>
          <p:spPr>
            <a:xfrm>
              <a:off x="6314365" y="3252608"/>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963B7B04-D4DF-44B1-9D51-60C63E438345}"/>
                </a:ext>
              </a:extLst>
            </p:cNvPr>
            <p:cNvSpPr/>
            <p:nvPr/>
          </p:nvSpPr>
          <p:spPr>
            <a:xfrm>
              <a:off x="4974033" y="361462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F8600742-6F7E-479F-B656-245C195AA506}"/>
                </a:ext>
              </a:extLst>
            </p:cNvPr>
            <p:cNvSpPr/>
            <p:nvPr/>
          </p:nvSpPr>
          <p:spPr>
            <a:xfrm>
              <a:off x="5309116" y="361462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27191DEC-3629-496A-9B1B-025AB576029A}"/>
                </a:ext>
              </a:extLst>
            </p:cNvPr>
            <p:cNvSpPr/>
            <p:nvPr/>
          </p:nvSpPr>
          <p:spPr>
            <a:xfrm>
              <a:off x="5644199" y="361462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5D3EBB48-74F9-4A34-B472-9783F574D0D4}"/>
                </a:ext>
              </a:extLst>
            </p:cNvPr>
            <p:cNvSpPr/>
            <p:nvPr/>
          </p:nvSpPr>
          <p:spPr>
            <a:xfrm>
              <a:off x="5979282" y="361462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B8BCF7AF-9DCA-40A1-B82F-358F792A70D6}"/>
                </a:ext>
              </a:extLst>
            </p:cNvPr>
            <p:cNvSpPr/>
            <p:nvPr/>
          </p:nvSpPr>
          <p:spPr>
            <a:xfrm>
              <a:off x="6314365" y="3614626"/>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ADAE9403-DFBC-4B7E-A9DB-A57784748EEF}"/>
                </a:ext>
              </a:extLst>
            </p:cNvPr>
            <p:cNvSpPr/>
            <p:nvPr/>
          </p:nvSpPr>
          <p:spPr>
            <a:xfrm>
              <a:off x="4974033" y="3980917"/>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AB8B7A-CD9F-42DC-89E6-BCF959DACC68}"/>
              </a:ext>
            </a:extLst>
          </p:cNvPr>
          <p:cNvGrpSpPr/>
          <p:nvPr/>
        </p:nvGrpSpPr>
        <p:grpSpPr>
          <a:xfrm>
            <a:off x="6760719" y="4302549"/>
            <a:ext cx="1675415" cy="724036"/>
            <a:chOff x="4974033" y="3980917"/>
            <a:chExt cx="1675415" cy="724036"/>
          </a:xfrm>
        </p:grpSpPr>
        <p:sp>
          <p:nvSpPr>
            <p:cNvPr id="300" name="Rectangle 299">
              <a:extLst>
                <a:ext uri="{FF2B5EF4-FFF2-40B4-BE49-F238E27FC236}">
                  <a16:creationId xmlns:a16="http://schemas.microsoft.com/office/drawing/2014/main" id="{22A08B4A-D9A0-464E-88DC-A727A02F7EAF}"/>
                </a:ext>
              </a:extLst>
            </p:cNvPr>
            <p:cNvSpPr/>
            <p:nvPr/>
          </p:nvSpPr>
          <p:spPr>
            <a:xfrm>
              <a:off x="5309116" y="3980917"/>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2DB9E6F0-39A7-476E-9D9F-CED39CE64D60}"/>
                </a:ext>
              </a:extLst>
            </p:cNvPr>
            <p:cNvSpPr/>
            <p:nvPr/>
          </p:nvSpPr>
          <p:spPr>
            <a:xfrm>
              <a:off x="5644199" y="3980917"/>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15C39B38-DEB2-42D6-9EA4-1A5387773289}"/>
                </a:ext>
              </a:extLst>
            </p:cNvPr>
            <p:cNvSpPr/>
            <p:nvPr/>
          </p:nvSpPr>
          <p:spPr>
            <a:xfrm>
              <a:off x="5979282" y="3980917"/>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CD4118C2-AEF9-49DE-8E4B-FA96751415FB}"/>
                </a:ext>
              </a:extLst>
            </p:cNvPr>
            <p:cNvSpPr/>
            <p:nvPr/>
          </p:nvSpPr>
          <p:spPr>
            <a:xfrm>
              <a:off x="6314365" y="3980917"/>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875FD050-D637-4148-A64C-7DE604010DED}"/>
                </a:ext>
              </a:extLst>
            </p:cNvPr>
            <p:cNvSpPr/>
            <p:nvPr/>
          </p:nvSpPr>
          <p:spPr>
            <a:xfrm>
              <a:off x="4974033" y="4342935"/>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3EB7A9D3-E926-42B5-97C3-AFDAF8A76765}"/>
                </a:ext>
              </a:extLst>
            </p:cNvPr>
            <p:cNvSpPr/>
            <p:nvPr/>
          </p:nvSpPr>
          <p:spPr>
            <a:xfrm>
              <a:off x="5309116" y="4342935"/>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06" name="Rectangle 305">
              <a:extLst>
                <a:ext uri="{FF2B5EF4-FFF2-40B4-BE49-F238E27FC236}">
                  <a16:creationId xmlns:a16="http://schemas.microsoft.com/office/drawing/2014/main" id="{77F2203B-95A0-4199-BE2E-F8E7B354D6B8}"/>
                </a:ext>
              </a:extLst>
            </p:cNvPr>
            <p:cNvSpPr/>
            <p:nvPr/>
          </p:nvSpPr>
          <p:spPr>
            <a:xfrm>
              <a:off x="5644199" y="4342935"/>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8A819932-707F-4EC5-8FA9-CC46A8056FF9}"/>
              </a:ext>
            </a:extLst>
          </p:cNvPr>
          <p:cNvGrpSpPr/>
          <p:nvPr/>
        </p:nvGrpSpPr>
        <p:grpSpPr>
          <a:xfrm>
            <a:off x="6760719" y="4664567"/>
            <a:ext cx="1675415" cy="724036"/>
            <a:chOff x="4974033" y="4342935"/>
            <a:chExt cx="1675415" cy="724036"/>
          </a:xfrm>
        </p:grpSpPr>
        <p:sp>
          <p:nvSpPr>
            <p:cNvPr id="307" name="Rectangle 306">
              <a:extLst>
                <a:ext uri="{FF2B5EF4-FFF2-40B4-BE49-F238E27FC236}">
                  <a16:creationId xmlns:a16="http://schemas.microsoft.com/office/drawing/2014/main" id="{9BFFB4B1-B27E-4781-9F34-665EFF1C897F}"/>
                </a:ext>
              </a:extLst>
            </p:cNvPr>
            <p:cNvSpPr/>
            <p:nvPr/>
          </p:nvSpPr>
          <p:spPr>
            <a:xfrm>
              <a:off x="5979282" y="4342935"/>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CB48BA41-42EF-4393-B143-3C096658DB08}"/>
                </a:ext>
              </a:extLst>
            </p:cNvPr>
            <p:cNvSpPr/>
            <p:nvPr/>
          </p:nvSpPr>
          <p:spPr>
            <a:xfrm>
              <a:off x="6314365" y="4342935"/>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92490C39-41AA-42BC-8A54-71D5A6E44056}"/>
                </a:ext>
              </a:extLst>
            </p:cNvPr>
            <p:cNvSpPr/>
            <p:nvPr/>
          </p:nvSpPr>
          <p:spPr>
            <a:xfrm>
              <a:off x="4974033" y="4704953"/>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8B77CA22-3804-4F92-AF08-779434A3304F}"/>
                </a:ext>
              </a:extLst>
            </p:cNvPr>
            <p:cNvSpPr/>
            <p:nvPr/>
          </p:nvSpPr>
          <p:spPr>
            <a:xfrm>
              <a:off x="5309116" y="4704953"/>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EA15089A-DDEB-4FCC-954F-70A2069A3C3D}"/>
                </a:ext>
              </a:extLst>
            </p:cNvPr>
            <p:cNvSpPr/>
            <p:nvPr/>
          </p:nvSpPr>
          <p:spPr>
            <a:xfrm>
              <a:off x="5644199" y="4704953"/>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FE323CF8-24F3-4ABB-B058-600B48EB883D}"/>
                </a:ext>
              </a:extLst>
            </p:cNvPr>
            <p:cNvSpPr/>
            <p:nvPr/>
          </p:nvSpPr>
          <p:spPr>
            <a:xfrm>
              <a:off x="5979282" y="4704953"/>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BD0A5256-5E70-4DB7-8689-4668548D2190}"/>
                </a:ext>
              </a:extLst>
            </p:cNvPr>
            <p:cNvSpPr/>
            <p:nvPr/>
          </p:nvSpPr>
          <p:spPr>
            <a:xfrm>
              <a:off x="6314365" y="4704953"/>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Rectangle 318">
            <a:extLst>
              <a:ext uri="{FF2B5EF4-FFF2-40B4-BE49-F238E27FC236}">
                <a16:creationId xmlns:a16="http://schemas.microsoft.com/office/drawing/2014/main" id="{480E507F-9B87-4F49-B6C8-971B07BD160E}"/>
              </a:ext>
            </a:extLst>
          </p:cNvPr>
          <p:cNvSpPr/>
          <p:nvPr/>
        </p:nvSpPr>
        <p:spPr>
          <a:xfrm>
            <a:off x="8907406" y="2850204"/>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2C6689D6-9E87-454F-A872-4A6629762438}"/>
              </a:ext>
            </a:extLst>
          </p:cNvPr>
          <p:cNvSpPr/>
          <p:nvPr/>
        </p:nvSpPr>
        <p:spPr>
          <a:xfrm>
            <a:off x="9242489" y="2850204"/>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B1BDA98E-DC52-4443-B150-89DF99F91509}"/>
              </a:ext>
            </a:extLst>
          </p:cNvPr>
          <p:cNvSpPr/>
          <p:nvPr/>
        </p:nvSpPr>
        <p:spPr>
          <a:xfrm>
            <a:off x="9577572" y="2850204"/>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1E3ECFB3-743C-4378-B7C7-8BD092169D85}"/>
              </a:ext>
            </a:extLst>
          </p:cNvPr>
          <p:cNvSpPr/>
          <p:nvPr/>
        </p:nvSpPr>
        <p:spPr>
          <a:xfrm>
            <a:off x="9912655" y="2850204"/>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0E76991-0776-4B37-92C3-0C0AF68DB5C0}"/>
              </a:ext>
            </a:extLst>
          </p:cNvPr>
          <p:cNvSpPr/>
          <p:nvPr/>
        </p:nvSpPr>
        <p:spPr>
          <a:xfrm>
            <a:off x="8907406" y="3212222"/>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A06A3E8-7025-463E-BF9C-B659490D7177}"/>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8301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500"/>
                                        <p:tgtEl>
                                          <p:spTgt spid="31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0"/>
                                        </p:tgtEl>
                                        <p:attrNameLst>
                                          <p:attrName>style.visibility</p:attrName>
                                        </p:attrNameLst>
                                      </p:cBhvr>
                                      <p:to>
                                        <p:strVal val="visible"/>
                                      </p:to>
                                    </p:set>
                                    <p:animEffect transition="in" filter="fade">
                                      <p:cBhvr>
                                        <p:cTn id="24" dur="500"/>
                                        <p:tgtEl>
                                          <p:spTgt spid="3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1"/>
                                        </p:tgtEl>
                                        <p:attrNameLst>
                                          <p:attrName>style.visibility</p:attrName>
                                        </p:attrNameLst>
                                      </p:cBhvr>
                                      <p:to>
                                        <p:strVal val="visible"/>
                                      </p:to>
                                    </p:set>
                                    <p:animEffect transition="in" filter="fade">
                                      <p:cBhvr>
                                        <p:cTn id="35" dur="500"/>
                                        <p:tgtEl>
                                          <p:spTgt spid="3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2"/>
                                        </p:tgtEl>
                                        <p:attrNameLst>
                                          <p:attrName>style.visibility</p:attrName>
                                        </p:attrNameLst>
                                      </p:cBhvr>
                                      <p:to>
                                        <p:strVal val="visible"/>
                                      </p:to>
                                    </p:set>
                                    <p:animEffect transition="in" filter="fade">
                                      <p:cBhvr>
                                        <p:cTn id="46" dur="500"/>
                                        <p:tgtEl>
                                          <p:spTgt spid="3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par>
                                <p:cTn id="52" presetID="10" presetClass="entr" presetSubtype="0" fill="hold"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3"/>
                                        </p:tgtEl>
                                        <p:attrNameLst>
                                          <p:attrName>style.visibility</p:attrName>
                                        </p:attrNameLst>
                                      </p:cBhvr>
                                      <p:to>
                                        <p:strVal val="visible"/>
                                      </p:to>
                                    </p:set>
                                    <p:animEffect transition="in" filter="fade">
                                      <p:cBhvr>
                                        <p:cTn id="57" dur="500"/>
                                        <p:tgtEl>
                                          <p:spTgt spid="3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1"/>
                                        </p:tgtEl>
                                        <p:attrNameLst>
                                          <p:attrName>style.visibility</p:attrName>
                                        </p:attrNameLst>
                                      </p:cBhvr>
                                      <p:to>
                                        <p:strVal val="visible"/>
                                      </p:to>
                                    </p:set>
                                    <p:animEffect transition="in" filter="fade">
                                      <p:cBhvr>
                                        <p:cTn id="62"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P spid="319" grpId="0" animBg="1"/>
      <p:bldP spid="320" grpId="0" animBg="1"/>
      <p:bldP spid="321" grpId="0" animBg="1"/>
      <p:bldP spid="322" grpId="0" animBg="1"/>
      <p:bldP spid="3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Shader Resource Allocation Example</a:t>
            </a:r>
          </a:p>
        </p:txBody>
      </p:sp>
      <p:sp>
        <p:nvSpPr>
          <p:cNvPr id="5" name="TextBox 9">
            <a:extLst>
              <a:ext uri="{FF2B5EF4-FFF2-40B4-BE49-F238E27FC236}">
                <a16:creationId xmlns:a16="http://schemas.microsoft.com/office/drawing/2014/main" id="{730086E6-C8EB-45BD-B030-E8928AAC5CF4}"/>
              </a:ext>
            </a:extLst>
          </p:cNvPr>
          <p:cNvSpPr txBox="1"/>
          <p:nvPr/>
        </p:nvSpPr>
        <p:spPr>
          <a:xfrm>
            <a:off x="838199" y="1768334"/>
            <a:ext cx="4893031" cy="132343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accent2"/>
                </a:solidFill>
                <a:latin typeface="Consolas" panose="020B0609020204030204" pitchFamily="49" charset="0"/>
              </a:rPr>
              <a:t>switch</a:t>
            </a:r>
            <a:r>
              <a:rPr lang="en-GB" sz="1600" dirty="0">
                <a:latin typeface="Consolas" panose="020B0609020204030204" pitchFamily="49" charset="0"/>
              </a:rPr>
              <a:t> (material-&gt;id)</a:t>
            </a:r>
            <a:br>
              <a:rPr lang="en-GB" sz="1600" dirty="0">
                <a:latin typeface="Consolas" panose="020B0609020204030204" pitchFamily="49" charset="0"/>
              </a:rPr>
            </a:br>
            <a:r>
              <a:rPr lang="en-GB" sz="1600" dirty="0">
                <a:latin typeface="Consolas" panose="020B0609020204030204" pitchFamily="49" charset="0"/>
              </a:rPr>
              <a:t>{</a:t>
            </a:r>
          </a:p>
          <a:p>
            <a:r>
              <a:rPr lang="en-GB" sz="1600" dirty="0">
                <a:solidFill>
                  <a:schemeClr val="accent2"/>
                </a:solidFill>
                <a:latin typeface="Consolas" panose="020B0609020204030204" pitchFamily="49" charset="0"/>
              </a:rPr>
              <a:t>    case</a:t>
            </a:r>
            <a:r>
              <a:rPr lang="en-GB" sz="1600" dirty="0">
                <a:latin typeface="Consolas" panose="020B0609020204030204" pitchFamily="49" charset="0"/>
              </a:rPr>
              <a:t> 0: </a:t>
            </a:r>
            <a:r>
              <a:rPr lang="en-GB" sz="1600" dirty="0">
                <a:solidFill>
                  <a:schemeClr val="accent2"/>
                </a:solidFill>
                <a:latin typeface="Consolas" panose="020B0609020204030204" pitchFamily="49" charset="0"/>
              </a:rPr>
              <a:t>return</a:t>
            </a:r>
            <a:r>
              <a:rPr lang="en-GB" sz="1600" dirty="0">
                <a:latin typeface="Consolas" panose="020B0609020204030204" pitchFamily="49" charset="0"/>
              </a:rPr>
              <a:t> </a:t>
            </a:r>
            <a:r>
              <a:rPr lang="en-GB" sz="1600" dirty="0" err="1">
                <a:latin typeface="Consolas" panose="020B0609020204030204" pitchFamily="49" charset="0"/>
              </a:rPr>
              <a:t>shaderA</a:t>
            </a:r>
            <a:r>
              <a:rPr lang="en-GB" sz="1600" dirty="0">
                <a:latin typeface="Consolas" panose="020B0609020204030204" pitchFamily="49" charset="0"/>
              </a:rPr>
              <a:t>(material);</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case</a:t>
            </a:r>
            <a:r>
              <a:rPr lang="en-GB" sz="1600" dirty="0">
                <a:latin typeface="Consolas" panose="020B0609020204030204" pitchFamily="49" charset="0"/>
              </a:rPr>
              <a:t> 1: </a:t>
            </a:r>
            <a:r>
              <a:rPr lang="en-GB" sz="1600" dirty="0">
                <a:solidFill>
                  <a:schemeClr val="accent2"/>
                </a:solidFill>
                <a:latin typeface="Consolas" panose="020B0609020204030204" pitchFamily="49" charset="0"/>
              </a:rPr>
              <a:t>return</a:t>
            </a:r>
            <a:r>
              <a:rPr lang="en-GB" sz="1600" dirty="0">
                <a:latin typeface="Consolas" panose="020B0609020204030204" pitchFamily="49" charset="0"/>
              </a:rPr>
              <a:t> </a:t>
            </a:r>
            <a:r>
              <a:rPr lang="en-GB" sz="1600" dirty="0" err="1">
                <a:latin typeface="Consolas" panose="020B0609020204030204" pitchFamily="49" charset="0"/>
              </a:rPr>
              <a:t>shaderB</a:t>
            </a:r>
            <a:r>
              <a:rPr lang="en-GB" sz="1600" dirty="0">
                <a:latin typeface="Consolas" panose="020B0609020204030204" pitchFamily="49" charset="0"/>
              </a:rPr>
              <a:t>(material);</a:t>
            </a:r>
          </a:p>
          <a:p>
            <a:r>
              <a:rPr lang="en-GB" sz="1600" dirty="0">
                <a:latin typeface="Consolas" panose="020B0609020204030204" pitchFamily="49" charset="0"/>
              </a:rPr>
              <a:t>};</a:t>
            </a:r>
          </a:p>
        </p:txBody>
      </p:sp>
      <p:sp>
        <p:nvSpPr>
          <p:cNvPr id="17" name="Rectangle 16">
            <a:extLst>
              <a:ext uri="{FF2B5EF4-FFF2-40B4-BE49-F238E27FC236}">
                <a16:creationId xmlns:a16="http://schemas.microsoft.com/office/drawing/2014/main" id="{560AED43-5114-4802-9E7A-A1DFA5ACA99B}"/>
              </a:ext>
            </a:extLst>
          </p:cNvPr>
          <p:cNvSpPr/>
          <p:nvPr/>
        </p:nvSpPr>
        <p:spPr>
          <a:xfrm>
            <a:off x="8907410"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8" name="Rectangle 17">
            <a:extLst>
              <a:ext uri="{FF2B5EF4-FFF2-40B4-BE49-F238E27FC236}">
                <a16:creationId xmlns:a16="http://schemas.microsoft.com/office/drawing/2014/main" id="{F7EF35D4-8CAB-49BA-9F63-F0C0A14A2674}"/>
              </a:ext>
            </a:extLst>
          </p:cNvPr>
          <p:cNvSpPr/>
          <p:nvPr/>
        </p:nvSpPr>
        <p:spPr>
          <a:xfrm>
            <a:off x="9242493"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9" name="Rectangle 18">
            <a:extLst>
              <a:ext uri="{FF2B5EF4-FFF2-40B4-BE49-F238E27FC236}">
                <a16:creationId xmlns:a16="http://schemas.microsoft.com/office/drawing/2014/main" id="{278B9955-950A-4DB7-BCDA-7D425E997665}"/>
              </a:ext>
            </a:extLst>
          </p:cNvPr>
          <p:cNvSpPr/>
          <p:nvPr/>
        </p:nvSpPr>
        <p:spPr>
          <a:xfrm>
            <a:off x="9577576"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0" name="Rectangle 19">
            <a:extLst>
              <a:ext uri="{FF2B5EF4-FFF2-40B4-BE49-F238E27FC236}">
                <a16:creationId xmlns:a16="http://schemas.microsoft.com/office/drawing/2014/main" id="{9C1924B9-BBED-4D9C-A8BA-436CD1B7A52F}"/>
              </a:ext>
            </a:extLst>
          </p:cNvPr>
          <p:cNvSpPr/>
          <p:nvPr/>
        </p:nvSpPr>
        <p:spPr>
          <a:xfrm>
            <a:off x="9912659" y="2850204"/>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3" name="Rectangle 32">
            <a:extLst>
              <a:ext uri="{FF2B5EF4-FFF2-40B4-BE49-F238E27FC236}">
                <a16:creationId xmlns:a16="http://schemas.microsoft.com/office/drawing/2014/main" id="{FC083A93-DB9F-4857-95EB-8FCCE3DDAEBA}"/>
              </a:ext>
            </a:extLst>
          </p:cNvPr>
          <p:cNvSpPr/>
          <p:nvPr/>
        </p:nvSpPr>
        <p:spPr>
          <a:xfrm>
            <a:off x="8907410"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4" name="Rectangle 33">
            <a:extLst>
              <a:ext uri="{FF2B5EF4-FFF2-40B4-BE49-F238E27FC236}">
                <a16:creationId xmlns:a16="http://schemas.microsoft.com/office/drawing/2014/main" id="{AFDAF965-428E-495D-B06E-1EA83EEFBC33}"/>
              </a:ext>
            </a:extLst>
          </p:cNvPr>
          <p:cNvSpPr/>
          <p:nvPr/>
        </p:nvSpPr>
        <p:spPr>
          <a:xfrm>
            <a:off x="9242493"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5" name="Rectangle 34">
            <a:extLst>
              <a:ext uri="{FF2B5EF4-FFF2-40B4-BE49-F238E27FC236}">
                <a16:creationId xmlns:a16="http://schemas.microsoft.com/office/drawing/2014/main" id="{69DAD53A-9296-4698-AB81-DDD6E0F462F2}"/>
              </a:ext>
            </a:extLst>
          </p:cNvPr>
          <p:cNvSpPr/>
          <p:nvPr/>
        </p:nvSpPr>
        <p:spPr>
          <a:xfrm>
            <a:off x="9577576"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6" name="Rectangle 35">
            <a:extLst>
              <a:ext uri="{FF2B5EF4-FFF2-40B4-BE49-F238E27FC236}">
                <a16:creationId xmlns:a16="http://schemas.microsoft.com/office/drawing/2014/main" id="{DBD93F29-2D36-4618-825D-21B74C68310D}"/>
              </a:ext>
            </a:extLst>
          </p:cNvPr>
          <p:cNvSpPr/>
          <p:nvPr/>
        </p:nvSpPr>
        <p:spPr>
          <a:xfrm>
            <a:off x="9912659" y="3212222"/>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 name="Rectangle 2">
            <a:extLst>
              <a:ext uri="{FF2B5EF4-FFF2-40B4-BE49-F238E27FC236}">
                <a16:creationId xmlns:a16="http://schemas.microsoft.com/office/drawing/2014/main" id="{C4083281-8A4B-4281-8ED3-6FC4C09D0839}"/>
              </a:ext>
            </a:extLst>
          </p:cNvPr>
          <p:cNvSpPr/>
          <p:nvPr/>
        </p:nvSpPr>
        <p:spPr>
          <a:xfrm>
            <a:off x="6760723"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Rectangle 6">
            <a:extLst>
              <a:ext uri="{FF2B5EF4-FFF2-40B4-BE49-F238E27FC236}">
                <a16:creationId xmlns:a16="http://schemas.microsoft.com/office/drawing/2014/main" id="{29F52C4D-C02C-444D-97F3-65EC83E9FB06}"/>
              </a:ext>
            </a:extLst>
          </p:cNvPr>
          <p:cNvSpPr/>
          <p:nvPr/>
        </p:nvSpPr>
        <p:spPr>
          <a:xfrm>
            <a:off x="7095806"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7">
            <a:extLst>
              <a:ext uri="{FF2B5EF4-FFF2-40B4-BE49-F238E27FC236}">
                <a16:creationId xmlns:a16="http://schemas.microsoft.com/office/drawing/2014/main" id="{C00A83E7-880A-44E8-B32A-C58A5A77301A}"/>
              </a:ext>
            </a:extLst>
          </p:cNvPr>
          <p:cNvSpPr/>
          <p:nvPr/>
        </p:nvSpPr>
        <p:spPr>
          <a:xfrm>
            <a:off x="7430889"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a:extLst>
              <a:ext uri="{FF2B5EF4-FFF2-40B4-BE49-F238E27FC236}">
                <a16:creationId xmlns:a16="http://schemas.microsoft.com/office/drawing/2014/main" id="{C059AD2B-2A3B-40B6-8D38-9417E56431AC}"/>
              </a:ext>
            </a:extLst>
          </p:cNvPr>
          <p:cNvSpPr/>
          <p:nvPr/>
        </p:nvSpPr>
        <p:spPr>
          <a:xfrm>
            <a:off x="7765972"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0" name="Rectangle 9">
            <a:extLst>
              <a:ext uri="{FF2B5EF4-FFF2-40B4-BE49-F238E27FC236}">
                <a16:creationId xmlns:a16="http://schemas.microsoft.com/office/drawing/2014/main" id="{2B39E55F-0BDE-4D34-BE16-17B3C2E44FF1}"/>
              </a:ext>
            </a:extLst>
          </p:cNvPr>
          <p:cNvSpPr/>
          <p:nvPr/>
        </p:nvSpPr>
        <p:spPr>
          <a:xfrm>
            <a:off x="8101055" y="2850204"/>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Rectangle 11">
            <a:extLst>
              <a:ext uri="{FF2B5EF4-FFF2-40B4-BE49-F238E27FC236}">
                <a16:creationId xmlns:a16="http://schemas.microsoft.com/office/drawing/2014/main" id="{0582ACCA-1CA3-474F-9108-F6C878B09F7D}"/>
              </a:ext>
            </a:extLst>
          </p:cNvPr>
          <p:cNvSpPr/>
          <p:nvPr/>
        </p:nvSpPr>
        <p:spPr>
          <a:xfrm>
            <a:off x="6760723"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Rectangle 12">
            <a:extLst>
              <a:ext uri="{FF2B5EF4-FFF2-40B4-BE49-F238E27FC236}">
                <a16:creationId xmlns:a16="http://schemas.microsoft.com/office/drawing/2014/main" id="{F01BE6BA-637D-4B9C-948D-3F81DB76976F}"/>
              </a:ext>
            </a:extLst>
          </p:cNvPr>
          <p:cNvSpPr/>
          <p:nvPr/>
        </p:nvSpPr>
        <p:spPr>
          <a:xfrm>
            <a:off x="7095806"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Rectangle 13">
            <a:extLst>
              <a:ext uri="{FF2B5EF4-FFF2-40B4-BE49-F238E27FC236}">
                <a16:creationId xmlns:a16="http://schemas.microsoft.com/office/drawing/2014/main" id="{178B2FB3-81AE-4E0F-88F9-C5EAEFE2DD5B}"/>
              </a:ext>
            </a:extLst>
          </p:cNvPr>
          <p:cNvSpPr/>
          <p:nvPr/>
        </p:nvSpPr>
        <p:spPr>
          <a:xfrm>
            <a:off x="7430889"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5" name="Rectangle 14">
            <a:extLst>
              <a:ext uri="{FF2B5EF4-FFF2-40B4-BE49-F238E27FC236}">
                <a16:creationId xmlns:a16="http://schemas.microsoft.com/office/drawing/2014/main" id="{B7B71B3E-43AC-41F1-8FA5-9E4846FE2074}"/>
              </a:ext>
            </a:extLst>
          </p:cNvPr>
          <p:cNvSpPr/>
          <p:nvPr/>
        </p:nvSpPr>
        <p:spPr>
          <a:xfrm>
            <a:off x="7765972"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6" name="Rectangle 15">
            <a:extLst>
              <a:ext uri="{FF2B5EF4-FFF2-40B4-BE49-F238E27FC236}">
                <a16:creationId xmlns:a16="http://schemas.microsoft.com/office/drawing/2014/main" id="{D7E2095B-7D38-438C-856A-58B1EA9C803E}"/>
              </a:ext>
            </a:extLst>
          </p:cNvPr>
          <p:cNvSpPr/>
          <p:nvPr/>
        </p:nvSpPr>
        <p:spPr>
          <a:xfrm>
            <a:off x="8101055" y="3212222"/>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3" name="Rectangle 22">
            <a:extLst>
              <a:ext uri="{FF2B5EF4-FFF2-40B4-BE49-F238E27FC236}">
                <a16:creationId xmlns:a16="http://schemas.microsoft.com/office/drawing/2014/main" id="{06179EF2-5F23-4AF5-A565-1D5ABD34AE0A}"/>
              </a:ext>
            </a:extLst>
          </p:cNvPr>
          <p:cNvSpPr/>
          <p:nvPr/>
        </p:nvSpPr>
        <p:spPr>
          <a:xfrm>
            <a:off x="6760723"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4" name="Rectangle 23">
            <a:extLst>
              <a:ext uri="{FF2B5EF4-FFF2-40B4-BE49-F238E27FC236}">
                <a16:creationId xmlns:a16="http://schemas.microsoft.com/office/drawing/2014/main" id="{11FFCB85-2AF5-44BA-88AF-1B6097199B56}"/>
              </a:ext>
            </a:extLst>
          </p:cNvPr>
          <p:cNvSpPr/>
          <p:nvPr/>
        </p:nvSpPr>
        <p:spPr>
          <a:xfrm>
            <a:off x="7095806"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5" name="Rectangle 24">
            <a:extLst>
              <a:ext uri="{FF2B5EF4-FFF2-40B4-BE49-F238E27FC236}">
                <a16:creationId xmlns:a16="http://schemas.microsoft.com/office/drawing/2014/main" id="{1E3E0379-947D-4C26-9A5E-3FB0C4AA1E56}"/>
              </a:ext>
            </a:extLst>
          </p:cNvPr>
          <p:cNvSpPr/>
          <p:nvPr/>
        </p:nvSpPr>
        <p:spPr>
          <a:xfrm>
            <a:off x="7430889"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6" name="Rectangle 25">
            <a:extLst>
              <a:ext uri="{FF2B5EF4-FFF2-40B4-BE49-F238E27FC236}">
                <a16:creationId xmlns:a16="http://schemas.microsoft.com/office/drawing/2014/main" id="{48EB668E-2526-4458-BC51-CDBBB82DB54D}"/>
              </a:ext>
            </a:extLst>
          </p:cNvPr>
          <p:cNvSpPr/>
          <p:nvPr/>
        </p:nvSpPr>
        <p:spPr>
          <a:xfrm>
            <a:off x="7765972"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7" name="Rectangle 26">
            <a:extLst>
              <a:ext uri="{FF2B5EF4-FFF2-40B4-BE49-F238E27FC236}">
                <a16:creationId xmlns:a16="http://schemas.microsoft.com/office/drawing/2014/main" id="{4D3F6238-1B36-45E7-89C5-FB548F98AF95}"/>
              </a:ext>
            </a:extLst>
          </p:cNvPr>
          <p:cNvSpPr/>
          <p:nvPr/>
        </p:nvSpPr>
        <p:spPr>
          <a:xfrm>
            <a:off x="8101055" y="3574240"/>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8" name="Rectangle 27">
            <a:extLst>
              <a:ext uri="{FF2B5EF4-FFF2-40B4-BE49-F238E27FC236}">
                <a16:creationId xmlns:a16="http://schemas.microsoft.com/office/drawing/2014/main" id="{D095A938-D92B-4659-ABA7-1DD2899ADE04}"/>
              </a:ext>
            </a:extLst>
          </p:cNvPr>
          <p:cNvSpPr/>
          <p:nvPr/>
        </p:nvSpPr>
        <p:spPr>
          <a:xfrm>
            <a:off x="6760723"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9" name="Rectangle 28">
            <a:extLst>
              <a:ext uri="{FF2B5EF4-FFF2-40B4-BE49-F238E27FC236}">
                <a16:creationId xmlns:a16="http://schemas.microsoft.com/office/drawing/2014/main" id="{6F6BE1B1-DEC9-418E-BD99-757C2410DEB7}"/>
              </a:ext>
            </a:extLst>
          </p:cNvPr>
          <p:cNvSpPr/>
          <p:nvPr/>
        </p:nvSpPr>
        <p:spPr>
          <a:xfrm>
            <a:off x="7095806"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0" name="Rectangle 29">
            <a:extLst>
              <a:ext uri="{FF2B5EF4-FFF2-40B4-BE49-F238E27FC236}">
                <a16:creationId xmlns:a16="http://schemas.microsoft.com/office/drawing/2014/main" id="{E66AEA97-F708-423B-94F9-6EA7B414C58D}"/>
              </a:ext>
            </a:extLst>
          </p:cNvPr>
          <p:cNvSpPr/>
          <p:nvPr/>
        </p:nvSpPr>
        <p:spPr>
          <a:xfrm>
            <a:off x="7430889"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1" name="Rectangle 30">
            <a:extLst>
              <a:ext uri="{FF2B5EF4-FFF2-40B4-BE49-F238E27FC236}">
                <a16:creationId xmlns:a16="http://schemas.microsoft.com/office/drawing/2014/main" id="{CB1119DC-5FDF-4D51-9F5D-1E47C0F668F0}"/>
              </a:ext>
            </a:extLst>
          </p:cNvPr>
          <p:cNvSpPr/>
          <p:nvPr/>
        </p:nvSpPr>
        <p:spPr>
          <a:xfrm>
            <a:off x="7765972"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2" name="Rectangle 31">
            <a:extLst>
              <a:ext uri="{FF2B5EF4-FFF2-40B4-BE49-F238E27FC236}">
                <a16:creationId xmlns:a16="http://schemas.microsoft.com/office/drawing/2014/main" id="{47256F67-5661-49BE-A8BD-79CDF0E6392B}"/>
              </a:ext>
            </a:extLst>
          </p:cNvPr>
          <p:cNvSpPr/>
          <p:nvPr/>
        </p:nvSpPr>
        <p:spPr>
          <a:xfrm>
            <a:off x="8101055" y="3936258"/>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1" name="Rectangle 40">
            <a:extLst>
              <a:ext uri="{FF2B5EF4-FFF2-40B4-BE49-F238E27FC236}">
                <a16:creationId xmlns:a16="http://schemas.microsoft.com/office/drawing/2014/main" id="{5CFD1F63-DABE-4A83-90B2-CBA1889FF0A5}"/>
              </a:ext>
            </a:extLst>
          </p:cNvPr>
          <p:cNvSpPr/>
          <p:nvPr/>
        </p:nvSpPr>
        <p:spPr>
          <a:xfrm>
            <a:off x="6760723"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2" name="Rectangle 41">
            <a:extLst>
              <a:ext uri="{FF2B5EF4-FFF2-40B4-BE49-F238E27FC236}">
                <a16:creationId xmlns:a16="http://schemas.microsoft.com/office/drawing/2014/main" id="{BFCB6792-5D06-4E15-A0C1-320471F739AE}"/>
              </a:ext>
            </a:extLst>
          </p:cNvPr>
          <p:cNvSpPr/>
          <p:nvPr/>
        </p:nvSpPr>
        <p:spPr>
          <a:xfrm>
            <a:off x="7095806"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3" name="Rectangle 42">
            <a:extLst>
              <a:ext uri="{FF2B5EF4-FFF2-40B4-BE49-F238E27FC236}">
                <a16:creationId xmlns:a16="http://schemas.microsoft.com/office/drawing/2014/main" id="{46C829A0-E0F9-46D8-8657-C9832EDAEFD2}"/>
              </a:ext>
            </a:extLst>
          </p:cNvPr>
          <p:cNvSpPr/>
          <p:nvPr/>
        </p:nvSpPr>
        <p:spPr>
          <a:xfrm>
            <a:off x="7430889"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4" name="Rectangle 43">
            <a:extLst>
              <a:ext uri="{FF2B5EF4-FFF2-40B4-BE49-F238E27FC236}">
                <a16:creationId xmlns:a16="http://schemas.microsoft.com/office/drawing/2014/main" id="{C72C58D3-07DC-4EB1-8723-D2C2B2F5995D}"/>
              </a:ext>
            </a:extLst>
          </p:cNvPr>
          <p:cNvSpPr/>
          <p:nvPr/>
        </p:nvSpPr>
        <p:spPr>
          <a:xfrm>
            <a:off x="7765972"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5" name="Rectangle 44">
            <a:extLst>
              <a:ext uri="{FF2B5EF4-FFF2-40B4-BE49-F238E27FC236}">
                <a16:creationId xmlns:a16="http://schemas.microsoft.com/office/drawing/2014/main" id="{1CF40458-E99C-4057-B12F-03613369891B}"/>
              </a:ext>
            </a:extLst>
          </p:cNvPr>
          <p:cNvSpPr/>
          <p:nvPr/>
        </p:nvSpPr>
        <p:spPr>
          <a:xfrm>
            <a:off x="8101055" y="4302549"/>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6" name="Rectangle 45">
            <a:extLst>
              <a:ext uri="{FF2B5EF4-FFF2-40B4-BE49-F238E27FC236}">
                <a16:creationId xmlns:a16="http://schemas.microsoft.com/office/drawing/2014/main" id="{01251751-B710-4835-B7B3-645662CDCC4C}"/>
              </a:ext>
            </a:extLst>
          </p:cNvPr>
          <p:cNvSpPr/>
          <p:nvPr/>
        </p:nvSpPr>
        <p:spPr>
          <a:xfrm>
            <a:off x="6760723"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7" name="Rectangle 46">
            <a:extLst>
              <a:ext uri="{FF2B5EF4-FFF2-40B4-BE49-F238E27FC236}">
                <a16:creationId xmlns:a16="http://schemas.microsoft.com/office/drawing/2014/main" id="{9B1217A1-27FE-4554-AD3A-C5E98A48D91A}"/>
              </a:ext>
            </a:extLst>
          </p:cNvPr>
          <p:cNvSpPr/>
          <p:nvPr/>
        </p:nvSpPr>
        <p:spPr>
          <a:xfrm>
            <a:off x="7095806"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8" name="Rectangle 47">
            <a:extLst>
              <a:ext uri="{FF2B5EF4-FFF2-40B4-BE49-F238E27FC236}">
                <a16:creationId xmlns:a16="http://schemas.microsoft.com/office/drawing/2014/main" id="{D64C00C3-5EA5-4D9D-9F31-4505FDE7A4DF}"/>
              </a:ext>
            </a:extLst>
          </p:cNvPr>
          <p:cNvSpPr/>
          <p:nvPr/>
        </p:nvSpPr>
        <p:spPr>
          <a:xfrm>
            <a:off x="7430889"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9" name="Rectangle 48">
            <a:extLst>
              <a:ext uri="{FF2B5EF4-FFF2-40B4-BE49-F238E27FC236}">
                <a16:creationId xmlns:a16="http://schemas.microsoft.com/office/drawing/2014/main" id="{E6209D12-6A86-4B0B-ABAE-AE27FAD2E1D9}"/>
              </a:ext>
            </a:extLst>
          </p:cNvPr>
          <p:cNvSpPr/>
          <p:nvPr/>
        </p:nvSpPr>
        <p:spPr>
          <a:xfrm>
            <a:off x="7765972"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0" name="Rectangle 49">
            <a:extLst>
              <a:ext uri="{FF2B5EF4-FFF2-40B4-BE49-F238E27FC236}">
                <a16:creationId xmlns:a16="http://schemas.microsoft.com/office/drawing/2014/main" id="{8A9A2100-D862-4684-99CA-E6E5DAEA50ED}"/>
              </a:ext>
            </a:extLst>
          </p:cNvPr>
          <p:cNvSpPr/>
          <p:nvPr/>
        </p:nvSpPr>
        <p:spPr>
          <a:xfrm>
            <a:off x="8101055" y="4664567"/>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1" name="Rectangle 50">
            <a:extLst>
              <a:ext uri="{FF2B5EF4-FFF2-40B4-BE49-F238E27FC236}">
                <a16:creationId xmlns:a16="http://schemas.microsoft.com/office/drawing/2014/main" id="{F5AEDD53-7772-4600-968F-7A52C4C2A4C3}"/>
              </a:ext>
            </a:extLst>
          </p:cNvPr>
          <p:cNvSpPr/>
          <p:nvPr/>
        </p:nvSpPr>
        <p:spPr>
          <a:xfrm>
            <a:off x="6760723"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2" name="Rectangle 51">
            <a:extLst>
              <a:ext uri="{FF2B5EF4-FFF2-40B4-BE49-F238E27FC236}">
                <a16:creationId xmlns:a16="http://schemas.microsoft.com/office/drawing/2014/main" id="{EF239F8E-7856-4DF6-A0E3-A12246298999}"/>
              </a:ext>
            </a:extLst>
          </p:cNvPr>
          <p:cNvSpPr/>
          <p:nvPr/>
        </p:nvSpPr>
        <p:spPr>
          <a:xfrm>
            <a:off x="7095806"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3" name="Rectangle 52">
            <a:extLst>
              <a:ext uri="{FF2B5EF4-FFF2-40B4-BE49-F238E27FC236}">
                <a16:creationId xmlns:a16="http://schemas.microsoft.com/office/drawing/2014/main" id="{FCAD2B9A-B5EB-4BD4-8A9D-5CD920894734}"/>
              </a:ext>
            </a:extLst>
          </p:cNvPr>
          <p:cNvSpPr/>
          <p:nvPr/>
        </p:nvSpPr>
        <p:spPr>
          <a:xfrm>
            <a:off x="7430889"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4" name="Rectangle 53">
            <a:extLst>
              <a:ext uri="{FF2B5EF4-FFF2-40B4-BE49-F238E27FC236}">
                <a16:creationId xmlns:a16="http://schemas.microsoft.com/office/drawing/2014/main" id="{A54353F9-6038-4987-B9EF-2C8884CDB1DC}"/>
              </a:ext>
            </a:extLst>
          </p:cNvPr>
          <p:cNvSpPr/>
          <p:nvPr/>
        </p:nvSpPr>
        <p:spPr>
          <a:xfrm>
            <a:off x="7765972"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5" name="Rectangle 54">
            <a:extLst>
              <a:ext uri="{FF2B5EF4-FFF2-40B4-BE49-F238E27FC236}">
                <a16:creationId xmlns:a16="http://schemas.microsoft.com/office/drawing/2014/main" id="{C0ADE248-8952-4765-952F-BED87A1424B6}"/>
              </a:ext>
            </a:extLst>
          </p:cNvPr>
          <p:cNvSpPr/>
          <p:nvPr/>
        </p:nvSpPr>
        <p:spPr>
          <a:xfrm>
            <a:off x="8101055" y="5026585"/>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6" name="Rectangle 55">
            <a:extLst>
              <a:ext uri="{FF2B5EF4-FFF2-40B4-BE49-F238E27FC236}">
                <a16:creationId xmlns:a16="http://schemas.microsoft.com/office/drawing/2014/main" id="{7CF5A86B-8956-45D6-8AEB-74047046947F}"/>
              </a:ext>
            </a:extLst>
          </p:cNvPr>
          <p:cNvSpPr/>
          <p:nvPr/>
        </p:nvSpPr>
        <p:spPr>
          <a:xfrm>
            <a:off x="6760723"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7" name="Rectangle 56">
            <a:extLst>
              <a:ext uri="{FF2B5EF4-FFF2-40B4-BE49-F238E27FC236}">
                <a16:creationId xmlns:a16="http://schemas.microsoft.com/office/drawing/2014/main" id="{83BF4846-37ED-4ECD-9910-EE5B4B0D597B}"/>
              </a:ext>
            </a:extLst>
          </p:cNvPr>
          <p:cNvSpPr/>
          <p:nvPr/>
        </p:nvSpPr>
        <p:spPr>
          <a:xfrm>
            <a:off x="7095806"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8" name="Rectangle 57">
            <a:extLst>
              <a:ext uri="{FF2B5EF4-FFF2-40B4-BE49-F238E27FC236}">
                <a16:creationId xmlns:a16="http://schemas.microsoft.com/office/drawing/2014/main" id="{6122A439-13C2-4AB0-884B-351C0077B2BA}"/>
              </a:ext>
            </a:extLst>
          </p:cNvPr>
          <p:cNvSpPr/>
          <p:nvPr/>
        </p:nvSpPr>
        <p:spPr>
          <a:xfrm>
            <a:off x="7430889"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9" name="Rectangle 58">
            <a:extLst>
              <a:ext uri="{FF2B5EF4-FFF2-40B4-BE49-F238E27FC236}">
                <a16:creationId xmlns:a16="http://schemas.microsoft.com/office/drawing/2014/main" id="{765D03A7-AE97-4BA9-B47D-985FFF0ACECA}"/>
              </a:ext>
            </a:extLst>
          </p:cNvPr>
          <p:cNvSpPr/>
          <p:nvPr/>
        </p:nvSpPr>
        <p:spPr>
          <a:xfrm>
            <a:off x="7765972"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0" name="Rectangle 59">
            <a:extLst>
              <a:ext uri="{FF2B5EF4-FFF2-40B4-BE49-F238E27FC236}">
                <a16:creationId xmlns:a16="http://schemas.microsoft.com/office/drawing/2014/main" id="{6AA1BEC0-2971-4935-B102-FAF9A8C53EDE}"/>
              </a:ext>
            </a:extLst>
          </p:cNvPr>
          <p:cNvSpPr/>
          <p:nvPr/>
        </p:nvSpPr>
        <p:spPr>
          <a:xfrm>
            <a:off x="8101055" y="5388603"/>
            <a:ext cx="335083" cy="3620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 name="TextBox 3">
            <a:extLst>
              <a:ext uri="{FF2B5EF4-FFF2-40B4-BE49-F238E27FC236}">
                <a16:creationId xmlns:a16="http://schemas.microsoft.com/office/drawing/2014/main" id="{8B25C804-57CA-4219-8E9A-35BCE77A8C76}"/>
              </a:ext>
            </a:extLst>
          </p:cNvPr>
          <p:cNvSpPr txBox="1"/>
          <p:nvPr/>
        </p:nvSpPr>
        <p:spPr>
          <a:xfrm>
            <a:off x="6871436" y="2340249"/>
            <a:ext cx="1453988" cy="369332"/>
          </a:xfrm>
          <a:prstGeom prst="rect">
            <a:avLst/>
          </a:prstGeom>
        </p:spPr>
        <p:txBody>
          <a:bodyPr wrap="none" rtlCol="0">
            <a:spAutoFit/>
          </a:bodyPr>
          <a:lstStyle/>
          <a:p>
            <a:r>
              <a:rPr lang="en-US" dirty="0">
                <a:solidFill>
                  <a:schemeClr val="bg1"/>
                </a:solidFill>
              </a:rPr>
              <a:t>Registers (40)</a:t>
            </a:r>
          </a:p>
        </p:txBody>
      </p:sp>
      <p:sp>
        <p:nvSpPr>
          <p:cNvPr id="61" name="TextBox 60">
            <a:extLst>
              <a:ext uri="{FF2B5EF4-FFF2-40B4-BE49-F238E27FC236}">
                <a16:creationId xmlns:a16="http://schemas.microsoft.com/office/drawing/2014/main" id="{F76BCE39-50E7-48EB-BF6F-95870A49487E}"/>
              </a:ext>
            </a:extLst>
          </p:cNvPr>
          <p:cNvSpPr txBox="1"/>
          <p:nvPr/>
        </p:nvSpPr>
        <p:spPr>
          <a:xfrm>
            <a:off x="8516355" y="2340249"/>
            <a:ext cx="2122441" cy="369332"/>
          </a:xfrm>
          <a:prstGeom prst="rect">
            <a:avLst/>
          </a:prstGeom>
        </p:spPr>
        <p:txBody>
          <a:bodyPr wrap="none" rtlCol="0">
            <a:spAutoFit/>
          </a:bodyPr>
          <a:lstStyle/>
          <a:p>
            <a:r>
              <a:rPr lang="en-US" dirty="0">
                <a:solidFill>
                  <a:schemeClr val="bg1"/>
                </a:solidFill>
              </a:rPr>
              <a:t>Shared Memory (12)</a:t>
            </a:r>
          </a:p>
        </p:txBody>
      </p:sp>
      <p:sp>
        <p:nvSpPr>
          <p:cNvPr id="111" name="TextBox 110">
            <a:extLst>
              <a:ext uri="{FF2B5EF4-FFF2-40B4-BE49-F238E27FC236}">
                <a16:creationId xmlns:a16="http://schemas.microsoft.com/office/drawing/2014/main" id="{079BF078-FCA7-4A6C-90F3-911F19310997}"/>
              </a:ext>
            </a:extLst>
          </p:cNvPr>
          <p:cNvSpPr txBox="1"/>
          <p:nvPr/>
        </p:nvSpPr>
        <p:spPr>
          <a:xfrm>
            <a:off x="797415" y="4209103"/>
            <a:ext cx="1854097" cy="369332"/>
          </a:xfrm>
          <a:prstGeom prst="rect">
            <a:avLst/>
          </a:prstGeom>
        </p:spPr>
        <p:txBody>
          <a:bodyPr wrap="none" rtlCol="0">
            <a:spAutoFit/>
          </a:bodyPr>
          <a:lstStyle/>
          <a:p>
            <a:r>
              <a:rPr lang="en-US" dirty="0">
                <a:solidFill>
                  <a:schemeClr val="bg1"/>
                </a:solidFill>
              </a:rPr>
              <a:t>=&gt; “Occupancy 2”</a:t>
            </a:r>
          </a:p>
        </p:txBody>
      </p:sp>
      <p:grpSp>
        <p:nvGrpSpPr>
          <p:cNvPr id="179" name="Group 178">
            <a:extLst>
              <a:ext uri="{FF2B5EF4-FFF2-40B4-BE49-F238E27FC236}">
                <a16:creationId xmlns:a16="http://schemas.microsoft.com/office/drawing/2014/main" id="{FDE110A9-3F5B-46E4-B2E2-BA0C17D768B1}"/>
              </a:ext>
            </a:extLst>
          </p:cNvPr>
          <p:cNvGrpSpPr/>
          <p:nvPr/>
        </p:nvGrpSpPr>
        <p:grpSpPr>
          <a:xfrm>
            <a:off x="6760719" y="2850204"/>
            <a:ext cx="1675415" cy="724036"/>
            <a:chOff x="4974033" y="2528572"/>
            <a:chExt cx="1675415" cy="724036"/>
          </a:xfrm>
        </p:grpSpPr>
        <p:sp>
          <p:nvSpPr>
            <p:cNvPr id="225" name="Rectangle 224">
              <a:extLst>
                <a:ext uri="{FF2B5EF4-FFF2-40B4-BE49-F238E27FC236}">
                  <a16:creationId xmlns:a16="http://schemas.microsoft.com/office/drawing/2014/main" id="{EE650E00-3014-40E1-9936-01B3512AC54A}"/>
                </a:ext>
              </a:extLst>
            </p:cNvPr>
            <p:cNvSpPr/>
            <p:nvPr/>
          </p:nvSpPr>
          <p:spPr>
            <a:xfrm>
              <a:off x="4974033"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9E028DFF-7A93-4250-8C58-FB7E82F9386E}"/>
                </a:ext>
              </a:extLst>
            </p:cNvPr>
            <p:cNvSpPr/>
            <p:nvPr/>
          </p:nvSpPr>
          <p:spPr>
            <a:xfrm>
              <a:off x="5309116"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AD01B492-50A1-4EF7-9797-0E7EABB2D194}"/>
                </a:ext>
              </a:extLst>
            </p:cNvPr>
            <p:cNvSpPr/>
            <p:nvPr/>
          </p:nvSpPr>
          <p:spPr>
            <a:xfrm>
              <a:off x="5644199"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D4CDF1DC-78BE-42C9-B237-3DD668BDFB7A}"/>
                </a:ext>
              </a:extLst>
            </p:cNvPr>
            <p:cNvSpPr/>
            <p:nvPr/>
          </p:nvSpPr>
          <p:spPr>
            <a:xfrm>
              <a:off x="5979282"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2ECB9287-5ADD-4172-8333-E1ED942A1B35}"/>
                </a:ext>
              </a:extLst>
            </p:cNvPr>
            <p:cNvSpPr/>
            <p:nvPr/>
          </p:nvSpPr>
          <p:spPr>
            <a:xfrm>
              <a:off x="6314365" y="252857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7F538D3F-E2DD-41B0-8CB9-4D7F6D2F0238}"/>
                </a:ext>
              </a:extLst>
            </p:cNvPr>
            <p:cNvSpPr/>
            <p:nvPr/>
          </p:nvSpPr>
          <p:spPr>
            <a:xfrm>
              <a:off x="4974033" y="2890590"/>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2497F6B6-4A24-4569-8C83-14EA57E81F60}"/>
                </a:ext>
              </a:extLst>
            </p:cNvPr>
            <p:cNvSpPr/>
            <p:nvPr/>
          </p:nvSpPr>
          <p:spPr>
            <a:xfrm>
              <a:off x="5309116" y="2890590"/>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1DF1F698-29AC-476C-B7F0-9469FB3BBDB8}"/>
              </a:ext>
            </a:extLst>
          </p:cNvPr>
          <p:cNvGrpSpPr/>
          <p:nvPr/>
        </p:nvGrpSpPr>
        <p:grpSpPr>
          <a:xfrm>
            <a:off x="6760719" y="3212222"/>
            <a:ext cx="1675415" cy="724036"/>
            <a:chOff x="4974033" y="2890590"/>
            <a:chExt cx="1675415" cy="724036"/>
          </a:xfrm>
        </p:grpSpPr>
        <p:sp>
          <p:nvSpPr>
            <p:cNvPr id="218" name="Rectangle 217">
              <a:extLst>
                <a:ext uri="{FF2B5EF4-FFF2-40B4-BE49-F238E27FC236}">
                  <a16:creationId xmlns:a16="http://schemas.microsoft.com/office/drawing/2014/main" id="{2165EF5C-B8C2-4128-A5E9-77006707C7D4}"/>
                </a:ext>
              </a:extLst>
            </p:cNvPr>
            <p:cNvSpPr/>
            <p:nvPr/>
          </p:nvSpPr>
          <p:spPr>
            <a:xfrm>
              <a:off x="5644199" y="289059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E8AD0E0E-275E-47ED-9DDF-5A480714ED1B}"/>
                </a:ext>
              </a:extLst>
            </p:cNvPr>
            <p:cNvSpPr/>
            <p:nvPr/>
          </p:nvSpPr>
          <p:spPr>
            <a:xfrm>
              <a:off x="5979282" y="289059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3BCA84F9-BBBB-45D0-956B-458DB59BA132}"/>
                </a:ext>
              </a:extLst>
            </p:cNvPr>
            <p:cNvSpPr/>
            <p:nvPr/>
          </p:nvSpPr>
          <p:spPr>
            <a:xfrm>
              <a:off x="6314365" y="289059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C9EFE146-58CC-4317-A776-E58EDA313757}"/>
                </a:ext>
              </a:extLst>
            </p:cNvPr>
            <p:cNvSpPr/>
            <p:nvPr/>
          </p:nvSpPr>
          <p:spPr>
            <a:xfrm>
              <a:off x="4974033"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C061F7F7-CD28-4172-AE37-A3C1C46ECE70}"/>
                </a:ext>
              </a:extLst>
            </p:cNvPr>
            <p:cNvSpPr/>
            <p:nvPr/>
          </p:nvSpPr>
          <p:spPr>
            <a:xfrm>
              <a:off x="5309116"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AF9EE4D8-1F63-4A47-929B-A261C1006DDC}"/>
                </a:ext>
              </a:extLst>
            </p:cNvPr>
            <p:cNvSpPr/>
            <p:nvPr/>
          </p:nvSpPr>
          <p:spPr>
            <a:xfrm>
              <a:off x="5644199"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26C93ACD-D8BB-44CB-8486-B29961C59840}"/>
                </a:ext>
              </a:extLst>
            </p:cNvPr>
            <p:cNvSpPr/>
            <p:nvPr/>
          </p:nvSpPr>
          <p:spPr>
            <a:xfrm>
              <a:off x="5979282" y="3252608"/>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83" name="Group 282">
            <a:extLst>
              <a:ext uri="{FF2B5EF4-FFF2-40B4-BE49-F238E27FC236}">
                <a16:creationId xmlns:a16="http://schemas.microsoft.com/office/drawing/2014/main" id="{BAD2AEBF-F648-4FBF-BF15-5863F127273C}"/>
              </a:ext>
            </a:extLst>
          </p:cNvPr>
          <p:cNvGrpSpPr/>
          <p:nvPr/>
        </p:nvGrpSpPr>
        <p:grpSpPr>
          <a:xfrm>
            <a:off x="838199" y="3252608"/>
            <a:ext cx="5399766" cy="369332"/>
            <a:chOff x="838199" y="3252608"/>
            <a:chExt cx="5399766" cy="369332"/>
          </a:xfrm>
        </p:grpSpPr>
        <p:sp>
          <p:nvSpPr>
            <p:cNvPr id="102" name="TextBox 101">
              <a:extLst>
                <a:ext uri="{FF2B5EF4-FFF2-40B4-BE49-F238E27FC236}">
                  <a16:creationId xmlns:a16="http://schemas.microsoft.com/office/drawing/2014/main" id="{BC5A0A1F-8195-452F-AB7A-52EAC1B646AA}"/>
                </a:ext>
              </a:extLst>
            </p:cNvPr>
            <p:cNvSpPr txBox="1"/>
            <p:nvPr/>
          </p:nvSpPr>
          <p:spPr>
            <a:xfrm>
              <a:off x="838199" y="3252608"/>
              <a:ext cx="864339" cy="369332"/>
            </a:xfrm>
            <a:prstGeom prst="rect">
              <a:avLst/>
            </a:prstGeom>
          </p:spPr>
          <p:txBody>
            <a:bodyPr wrap="none" rtlCol="0">
              <a:spAutoFit/>
            </a:bodyPr>
            <a:lstStyle/>
            <a:p>
              <a:r>
                <a:rPr lang="en-US" dirty="0">
                  <a:solidFill>
                    <a:schemeClr val="bg1"/>
                  </a:solidFill>
                </a:rPr>
                <a:t>Warp 0</a:t>
              </a:r>
            </a:p>
          </p:txBody>
        </p:sp>
        <p:sp>
          <p:nvSpPr>
            <p:cNvPr id="103" name="Rectangle 102">
              <a:extLst>
                <a:ext uri="{FF2B5EF4-FFF2-40B4-BE49-F238E27FC236}">
                  <a16:creationId xmlns:a16="http://schemas.microsoft.com/office/drawing/2014/main" id="{170CFD06-36BD-4438-AE96-C0E46D56BD3A}"/>
                </a:ext>
              </a:extLst>
            </p:cNvPr>
            <p:cNvSpPr/>
            <p:nvPr/>
          </p:nvSpPr>
          <p:spPr>
            <a:xfrm>
              <a:off x="1981350" y="325992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D5EFF7E-4024-4B3F-9EB2-DF67324769EE}"/>
                </a:ext>
              </a:extLst>
            </p:cNvPr>
            <p:cNvSpPr/>
            <p:nvPr/>
          </p:nvSpPr>
          <p:spPr>
            <a:xfrm>
              <a:off x="2316433" y="325992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13B5748-637C-4EC5-ABF3-7F1D04E51CB6}"/>
                </a:ext>
              </a:extLst>
            </p:cNvPr>
            <p:cNvSpPr/>
            <p:nvPr/>
          </p:nvSpPr>
          <p:spPr>
            <a:xfrm>
              <a:off x="2651516" y="325992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819D68AB-E448-462A-BD81-39BD32F56CE0}"/>
                </a:ext>
              </a:extLst>
            </p:cNvPr>
            <p:cNvSpPr/>
            <p:nvPr/>
          </p:nvSpPr>
          <p:spPr>
            <a:xfrm>
              <a:off x="2986599" y="325992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26380B7-E600-44E2-A917-7F20B70C0832}"/>
                </a:ext>
              </a:extLst>
            </p:cNvPr>
            <p:cNvSpPr/>
            <p:nvPr/>
          </p:nvSpPr>
          <p:spPr>
            <a:xfrm>
              <a:off x="3321682" y="325992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BB76F89-F9A7-4CF0-96D7-AED4701EF1B2}"/>
                </a:ext>
              </a:extLst>
            </p:cNvPr>
            <p:cNvSpPr/>
            <p:nvPr/>
          </p:nvSpPr>
          <p:spPr>
            <a:xfrm>
              <a:off x="3656765" y="325992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F9A42113-9999-4AE0-8469-EDE3B4E1A24F}"/>
                </a:ext>
              </a:extLst>
            </p:cNvPr>
            <p:cNvSpPr/>
            <p:nvPr/>
          </p:nvSpPr>
          <p:spPr>
            <a:xfrm>
              <a:off x="3991848" y="3259922"/>
              <a:ext cx="335083" cy="3620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DE2F310-29BF-4B62-849B-F850B7D51E7C}"/>
                </a:ext>
              </a:extLst>
            </p:cNvPr>
            <p:cNvSpPr/>
            <p:nvPr/>
          </p:nvSpPr>
          <p:spPr>
            <a:xfrm>
              <a:off x="4562566" y="3259922"/>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DBB5E68B-B0D4-4A32-9A19-C953DC25A8B1}"/>
                </a:ext>
              </a:extLst>
            </p:cNvPr>
            <p:cNvSpPr/>
            <p:nvPr/>
          </p:nvSpPr>
          <p:spPr>
            <a:xfrm>
              <a:off x="4897645" y="3259922"/>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48F7E617-E09C-469A-955D-9B960179C00F}"/>
                </a:ext>
              </a:extLst>
            </p:cNvPr>
            <p:cNvSpPr/>
            <p:nvPr/>
          </p:nvSpPr>
          <p:spPr>
            <a:xfrm>
              <a:off x="5232724" y="3259922"/>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CCF4FD43-A3C0-489F-AAFB-32380A9E3904}"/>
                </a:ext>
              </a:extLst>
            </p:cNvPr>
            <p:cNvSpPr/>
            <p:nvPr/>
          </p:nvSpPr>
          <p:spPr>
            <a:xfrm>
              <a:off x="5567803" y="3259922"/>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12F878E1-8664-42FE-B37D-699EB4194598}"/>
                </a:ext>
              </a:extLst>
            </p:cNvPr>
            <p:cNvSpPr/>
            <p:nvPr/>
          </p:nvSpPr>
          <p:spPr>
            <a:xfrm>
              <a:off x="5902882" y="3259922"/>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84" name="Group 283">
            <a:extLst>
              <a:ext uri="{FF2B5EF4-FFF2-40B4-BE49-F238E27FC236}">
                <a16:creationId xmlns:a16="http://schemas.microsoft.com/office/drawing/2014/main" id="{08AC2C26-4603-4616-8B13-A484007F3227}"/>
              </a:ext>
            </a:extLst>
          </p:cNvPr>
          <p:cNvGrpSpPr/>
          <p:nvPr/>
        </p:nvGrpSpPr>
        <p:grpSpPr>
          <a:xfrm>
            <a:off x="838198" y="3678936"/>
            <a:ext cx="5399770" cy="369332"/>
            <a:chOff x="838198" y="3678936"/>
            <a:chExt cx="5399770" cy="369332"/>
          </a:xfrm>
        </p:grpSpPr>
        <p:sp>
          <p:nvSpPr>
            <p:cNvPr id="113" name="TextBox 112">
              <a:extLst>
                <a:ext uri="{FF2B5EF4-FFF2-40B4-BE49-F238E27FC236}">
                  <a16:creationId xmlns:a16="http://schemas.microsoft.com/office/drawing/2014/main" id="{D77B884C-34FD-46BD-A448-2176E247B1C4}"/>
                </a:ext>
              </a:extLst>
            </p:cNvPr>
            <p:cNvSpPr txBox="1"/>
            <p:nvPr/>
          </p:nvSpPr>
          <p:spPr>
            <a:xfrm>
              <a:off x="838198" y="3678936"/>
              <a:ext cx="864339" cy="369332"/>
            </a:xfrm>
            <a:prstGeom prst="rect">
              <a:avLst/>
            </a:prstGeom>
          </p:spPr>
          <p:txBody>
            <a:bodyPr wrap="none" rtlCol="0">
              <a:spAutoFit/>
            </a:bodyPr>
            <a:lstStyle/>
            <a:p>
              <a:r>
                <a:rPr lang="en-US" dirty="0">
                  <a:solidFill>
                    <a:schemeClr val="bg1"/>
                  </a:solidFill>
                </a:rPr>
                <a:t>Warp 1</a:t>
              </a:r>
            </a:p>
          </p:txBody>
        </p:sp>
        <p:sp>
          <p:nvSpPr>
            <p:cNvPr id="114" name="Rectangle 113">
              <a:extLst>
                <a:ext uri="{FF2B5EF4-FFF2-40B4-BE49-F238E27FC236}">
                  <a16:creationId xmlns:a16="http://schemas.microsoft.com/office/drawing/2014/main" id="{36E690A9-6454-4126-A0BD-2E78523CAE28}"/>
                </a:ext>
              </a:extLst>
            </p:cNvPr>
            <p:cNvSpPr/>
            <p:nvPr/>
          </p:nvSpPr>
          <p:spPr>
            <a:xfrm>
              <a:off x="1981349" y="368625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5A125DD-09A2-4D4B-B7EF-D40457A01218}"/>
                </a:ext>
              </a:extLst>
            </p:cNvPr>
            <p:cNvSpPr/>
            <p:nvPr/>
          </p:nvSpPr>
          <p:spPr>
            <a:xfrm>
              <a:off x="2316432" y="368625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11C50949-FEBF-455F-81F3-B01E2C7AD2E6}"/>
                </a:ext>
              </a:extLst>
            </p:cNvPr>
            <p:cNvSpPr/>
            <p:nvPr/>
          </p:nvSpPr>
          <p:spPr>
            <a:xfrm>
              <a:off x="2651515" y="368625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BE2DFA1D-A9F0-41F1-9DBA-D0536A0D8900}"/>
                </a:ext>
              </a:extLst>
            </p:cNvPr>
            <p:cNvSpPr/>
            <p:nvPr/>
          </p:nvSpPr>
          <p:spPr>
            <a:xfrm>
              <a:off x="2986598" y="368625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5C95A12-48F6-4238-8B23-0A10B9E0EB24}"/>
                </a:ext>
              </a:extLst>
            </p:cNvPr>
            <p:cNvSpPr/>
            <p:nvPr/>
          </p:nvSpPr>
          <p:spPr>
            <a:xfrm>
              <a:off x="3321681" y="368625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443EB8E2-8A61-410A-8067-441E05C0B682}"/>
                </a:ext>
              </a:extLst>
            </p:cNvPr>
            <p:cNvSpPr/>
            <p:nvPr/>
          </p:nvSpPr>
          <p:spPr>
            <a:xfrm>
              <a:off x="3656764" y="368625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FAF29359-159B-4A61-9E86-F359AEC8CF52}"/>
                </a:ext>
              </a:extLst>
            </p:cNvPr>
            <p:cNvSpPr/>
            <p:nvPr/>
          </p:nvSpPr>
          <p:spPr>
            <a:xfrm>
              <a:off x="3991847" y="3686250"/>
              <a:ext cx="335083" cy="36201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43843AD6-0116-4C93-9B29-FB31843265E2}"/>
                </a:ext>
              </a:extLst>
            </p:cNvPr>
            <p:cNvSpPr/>
            <p:nvPr/>
          </p:nvSpPr>
          <p:spPr>
            <a:xfrm>
              <a:off x="4562565" y="368625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C8D18C0F-7367-4593-95A0-ACF8A4AB966C}"/>
                </a:ext>
              </a:extLst>
            </p:cNvPr>
            <p:cNvSpPr/>
            <p:nvPr/>
          </p:nvSpPr>
          <p:spPr>
            <a:xfrm>
              <a:off x="4897645" y="368625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824B2DF8-61A9-4C02-A428-A401EDF37D60}"/>
                </a:ext>
              </a:extLst>
            </p:cNvPr>
            <p:cNvSpPr/>
            <p:nvPr/>
          </p:nvSpPr>
          <p:spPr>
            <a:xfrm>
              <a:off x="5232725" y="368625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47FF9449-2C53-4D80-AB1D-A7C2247A783F}"/>
                </a:ext>
              </a:extLst>
            </p:cNvPr>
            <p:cNvSpPr/>
            <p:nvPr/>
          </p:nvSpPr>
          <p:spPr>
            <a:xfrm>
              <a:off x="5567805" y="368625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B390A2DC-DF05-42F6-8DFE-72676534AD72}"/>
                </a:ext>
              </a:extLst>
            </p:cNvPr>
            <p:cNvSpPr/>
            <p:nvPr/>
          </p:nvSpPr>
          <p:spPr>
            <a:xfrm>
              <a:off x="5902885" y="368625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3F3FF6F2-681C-4594-B475-12509F546786}"/>
              </a:ext>
            </a:extLst>
          </p:cNvPr>
          <p:cNvGrpSpPr/>
          <p:nvPr/>
        </p:nvGrpSpPr>
        <p:grpSpPr>
          <a:xfrm>
            <a:off x="8907409" y="2848989"/>
            <a:ext cx="1340332" cy="724036"/>
            <a:chOff x="9296312" y="4483558"/>
            <a:chExt cx="1340332" cy="724036"/>
          </a:xfrm>
        </p:grpSpPr>
        <p:sp>
          <p:nvSpPr>
            <p:cNvPr id="270" name="Rectangle 269">
              <a:extLst>
                <a:ext uri="{FF2B5EF4-FFF2-40B4-BE49-F238E27FC236}">
                  <a16:creationId xmlns:a16="http://schemas.microsoft.com/office/drawing/2014/main" id="{2EE3B5BE-4C8E-48A4-8F1E-CC6A91DA2F06}"/>
                </a:ext>
              </a:extLst>
            </p:cNvPr>
            <p:cNvSpPr/>
            <p:nvPr/>
          </p:nvSpPr>
          <p:spPr>
            <a:xfrm>
              <a:off x="9296312" y="4483558"/>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29B4523-DB7C-44B3-9EEE-016CAD1EB8F7}"/>
                </a:ext>
              </a:extLst>
            </p:cNvPr>
            <p:cNvSpPr/>
            <p:nvPr/>
          </p:nvSpPr>
          <p:spPr>
            <a:xfrm>
              <a:off x="9631395" y="4483558"/>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7B9BC9CF-ECEB-4854-8F9A-A04C042A23D4}"/>
                </a:ext>
              </a:extLst>
            </p:cNvPr>
            <p:cNvSpPr/>
            <p:nvPr/>
          </p:nvSpPr>
          <p:spPr>
            <a:xfrm>
              <a:off x="9966478" y="4483558"/>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A11A12AA-13D0-4C4C-8B79-C6007EAEFEA4}"/>
                </a:ext>
              </a:extLst>
            </p:cNvPr>
            <p:cNvSpPr/>
            <p:nvPr/>
          </p:nvSpPr>
          <p:spPr>
            <a:xfrm>
              <a:off x="10301561" y="4483558"/>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C61543A4-F587-4F3E-B522-8523E6F7AD9C}"/>
                </a:ext>
              </a:extLst>
            </p:cNvPr>
            <p:cNvSpPr/>
            <p:nvPr/>
          </p:nvSpPr>
          <p:spPr>
            <a:xfrm>
              <a:off x="9296312" y="4845576"/>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F7BC18EC-583B-44DC-AD59-4554042AE893}"/>
                </a:ext>
              </a:extLst>
            </p:cNvPr>
            <p:cNvSpPr/>
            <p:nvPr/>
          </p:nvSpPr>
          <p:spPr>
            <a:xfrm>
              <a:off x="9631395" y="4845576"/>
              <a:ext cx="335083" cy="36201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85" name="Group 284">
            <a:extLst>
              <a:ext uri="{FF2B5EF4-FFF2-40B4-BE49-F238E27FC236}">
                <a16:creationId xmlns:a16="http://schemas.microsoft.com/office/drawing/2014/main" id="{B9B5022A-AE9B-4953-9D21-B99248FF78E9}"/>
              </a:ext>
            </a:extLst>
          </p:cNvPr>
          <p:cNvGrpSpPr/>
          <p:nvPr/>
        </p:nvGrpSpPr>
        <p:grpSpPr>
          <a:xfrm>
            <a:off x="8907405" y="3211007"/>
            <a:ext cx="1340336" cy="724036"/>
            <a:chOff x="8907406" y="3212222"/>
            <a:chExt cx="1340336" cy="724036"/>
          </a:xfrm>
        </p:grpSpPr>
        <p:sp>
          <p:nvSpPr>
            <p:cNvPr id="37" name="Rectangle 36">
              <a:extLst>
                <a:ext uri="{FF2B5EF4-FFF2-40B4-BE49-F238E27FC236}">
                  <a16:creationId xmlns:a16="http://schemas.microsoft.com/office/drawing/2014/main" id="{AC660D43-FBBD-41AC-9325-C251E343901A}"/>
                </a:ext>
              </a:extLst>
            </p:cNvPr>
            <p:cNvSpPr/>
            <p:nvPr/>
          </p:nvSpPr>
          <p:spPr>
            <a:xfrm>
              <a:off x="8907410"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8" name="Rectangle 37">
              <a:extLst>
                <a:ext uri="{FF2B5EF4-FFF2-40B4-BE49-F238E27FC236}">
                  <a16:creationId xmlns:a16="http://schemas.microsoft.com/office/drawing/2014/main" id="{62ACD338-C45E-4682-9E5D-0F2B10287EE0}"/>
                </a:ext>
              </a:extLst>
            </p:cNvPr>
            <p:cNvSpPr/>
            <p:nvPr/>
          </p:nvSpPr>
          <p:spPr>
            <a:xfrm>
              <a:off x="9242493"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9" name="Rectangle 38">
              <a:extLst>
                <a:ext uri="{FF2B5EF4-FFF2-40B4-BE49-F238E27FC236}">
                  <a16:creationId xmlns:a16="http://schemas.microsoft.com/office/drawing/2014/main" id="{043A4A17-25BE-431B-B65A-8E99D559EC62}"/>
                </a:ext>
              </a:extLst>
            </p:cNvPr>
            <p:cNvSpPr/>
            <p:nvPr/>
          </p:nvSpPr>
          <p:spPr>
            <a:xfrm>
              <a:off x="9577576"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0" name="Rectangle 39">
              <a:extLst>
                <a:ext uri="{FF2B5EF4-FFF2-40B4-BE49-F238E27FC236}">
                  <a16:creationId xmlns:a16="http://schemas.microsoft.com/office/drawing/2014/main" id="{2E273073-4547-4356-82C2-E9C500DABE8D}"/>
                </a:ext>
              </a:extLst>
            </p:cNvPr>
            <p:cNvSpPr/>
            <p:nvPr/>
          </p:nvSpPr>
          <p:spPr>
            <a:xfrm>
              <a:off x="9912659"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76" name="Rectangle 275">
              <a:extLst>
                <a:ext uri="{FF2B5EF4-FFF2-40B4-BE49-F238E27FC236}">
                  <a16:creationId xmlns:a16="http://schemas.microsoft.com/office/drawing/2014/main" id="{15BFE977-84EA-4265-A3A7-F90245C2127D}"/>
                </a:ext>
              </a:extLst>
            </p:cNvPr>
            <p:cNvSpPr/>
            <p:nvPr/>
          </p:nvSpPr>
          <p:spPr>
            <a:xfrm>
              <a:off x="9577572" y="3212222"/>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CF5310DC-32F3-44EC-AA34-C71CC90F1820}"/>
                </a:ext>
              </a:extLst>
            </p:cNvPr>
            <p:cNvSpPr/>
            <p:nvPr/>
          </p:nvSpPr>
          <p:spPr>
            <a:xfrm>
              <a:off x="9912655" y="3212222"/>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63A001D4-23EF-43EE-AEA1-9B17304F49D7}"/>
                </a:ext>
              </a:extLst>
            </p:cNvPr>
            <p:cNvSpPr/>
            <p:nvPr/>
          </p:nvSpPr>
          <p:spPr>
            <a:xfrm>
              <a:off x="8907406" y="357424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552F32B6-5748-4F90-9319-A00304363A48}"/>
                </a:ext>
              </a:extLst>
            </p:cNvPr>
            <p:cNvSpPr/>
            <p:nvPr/>
          </p:nvSpPr>
          <p:spPr>
            <a:xfrm>
              <a:off x="9242489" y="357424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7D4B5DA0-B01F-42A4-A667-1D01E6F1E2B2}"/>
                </a:ext>
              </a:extLst>
            </p:cNvPr>
            <p:cNvSpPr/>
            <p:nvPr/>
          </p:nvSpPr>
          <p:spPr>
            <a:xfrm>
              <a:off x="9577572" y="3574240"/>
              <a:ext cx="335083" cy="362018"/>
            </a:xfrm>
            <a:prstGeom prst="rect">
              <a:avLst/>
            </a:prstGeom>
            <a:solidFill>
              <a:schemeClr val="accent6">
                <a:lumMod val="5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52F8EC9B-16D2-4DC4-95C5-74E7A24EEE26}"/>
                </a:ext>
              </a:extLst>
            </p:cNvPr>
            <p:cNvSpPr/>
            <p:nvPr/>
          </p:nvSpPr>
          <p:spPr>
            <a:xfrm>
              <a:off x="9912655" y="3574240"/>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sp>
        <p:nvSpPr>
          <p:cNvPr id="6" name="Footer Placeholder 5">
            <a:extLst>
              <a:ext uri="{FF2B5EF4-FFF2-40B4-BE49-F238E27FC236}">
                <a16:creationId xmlns:a16="http://schemas.microsoft.com/office/drawing/2014/main" id="{61279F9E-953F-466F-91FF-3F0E0759F662}"/>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
        <p:nvSpPr>
          <p:cNvPr id="122" name="Rectangle 121">
            <a:extLst>
              <a:ext uri="{FF2B5EF4-FFF2-40B4-BE49-F238E27FC236}">
                <a16:creationId xmlns:a16="http://schemas.microsoft.com/office/drawing/2014/main" id="{8FD3DBD8-75B2-4CC8-AEF9-085119D9BB73}"/>
              </a:ext>
            </a:extLst>
          </p:cNvPr>
          <p:cNvSpPr/>
          <p:nvPr/>
        </p:nvSpPr>
        <p:spPr>
          <a:xfrm>
            <a:off x="8907409" y="3573025"/>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3" name="Rectangle 122">
            <a:extLst>
              <a:ext uri="{FF2B5EF4-FFF2-40B4-BE49-F238E27FC236}">
                <a16:creationId xmlns:a16="http://schemas.microsoft.com/office/drawing/2014/main" id="{E6F74080-530C-4CDD-8BD1-6382E5CFC810}"/>
              </a:ext>
            </a:extLst>
          </p:cNvPr>
          <p:cNvSpPr/>
          <p:nvPr/>
        </p:nvSpPr>
        <p:spPr>
          <a:xfrm>
            <a:off x="9242492" y="3573025"/>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4" name="Rectangle 123">
            <a:extLst>
              <a:ext uri="{FF2B5EF4-FFF2-40B4-BE49-F238E27FC236}">
                <a16:creationId xmlns:a16="http://schemas.microsoft.com/office/drawing/2014/main" id="{52E1F3AA-33FE-4771-B56D-CC8A8B0993DF}"/>
              </a:ext>
            </a:extLst>
          </p:cNvPr>
          <p:cNvSpPr/>
          <p:nvPr/>
        </p:nvSpPr>
        <p:spPr>
          <a:xfrm>
            <a:off x="9577575" y="3573025"/>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5" name="Rectangle 124">
            <a:extLst>
              <a:ext uri="{FF2B5EF4-FFF2-40B4-BE49-F238E27FC236}">
                <a16:creationId xmlns:a16="http://schemas.microsoft.com/office/drawing/2014/main" id="{4B26EDD4-8E8A-40C6-BADA-DE7A6FDD7B4D}"/>
              </a:ext>
            </a:extLst>
          </p:cNvPr>
          <p:cNvSpPr/>
          <p:nvPr/>
        </p:nvSpPr>
        <p:spPr>
          <a:xfrm>
            <a:off x="9912658" y="3573025"/>
            <a:ext cx="335083" cy="3620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6764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4"/>
                                        </p:tgtEl>
                                        <p:attrNameLst>
                                          <p:attrName>style.visibility</p:attrName>
                                        </p:attrNameLst>
                                      </p:cBhvr>
                                      <p:to>
                                        <p:strVal val="visible"/>
                                      </p:to>
                                    </p:set>
                                    <p:animEffect transition="in" filter="fade">
                                      <p:cBhvr>
                                        <p:cTn id="18" dur="500"/>
                                        <p:tgtEl>
                                          <p:spTgt spid="284"/>
                                        </p:tgtEl>
                                      </p:cBhvr>
                                    </p:animEffect>
                                  </p:childTnLst>
                                </p:cTn>
                              </p:par>
                              <p:par>
                                <p:cTn id="19" presetID="10" presetClass="entr" presetSubtype="0"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fade">
                                      <p:cBhvr>
                                        <p:cTn id="21" dur="500"/>
                                        <p:tgtEl>
                                          <p:spTgt spid="180"/>
                                        </p:tgtEl>
                                      </p:cBhvr>
                                    </p:animEffect>
                                  </p:childTnLst>
                                </p:cTn>
                              </p:par>
                              <p:par>
                                <p:cTn id="22" presetID="10" presetClass="entr" presetSubtype="0" fill="hold" nodeType="withEffect">
                                  <p:stCondLst>
                                    <p:cond delay="0"/>
                                  </p:stCondLst>
                                  <p:childTnLst>
                                    <p:set>
                                      <p:cBhvr>
                                        <p:cTn id="23" dur="1" fill="hold">
                                          <p:stCondLst>
                                            <p:cond delay="0"/>
                                          </p:stCondLst>
                                        </p:cTn>
                                        <p:tgtEl>
                                          <p:spTgt spid="285"/>
                                        </p:tgtEl>
                                        <p:attrNameLst>
                                          <p:attrName>style.visibility</p:attrName>
                                        </p:attrNameLst>
                                      </p:cBhvr>
                                      <p:to>
                                        <p:strVal val="visible"/>
                                      </p:to>
                                    </p:set>
                                    <p:animEffect transition="in" filter="fade">
                                      <p:cBhvr>
                                        <p:cTn id="24" dur="500"/>
                                        <p:tgtEl>
                                          <p:spTgt spid="2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Improving Occupancy via Software?</a:t>
            </a:r>
          </a:p>
        </p:txBody>
      </p:sp>
      <p:pic>
        <p:nvPicPr>
          <p:cNvPr id="5" name="Picture 4">
            <a:extLst>
              <a:ext uri="{FF2B5EF4-FFF2-40B4-BE49-F238E27FC236}">
                <a16:creationId xmlns:a16="http://schemas.microsoft.com/office/drawing/2014/main" id="{3628EAA5-DB49-43DC-A694-8EF8D557D7D8}"/>
              </a:ext>
            </a:extLst>
          </p:cNvPr>
          <p:cNvPicPr>
            <a:picLocks noChangeAspect="1"/>
          </p:cNvPicPr>
          <p:nvPr/>
        </p:nvPicPr>
        <p:blipFill>
          <a:blip r:embed="rId3"/>
          <a:stretch>
            <a:fillRect/>
          </a:stretch>
        </p:blipFill>
        <p:spPr>
          <a:xfrm>
            <a:off x="519223" y="1776829"/>
            <a:ext cx="7967884" cy="4256923"/>
          </a:xfrm>
          <a:prstGeom prst="rect">
            <a:avLst/>
          </a:prstGeom>
        </p:spPr>
      </p:pic>
      <p:sp>
        <p:nvSpPr>
          <p:cNvPr id="6" name="TextBox 5">
            <a:extLst>
              <a:ext uri="{FF2B5EF4-FFF2-40B4-BE49-F238E27FC236}">
                <a16:creationId xmlns:a16="http://schemas.microsoft.com/office/drawing/2014/main" id="{C6E16CB2-36E7-4019-A8B5-8B2F492C8B00}"/>
              </a:ext>
            </a:extLst>
          </p:cNvPr>
          <p:cNvSpPr txBox="1"/>
          <p:nvPr/>
        </p:nvSpPr>
        <p:spPr>
          <a:xfrm>
            <a:off x="8676168" y="3048271"/>
            <a:ext cx="3242930" cy="1569660"/>
          </a:xfrm>
          <a:prstGeom prst="rect">
            <a:avLst/>
          </a:prstGeom>
        </p:spPr>
        <p:txBody>
          <a:bodyPr wrap="square" rtlCol="0">
            <a:spAutoFit/>
          </a:bodyPr>
          <a:lstStyle/>
          <a:p>
            <a:pPr marL="342900" indent="-342900">
              <a:buFont typeface="Arial" panose="020B0604020202020204" pitchFamily="34" charset="0"/>
              <a:buChar char="•"/>
            </a:pPr>
            <a:r>
              <a:rPr lang="en-US" sz="2400" dirty="0">
                <a:solidFill>
                  <a:schemeClr val="bg1"/>
                </a:solidFill>
              </a:rPr>
              <a:t>Per IHV…</a:t>
            </a:r>
          </a:p>
          <a:p>
            <a:pPr marL="342900" indent="-342900">
              <a:buFont typeface="Arial" panose="020B0604020202020204" pitchFamily="34" charset="0"/>
              <a:buChar char="•"/>
            </a:pPr>
            <a:r>
              <a:rPr lang="en-US" sz="2400" dirty="0">
                <a:solidFill>
                  <a:schemeClr val="bg1"/>
                </a:solidFill>
              </a:rPr>
              <a:t>Per architecture…</a:t>
            </a:r>
          </a:p>
          <a:p>
            <a:pPr marL="342900" indent="-342900">
              <a:buFont typeface="Arial" panose="020B0604020202020204" pitchFamily="34" charset="0"/>
              <a:buChar char="•"/>
            </a:pPr>
            <a:r>
              <a:rPr lang="en-US" sz="2400" dirty="0">
                <a:solidFill>
                  <a:schemeClr val="bg1"/>
                </a:solidFill>
              </a:rPr>
              <a:t>Per SKU…</a:t>
            </a:r>
          </a:p>
          <a:p>
            <a:pPr marL="342900" indent="-342900">
              <a:buFont typeface="Arial" panose="020B0604020202020204" pitchFamily="34" charset="0"/>
              <a:buChar char="•"/>
            </a:pPr>
            <a:r>
              <a:rPr lang="en-US" sz="2400" dirty="0">
                <a:solidFill>
                  <a:schemeClr val="bg1"/>
                </a:solidFill>
              </a:rPr>
              <a:t>Per driver/compiler…</a:t>
            </a:r>
          </a:p>
        </p:txBody>
      </p:sp>
      <p:pic>
        <p:nvPicPr>
          <p:cNvPr id="1028" name="Picture 4" descr="Image result for amd gcn logo">
            <a:extLst>
              <a:ext uri="{FF2B5EF4-FFF2-40B4-BE49-F238E27FC236}">
                <a16:creationId xmlns:a16="http://schemas.microsoft.com/office/drawing/2014/main" id="{BE446497-7A08-457C-BF98-B4F7D7511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527" y="3583171"/>
            <a:ext cx="412799" cy="3489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9859DF64-E948-4F90-BD55-D2EACF4D3F6A}"/>
              </a:ext>
            </a:extLst>
          </p:cNvPr>
          <p:cNvCxnSpPr/>
          <p:nvPr/>
        </p:nvCxnSpPr>
        <p:spPr>
          <a:xfrm>
            <a:off x="3274828" y="3530009"/>
            <a:ext cx="1871330"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5754F8A1-A3B8-4BBA-BA41-6045A2A74729}"/>
              </a:ext>
            </a:extLst>
          </p:cNvPr>
          <p:cNvSpPr txBox="1"/>
          <p:nvPr/>
        </p:nvSpPr>
        <p:spPr>
          <a:xfrm>
            <a:off x="932411" y="6086913"/>
            <a:ext cx="7141507" cy="369332"/>
          </a:xfrm>
          <a:prstGeom prst="rect">
            <a:avLst/>
          </a:prstGeom>
        </p:spPr>
        <p:txBody>
          <a:bodyPr wrap="none" rtlCol="0">
            <a:spAutoFit/>
          </a:bodyPr>
          <a:lstStyle/>
          <a:p>
            <a:r>
              <a:rPr lang="en-US" i="1" dirty="0">
                <a:solidFill>
                  <a:schemeClr val="bg1"/>
                </a:solidFill>
              </a:rPr>
              <a:t>From “A deferred material rendering system” by Tomasz </a:t>
            </a:r>
            <a:r>
              <a:rPr lang="en-US" i="1" dirty="0" err="1">
                <a:solidFill>
                  <a:schemeClr val="bg1"/>
                </a:solidFill>
              </a:rPr>
              <a:t>Stachowiak</a:t>
            </a:r>
            <a:r>
              <a:rPr lang="en-US" i="1" dirty="0">
                <a:solidFill>
                  <a:schemeClr val="bg1"/>
                </a:solidFill>
              </a:rPr>
              <a:t>, 2017</a:t>
            </a:r>
          </a:p>
        </p:txBody>
      </p:sp>
    </p:spTree>
    <p:extLst>
      <p:ext uri="{BB962C8B-B14F-4D97-AF65-F5344CB8AC3E}">
        <p14:creationId xmlns:p14="http://schemas.microsoft.com/office/powerpoint/2010/main" val="15891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par>
                                <p:cTn id="10" presetID="1"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Improving Occupancy via Hardware</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Dynamic resource allocation/freeing inside warps?</a:t>
            </a:r>
          </a:p>
          <a:p>
            <a:pPr lvl="1"/>
            <a:r>
              <a:rPr lang="en-US" dirty="0"/>
              <a:t>Some potential here, but can get complicated quickly for the scheduler</a:t>
            </a:r>
          </a:p>
          <a:p>
            <a:endParaRPr lang="en-US" dirty="0"/>
          </a:p>
          <a:p>
            <a:r>
              <a:rPr lang="en-US" dirty="0"/>
              <a:t>Compile everything for good occupancy</a:t>
            </a:r>
          </a:p>
          <a:p>
            <a:pPr lvl="1"/>
            <a:r>
              <a:rPr lang="en-US" dirty="0"/>
              <a:t>Let caches handle the dynamic variation via spill to L1$?</a:t>
            </a:r>
          </a:p>
          <a:p>
            <a:pPr lvl="1"/>
            <a:endParaRPr lang="en-US" dirty="0"/>
          </a:p>
          <a:p>
            <a:r>
              <a:rPr lang="en-US" dirty="0"/>
              <a:t>GPU caches are typically small relative to register files</a:t>
            </a:r>
          </a:p>
          <a:p>
            <a:pPr lvl="1"/>
            <a:r>
              <a:rPr lang="en-US" dirty="0"/>
              <a:t>Generally a poor idea to rely on them to help manage dynamic working set</a:t>
            </a:r>
          </a:p>
          <a:p>
            <a:pPr lvl="1"/>
            <a:r>
              <a:rPr lang="en-US" dirty="0"/>
              <a:t>… but improvements are starting to emerge!</a:t>
            </a:r>
          </a:p>
        </p:txBody>
      </p:sp>
      <p:sp>
        <p:nvSpPr>
          <p:cNvPr id="4" name="Footer Placeholder 3">
            <a:extLst>
              <a:ext uri="{FF2B5EF4-FFF2-40B4-BE49-F238E27FC236}">
                <a16:creationId xmlns:a16="http://schemas.microsoft.com/office/drawing/2014/main" id="{AF2D0179-DC74-481A-AC1F-081A73A4AE17}"/>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109122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36295D-F341-47FF-BB08-36F7D578B4A3}"/>
              </a:ext>
            </a:extLst>
          </p:cNvPr>
          <p:cNvPicPr>
            <a:picLocks noChangeAspect="1"/>
          </p:cNvPicPr>
          <p:nvPr/>
        </p:nvPicPr>
        <p:blipFill rotWithShape="1">
          <a:blip r:embed="rId3">
            <a:extLst>
              <a:ext uri="{28A0092B-C50C-407E-A947-70E740481C1C}">
                <a14:useLocalDpi xmlns:a14="http://schemas.microsoft.com/office/drawing/2010/main" val="0"/>
              </a:ext>
            </a:extLst>
          </a:blip>
          <a:srcRect l="2203" t="7332" r="1805" b="2611"/>
          <a:stretch/>
        </p:blipFill>
        <p:spPr>
          <a:xfrm>
            <a:off x="584790" y="329609"/>
            <a:ext cx="11121657" cy="5869173"/>
          </a:xfrm>
          <a:prstGeom prst="rect">
            <a:avLst/>
          </a:prstGeom>
        </p:spPr>
      </p:pic>
      <p:sp>
        <p:nvSpPr>
          <p:cNvPr id="10" name="TextBox 9">
            <a:extLst>
              <a:ext uri="{FF2B5EF4-FFF2-40B4-BE49-F238E27FC236}">
                <a16:creationId xmlns:a16="http://schemas.microsoft.com/office/drawing/2014/main" id="{B216E215-C38A-4C91-A519-590427DBEBAF}"/>
              </a:ext>
            </a:extLst>
          </p:cNvPr>
          <p:cNvSpPr txBox="1"/>
          <p:nvPr/>
        </p:nvSpPr>
        <p:spPr>
          <a:xfrm>
            <a:off x="3023481" y="6331463"/>
            <a:ext cx="6244273" cy="369332"/>
          </a:xfrm>
          <a:prstGeom prst="rect">
            <a:avLst/>
          </a:prstGeom>
        </p:spPr>
        <p:txBody>
          <a:bodyPr wrap="none" rtlCol="0">
            <a:spAutoFit/>
          </a:bodyPr>
          <a:lstStyle/>
          <a:p>
            <a:r>
              <a:rPr lang="en-US" i="1" dirty="0">
                <a:solidFill>
                  <a:schemeClr val="bg1"/>
                </a:solidFill>
              </a:rPr>
              <a:t>From “Inside Volta” by Olivier Giroux and Luke Durant, GTC 2017</a:t>
            </a:r>
          </a:p>
        </p:txBody>
      </p:sp>
    </p:spTree>
    <p:extLst>
      <p:ext uri="{BB962C8B-B14F-4D97-AF65-F5344CB8AC3E}">
        <p14:creationId xmlns:p14="http://schemas.microsoft.com/office/powerpoint/2010/main" val="349766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16E215-C38A-4C91-A519-590427DBEBAF}"/>
              </a:ext>
            </a:extLst>
          </p:cNvPr>
          <p:cNvSpPr txBox="1"/>
          <p:nvPr/>
        </p:nvSpPr>
        <p:spPr>
          <a:xfrm>
            <a:off x="3023481" y="6331463"/>
            <a:ext cx="6244273" cy="369332"/>
          </a:xfrm>
          <a:prstGeom prst="rect">
            <a:avLst/>
          </a:prstGeom>
        </p:spPr>
        <p:txBody>
          <a:bodyPr wrap="none" rtlCol="0">
            <a:spAutoFit/>
          </a:bodyPr>
          <a:lstStyle/>
          <a:p>
            <a:r>
              <a:rPr lang="en-US" i="1" dirty="0">
                <a:solidFill>
                  <a:schemeClr val="bg1"/>
                </a:solidFill>
              </a:rPr>
              <a:t>From “Inside Volta” by Olivier Giroux and Luke Durant, GTC 2017</a:t>
            </a:r>
          </a:p>
        </p:txBody>
      </p:sp>
      <p:pic>
        <p:nvPicPr>
          <p:cNvPr id="3" name="Picture 2">
            <a:extLst>
              <a:ext uri="{FF2B5EF4-FFF2-40B4-BE49-F238E27FC236}">
                <a16:creationId xmlns:a16="http://schemas.microsoft.com/office/drawing/2014/main" id="{6A40B76F-A428-4B45-A57F-C763E876EF88}"/>
              </a:ext>
            </a:extLst>
          </p:cNvPr>
          <p:cNvPicPr>
            <a:picLocks noChangeAspect="1"/>
          </p:cNvPicPr>
          <p:nvPr/>
        </p:nvPicPr>
        <p:blipFill rotWithShape="1">
          <a:blip r:embed="rId3">
            <a:extLst>
              <a:ext uri="{28A0092B-C50C-407E-A947-70E740481C1C}">
                <a14:useLocalDpi xmlns:a14="http://schemas.microsoft.com/office/drawing/2010/main" val="0"/>
              </a:ext>
            </a:extLst>
          </a:blip>
          <a:srcRect l="3662" t="10699" r="2152" b="2292"/>
          <a:stretch/>
        </p:blipFill>
        <p:spPr>
          <a:xfrm>
            <a:off x="404035" y="364314"/>
            <a:ext cx="11483164" cy="5967149"/>
          </a:xfrm>
          <a:prstGeom prst="rect">
            <a:avLst/>
          </a:prstGeom>
        </p:spPr>
      </p:pic>
    </p:spTree>
    <p:extLst>
      <p:ext uri="{BB962C8B-B14F-4D97-AF65-F5344CB8AC3E}">
        <p14:creationId xmlns:p14="http://schemas.microsoft.com/office/powerpoint/2010/main" val="58198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Visibility Buffer Takeaways</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Hardware needs improvements</a:t>
            </a:r>
          </a:p>
          <a:p>
            <a:pPr lvl="1"/>
            <a:r>
              <a:rPr lang="en-US" dirty="0"/>
              <a:t>More dynamic resource allocation and scheduling</a:t>
            </a:r>
          </a:p>
          <a:p>
            <a:pPr lvl="1"/>
            <a:r>
              <a:rPr lang="en-US" dirty="0"/>
              <a:t>Less sensitive to “worst case” statically reachable code</a:t>
            </a:r>
          </a:p>
          <a:p>
            <a:pPr lvl="1"/>
            <a:r>
              <a:rPr lang="en-US" dirty="0"/>
              <a:t>NVIDIA Volta appears to be a step in the right direction</a:t>
            </a:r>
          </a:p>
          <a:p>
            <a:pPr lvl="1"/>
            <a:endParaRPr lang="en-US" dirty="0"/>
          </a:p>
          <a:p>
            <a:r>
              <a:rPr lang="en-US" dirty="0"/>
              <a:t>Enables software improvements</a:t>
            </a:r>
          </a:p>
          <a:p>
            <a:pPr lvl="1"/>
            <a:r>
              <a:rPr lang="en-US" dirty="0"/>
              <a:t>Dynamic dispatch</a:t>
            </a:r>
          </a:p>
          <a:p>
            <a:pPr lvl="1"/>
            <a:r>
              <a:rPr lang="en-US" dirty="0"/>
              <a:t>Separate compilation</a:t>
            </a:r>
          </a:p>
          <a:p>
            <a:pPr lvl="1"/>
            <a:r>
              <a:rPr lang="en-US" dirty="0"/>
              <a:t>Compose and reusable </a:t>
            </a:r>
            <a:r>
              <a:rPr lang="en-US" dirty="0" err="1"/>
              <a:t>shader</a:t>
            </a:r>
            <a:r>
              <a:rPr lang="en-US" dirty="0"/>
              <a:t> code</a:t>
            </a:r>
          </a:p>
          <a:p>
            <a:pPr lvl="1"/>
            <a:endParaRPr lang="en-US" dirty="0"/>
          </a:p>
        </p:txBody>
      </p:sp>
      <p:sp>
        <p:nvSpPr>
          <p:cNvPr id="4" name="Footer Placeholder 3">
            <a:extLst>
              <a:ext uri="{FF2B5EF4-FFF2-40B4-BE49-F238E27FC236}">
                <a16:creationId xmlns:a16="http://schemas.microsoft.com/office/drawing/2014/main" id="{F3649B98-6049-4BFE-AA7B-F05BE636EBD3}"/>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99822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Who am </a:t>
            </a:r>
            <a:r>
              <a:rPr lang="en-US"/>
              <a:t>I?</a:t>
            </a:r>
            <a:endParaRPr lang="en-US" dirty="0"/>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sz="2400" dirty="0"/>
              <a:t>Senior Rendering Engineer at SEED – Electronic Arts</a:t>
            </a:r>
          </a:p>
          <a:p>
            <a:pPr lvl="1"/>
            <a:r>
              <a:rPr lang="en-US" sz="2000" dirty="0"/>
              <a:t>@SEED, </a:t>
            </a:r>
            <a:r>
              <a:rPr lang="fr-CA" sz="2000" i="1" u="sng" dirty="0">
                <a:solidFill>
                  <a:schemeClr val="accent4">
                    <a:lumMod val="40000"/>
                    <a:lumOff val="60000"/>
                  </a:schemeClr>
                </a:solidFill>
              </a:rPr>
              <a:t>https://www.ea.com/SEED</a:t>
            </a:r>
          </a:p>
          <a:p>
            <a:endParaRPr lang="en-US" sz="2400" dirty="0"/>
          </a:p>
          <a:p>
            <a:r>
              <a:rPr lang="en-US" sz="2400" dirty="0"/>
              <a:t>Previously</a:t>
            </a:r>
          </a:p>
          <a:p>
            <a:pPr lvl="1"/>
            <a:r>
              <a:rPr lang="en-US" sz="2000" dirty="0"/>
              <a:t>Graphics Software Engineer at Intel (DX12, </a:t>
            </a:r>
            <a:r>
              <a:rPr lang="en-US" sz="2000" dirty="0" err="1"/>
              <a:t>Vulkan</a:t>
            </a:r>
            <a:r>
              <a:rPr lang="en-US" sz="2000" dirty="0"/>
              <a:t>, OpenCL 1.0, GPU architecture, R&amp;D)</a:t>
            </a:r>
          </a:p>
          <a:p>
            <a:pPr lvl="1"/>
            <a:r>
              <a:rPr lang="en-US" sz="2000" dirty="0"/>
              <a:t>Developer at </a:t>
            </a:r>
            <a:r>
              <a:rPr lang="en-US" sz="2000" dirty="0" err="1"/>
              <a:t>RapidMind</a:t>
            </a:r>
            <a:r>
              <a:rPr lang="en-US" sz="2000" dirty="0"/>
              <a:t> (“GPGPU”, Cell SPU, x86, ray tracing)</a:t>
            </a:r>
          </a:p>
          <a:p>
            <a:pPr lvl="1"/>
            <a:endParaRPr lang="en-US" sz="2000" dirty="0"/>
          </a:p>
          <a:p>
            <a:r>
              <a:rPr lang="en-US" sz="2400" dirty="0"/>
              <a:t>Notable research</a:t>
            </a:r>
          </a:p>
          <a:p>
            <a:pPr lvl="1"/>
            <a:r>
              <a:rPr lang="en-US" sz="2000" dirty="0"/>
              <a:t>Deferred shading (Beyond Programmable Shading 2010 and 2012)</a:t>
            </a:r>
          </a:p>
          <a:p>
            <a:pPr lvl="1"/>
            <a:r>
              <a:rPr lang="en-US" sz="2000" dirty="0"/>
              <a:t>Variance shadow maps, sample distribution shadow maps, etc.</a:t>
            </a:r>
          </a:p>
          <a:p>
            <a:endParaRPr lang="en-US" sz="2400" dirty="0"/>
          </a:p>
          <a:p>
            <a:endParaRPr lang="en-US" sz="2400" dirty="0"/>
          </a:p>
        </p:txBody>
      </p:sp>
      <p:sp>
        <p:nvSpPr>
          <p:cNvPr id="4" name="Footer Placeholder 3">
            <a:extLst>
              <a:ext uri="{FF2B5EF4-FFF2-40B4-BE49-F238E27FC236}">
                <a16:creationId xmlns:a16="http://schemas.microsoft.com/office/drawing/2014/main" id="{C5A4D0A1-23AD-496A-A5B5-854678750AAD}"/>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958748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3BB7E-B35E-46DA-96E0-C1CDA124DB32}"/>
              </a:ext>
            </a:extLst>
          </p:cNvPr>
          <p:cNvSpPr>
            <a:spLocks noGrp="1"/>
          </p:cNvSpPr>
          <p:nvPr>
            <p:ph type="title"/>
          </p:nvPr>
        </p:nvSpPr>
        <p:spPr/>
        <p:txBody>
          <a:bodyPr/>
          <a:lstStyle/>
          <a:p>
            <a:r>
              <a:rPr lang="en-US" dirty="0"/>
              <a:t>Case Study:</a:t>
            </a:r>
            <a:br>
              <a:rPr lang="en-US" dirty="0"/>
            </a:br>
            <a:r>
              <a:rPr lang="en-US" dirty="0"/>
              <a:t>Hierarchical Structures</a:t>
            </a:r>
          </a:p>
        </p:txBody>
      </p:sp>
      <p:sp>
        <p:nvSpPr>
          <p:cNvPr id="5" name="Text Placeholder 4">
            <a:extLst>
              <a:ext uri="{FF2B5EF4-FFF2-40B4-BE49-F238E27FC236}">
                <a16:creationId xmlns:a16="http://schemas.microsoft.com/office/drawing/2014/main" id="{92C7981C-042C-4D6E-BC41-8537B6F995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650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Hierarchical Structures</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fontScale="92500"/>
          </a:bodyPr>
          <a:lstStyle/>
          <a:p>
            <a:r>
              <a:rPr lang="en-US" dirty="0"/>
              <a:t>Hierarchical acceleration structures are a good tool for “smarter” rendering</a:t>
            </a:r>
          </a:p>
          <a:p>
            <a:pPr lvl="1"/>
            <a:r>
              <a:rPr lang="en-US" dirty="0"/>
              <a:t>Mipmaps, quadtrees, octrees, bounding volume/interval hierarchies, …</a:t>
            </a:r>
          </a:p>
          <a:p>
            <a:pPr lvl="1"/>
            <a:endParaRPr lang="en-US" dirty="0"/>
          </a:p>
          <a:p>
            <a:r>
              <a:rPr lang="en-US" dirty="0"/>
              <a:t>Constructing these structures is inherently nested parallel</a:t>
            </a:r>
          </a:p>
          <a:p>
            <a:pPr lvl="1"/>
            <a:r>
              <a:rPr lang="en-US" dirty="0"/>
              <a:t>Data propagated bottom-up, top-down or both</a:t>
            </a:r>
          </a:p>
          <a:p>
            <a:pPr lvl="1"/>
            <a:r>
              <a:rPr lang="en-US" dirty="0"/>
              <a:t>Conventionally created on the CPU and consumed by the GPU</a:t>
            </a:r>
          </a:p>
          <a:p>
            <a:endParaRPr lang="en-US" dirty="0"/>
          </a:p>
          <a:p>
            <a:r>
              <a:rPr lang="en-US" dirty="0"/>
              <a:t>Several reasons we want to construct these structures on the GPU as well</a:t>
            </a:r>
          </a:p>
          <a:p>
            <a:pPr lvl="1"/>
            <a:r>
              <a:rPr lang="en-US" dirty="0"/>
              <a:t>Latency: input data may be generated by rendering</a:t>
            </a:r>
          </a:p>
          <a:p>
            <a:pPr lvl="1"/>
            <a:r>
              <a:rPr lang="en-US" dirty="0"/>
              <a:t>FLOPS are significantly higher on the GPU on some platforms</a:t>
            </a:r>
          </a:p>
        </p:txBody>
      </p:sp>
      <p:sp>
        <p:nvSpPr>
          <p:cNvPr id="4" name="Footer Placeholder 3">
            <a:extLst>
              <a:ext uri="{FF2B5EF4-FFF2-40B4-BE49-F238E27FC236}">
                <a16:creationId xmlns:a16="http://schemas.microsoft.com/office/drawing/2014/main" id="{38B56F6F-D405-4721-B9CF-E0AF0C0E9DB7}"/>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17666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67C46C-4A8F-459B-BE53-B2785FA81608}"/>
              </a:ext>
            </a:extLst>
          </p:cNvPr>
          <p:cNvPicPr>
            <a:picLocks noChangeAspect="1"/>
          </p:cNvPicPr>
          <p:nvPr/>
        </p:nvPicPr>
        <p:blipFill>
          <a:blip r:embed="rId3"/>
          <a:stretch>
            <a:fillRect/>
          </a:stretch>
        </p:blipFill>
        <p:spPr>
          <a:xfrm>
            <a:off x="294640" y="176788"/>
            <a:ext cx="11646223" cy="6528812"/>
          </a:xfrm>
          <a:prstGeom prst="rect">
            <a:avLst/>
          </a:prstGeom>
        </p:spPr>
      </p:pic>
    </p:spTree>
    <p:extLst>
      <p:ext uri="{BB962C8B-B14F-4D97-AF65-F5344CB8AC3E}">
        <p14:creationId xmlns:p14="http://schemas.microsoft.com/office/powerpoint/2010/main" val="67780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9C8F4F-2291-4A16-A17E-FCF6AA9EA8B4}"/>
              </a:ext>
            </a:extLst>
          </p:cNvPr>
          <p:cNvSpPr txBox="1"/>
          <p:nvPr/>
        </p:nvSpPr>
        <p:spPr>
          <a:xfrm>
            <a:off x="2497871" y="6340150"/>
            <a:ext cx="7247690" cy="369332"/>
          </a:xfrm>
          <a:prstGeom prst="rect">
            <a:avLst/>
          </a:prstGeom>
        </p:spPr>
        <p:txBody>
          <a:bodyPr wrap="none" rtlCol="0">
            <a:spAutoFit/>
          </a:bodyPr>
          <a:lstStyle/>
          <a:p>
            <a:r>
              <a:rPr lang="en-US" i="1" dirty="0">
                <a:solidFill>
                  <a:schemeClr val="bg1"/>
                </a:solidFill>
              </a:rPr>
              <a:t>From “Tiled Light Trees” by </a:t>
            </a:r>
            <a:r>
              <a:rPr lang="en-US" i="1" dirty="0" err="1">
                <a:solidFill>
                  <a:schemeClr val="bg1"/>
                </a:solidFill>
              </a:rPr>
              <a:t>Yuriy</a:t>
            </a:r>
            <a:r>
              <a:rPr lang="en-US" i="1" dirty="0">
                <a:solidFill>
                  <a:schemeClr val="bg1"/>
                </a:solidFill>
              </a:rPr>
              <a:t> O’Donnell and </a:t>
            </a:r>
            <a:r>
              <a:rPr lang="en-US" i="1" dirty="0" err="1">
                <a:solidFill>
                  <a:schemeClr val="bg1"/>
                </a:solidFill>
              </a:rPr>
              <a:t>Matthäus</a:t>
            </a:r>
            <a:r>
              <a:rPr lang="en-US" i="1" dirty="0">
                <a:solidFill>
                  <a:schemeClr val="bg1"/>
                </a:solidFill>
              </a:rPr>
              <a:t> </a:t>
            </a:r>
            <a:r>
              <a:rPr lang="en-US" i="1" dirty="0" err="1">
                <a:solidFill>
                  <a:schemeClr val="bg1"/>
                </a:solidFill>
              </a:rPr>
              <a:t>Chajdas</a:t>
            </a:r>
            <a:r>
              <a:rPr lang="en-US" i="1" dirty="0">
                <a:solidFill>
                  <a:schemeClr val="bg1"/>
                </a:solidFill>
              </a:rPr>
              <a:t>, I3D 2017</a:t>
            </a:r>
          </a:p>
        </p:txBody>
      </p:sp>
      <p:pic>
        <p:nvPicPr>
          <p:cNvPr id="4" name="Picture 3">
            <a:extLst>
              <a:ext uri="{FF2B5EF4-FFF2-40B4-BE49-F238E27FC236}">
                <a16:creationId xmlns:a16="http://schemas.microsoft.com/office/drawing/2014/main" id="{C6040A4D-7DC7-45FB-A10A-5EC67830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98" y="174619"/>
            <a:ext cx="10797835" cy="6073782"/>
          </a:xfrm>
          <a:prstGeom prst="rect">
            <a:avLst/>
          </a:prstGeom>
        </p:spPr>
      </p:pic>
    </p:spTree>
    <p:extLst>
      <p:ext uri="{BB962C8B-B14F-4D97-AF65-F5344CB8AC3E}">
        <p14:creationId xmlns:p14="http://schemas.microsoft.com/office/powerpoint/2010/main" val="411440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a:xfrm>
            <a:off x="838200" y="365125"/>
            <a:ext cx="10515600" cy="1325563"/>
          </a:xfrm>
        </p:spPr>
        <p:txBody>
          <a:bodyPr/>
          <a:lstStyle/>
          <a:p>
            <a:r>
              <a:rPr lang="en-US" dirty="0"/>
              <a:t>Quadtree GPU Dispatch</a:t>
            </a:r>
          </a:p>
        </p:txBody>
      </p:sp>
      <p:sp>
        <p:nvSpPr>
          <p:cNvPr id="6" name="Rectangle 5">
            <a:extLst>
              <a:ext uri="{FF2B5EF4-FFF2-40B4-BE49-F238E27FC236}">
                <a16:creationId xmlns:a16="http://schemas.microsoft.com/office/drawing/2014/main" id="{4D5EFE3C-43B4-4C6F-9FE3-B11F76DF3D68}"/>
              </a:ext>
            </a:extLst>
          </p:cNvPr>
          <p:cNvSpPr/>
          <p:nvPr/>
        </p:nvSpPr>
        <p:spPr>
          <a:xfrm>
            <a:off x="6418848" y="2098779"/>
            <a:ext cx="989895" cy="499621"/>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128x128</a:t>
            </a:r>
          </a:p>
        </p:txBody>
      </p:sp>
      <p:sp>
        <p:nvSpPr>
          <p:cNvPr id="10" name="Rectangle 9">
            <a:extLst>
              <a:ext uri="{FF2B5EF4-FFF2-40B4-BE49-F238E27FC236}">
                <a16:creationId xmlns:a16="http://schemas.microsoft.com/office/drawing/2014/main" id="{A81AF9CE-585D-4971-8CC2-39A21789A0F5}"/>
              </a:ext>
            </a:extLst>
          </p:cNvPr>
          <p:cNvSpPr/>
          <p:nvPr/>
        </p:nvSpPr>
        <p:spPr>
          <a:xfrm>
            <a:off x="3125912" y="3237522"/>
            <a:ext cx="867508" cy="499621"/>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32x32</a:t>
            </a:r>
          </a:p>
        </p:txBody>
      </p:sp>
      <p:cxnSp>
        <p:nvCxnSpPr>
          <p:cNvPr id="15" name="Straight Arrow Connector 14">
            <a:extLst>
              <a:ext uri="{FF2B5EF4-FFF2-40B4-BE49-F238E27FC236}">
                <a16:creationId xmlns:a16="http://schemas.microsoft.com/office/drawing/2014/main" id="{773A665F-F347-40D3-A2A7-471D2618E9E5}"/>
              </a:ext>
            </a:extLst>
          </p:cNvPr>
          <p:cNvCxnSpPr>
            <a:cxnSpLocks/>
            <a:stCxn id="6" idx="2"/>
            <a:endCxn id="10" idx="0"/>
          </p:cNvCxnSpPr>
          <p:nvPr/>
        </p:nvCxnSpPr>
        <p:spPr>
          <a:xfrm flipH="1">
            <a:off x="3559666" y="2598400"/>
            <a:ext cx="3354130" cy="639122"/>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9" name="Rectangle 68">
            <a:extLst>
              <a:ext uri="{FF2B5EF4-FFF2-40B4-BE49-F238E27FC236}">
                <a16:creationId xmlns:a16="http://schemas.microsoft.com/office/drawing/2014/main" id="{DA4DBE44-C17F-4E6B-814A-BA4238CF6945}"/>
              </a:ext>
            </a:extLst>
          </p:cNvPr>
          <p:cNvSpPr/>
          <p:nvPr/>
        </p:nvSpPr>
        <p:spPr>
          <a:xfrm>
            <a:off x="5487568" y="3243427"/>
            <a:ext cx="867508" cy="499621"/>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32x32</a:t>
            </a:r>
          </a:p>
        </p:txBody>
      </p:sp>
      <p:cxnSp>
        <p:nvCxnSpPr>
          <p:cNvPr id="70" name="Straight Arrow Connector 69">
            <a:extLst>
              <a:ext uri="{FF2B5EF4-FFF2-40B4-BE49-F238E27FC236}">
                <a16:creationId xmlns:a16="http://schemas.microsoft.com/office/drawing/2014/main" id="{4EA8E175-C6A1-444F-A001-458AFB34197F}"/>
              </a:ext>
            </a:extLst>
          </p:cNvPr>
          <p:cNvCxnSpPr>
            <a:cxnSpLocks/>
            <a:stCxn id="69" idx="2"/>
            <a:endCxn id="125" idx="0"/>
          </p:cNvCxnSpPr>
          <p:nvPr/>
        </p:nvCxnSpPr>
        <p:spPr>
          <a:xfrm flipH="1">
            <a:off x="5055874" y="3743048"/>
            <a:ext cx="865448" cy="585252"/>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B5DC512D-67E9-4B22-B93B-F4B3D2B4EEF6}"/>
              </a:ext>
            </a:extLst>
          </p:cNvPr>
          <p:cNvCxnSpPr>
            <a:cxnSpLocks/>
            <a:stCxn id="69" idx="2"/>
            <a:endCxn id="126" idx="0"/>
          </p:cNvCxnSpPr>
          <p:nvPr/>
        </p:nvCxnSpPr>
        <p:spPr>
          <a:xfrm flipH="1">
            <a:off x="5624128" y="3743048"/>
            <a:ext cx="297194" cy="585252"/>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Rectangle 51">
            <a:extLst>
              <a:ext uri="{FF2B5EF4-FFF2-40B4-BE49-F238E27FC236}">
                <a16:creationId xmlns:a16="http://schemas.microsoft.com/office/drawing/2014/main" id="{216B5E80-D3A0-42AD-A338-C2818C4764FB}"/>
              </a:ext>
            </a:extLst>
          </p:cNvPr>
          <p:cNvSpPr/>
          <p:nvPr/>
        </p:nvSpPr>
        <p:spPr>
          <a:xfrm>
            <a:off x="2517092"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sp>
        <p:nvSpPr>
          <p:cNvPr id="75" name="Rectangle 74">
            <a:extLst>
              <a:ext uri="{FF2B5EF4-FFF2-40B4-BE49-F238E27FC236}">
                <a16:creationId xmlns:a16="http://schemas.microsoft.com/office/drawing/2014/main" id="{9A3DADD1-2682-4191-B9C8-D44F118024CF}"/>
              </a:ext>
            </a:extLst>
          </p:cNvPr>
          <p:cNvSpPr/>
          <p:nvPr/>
        </p:nvSpPr>
        <p:spPr>
          <a:xfrm>
            <a:off x="10210880" y="3255237"/>
            <a:ext cx="867508"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32x32</a:t>
            </a:r>
          </a:p>
        </p:txBody>
      </p:sp>
      <p:cxnSp>
        <p:nvCxnSpPr>
          <p:cNvPr id="84" name="Straight Arrow Connector 83">
            <a:extLst>
              <a:ext uri="{FF2B5EF4-FFF2-40B4-BE49-F238E27FC236}">
                <a16:creationId xmlns:a16="http://schemas.microsoft.com/office/drawing/2014/main" id="{8D35B7CC-79C5-46B7-93A6-EA553831DA57}"/>
              </a:ext>
            </a:extLst>
          </p:cNvPr>
          <p:cNvCxnSpPr>
            <a:cxnSpLocks/>
            <a:stCxn id="6" idx="2"/>
            <a:endCxn id="75" idx="0"/>
          </p:cNvCxnSpPr>
          <p:nvPr/>
        </p:nvCxnSpPr>
        <p:spPr>
          <a:xfrm>
            <a:off x="6913796" y="2598400"/>
            <a:ext cx="3730838" cy="656837"/>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77" name="Group 176">
            <a:extLst>
              <a:ext uri="{FF2B5EF4-FFF2-40B4-BE49-F238E27FC236}">
                <a16:creationId xmlns:a16="http://schemas.microsoft.com/office/drawing/2014/main" id="{E8A3DB62-A6F7-43D4-B3CF-70C67F678DEB}"/>
              </a:ext>
            </a:extLst>
          </p:cNvPr>
          <p:cNvGrpSpPr/>
          <p:nvPr/>
        </p:nvGrpSpPr>
        <p:grpSpPr>
          <a:xfrm>
            <a:off x="268832" y="1959328"/>
            <a:ext cx="11656076" cy="2989258"/>
            <a:chOff x="268831" y="1959328"/>
            <a:chExt cx="11662677" cy="2989258"/>
          </a:xfrm>
        </p:grpSpPr>
        <p:sp>
          <p:nvSpPr>
            <p:cNvPr id="88" name="Rectangle 87">
              <a:extLst>
                <a:ext uri="{FF2B5EF4-FFF2-40B4-BE49-F238E27FC236}">
                  <a16:creationId xmlns:a16="http://schemas.microsoft.com/office/drawing/2014/main" id="{1559965B-DFC8-4053-B938-8983EB68C680}"/>
                </a:ext>
              </a:extLst>
            </p:cNvPr>
            <p:cNvSpPr/>
            <p:nvPr/>
          </p:nvSpPr>
          <p:spPr>
            <a:xfrm>
              <a:off x="2080924" y="1959328"/>
              <a:ext cx="9850582" cy="733777"/>
            </a:xfrm>
            <a:prstGeom prst="rect">
              <a:avLst/>
            </a:prstGeom>
            <a:noFill/>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0" name="Rectangle 89">
              <a:extLst>
                <a:ext uri="{FF2B5EF4-FFF2-40B4-BE49-F238E27FC236}">
                  <a16:creationId xmlns:a16="http://schemas.microsoft.com/office/drawing/2014/main" id="{98DD4CA0-B97F-4690-86FB-B03D9ACE29C4}"/>
                </a:ext>
              </a:extLst>
            </p:cNvPr>
            <p:cNvSpPr/>
            <p:nvPr/>
          </p:nvSpPr>
          <p:spPr>
            <a:xfrm>
              <a:off x="2080924" y="3131830"/>
              <a:ext cx="9850582" cy="733777"/>
            </a:xfrm>
            <a:prstGeom prst="rect">
              <a:avLst/>
            </a:prstGeom>
            <a:noFill/>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1" name="Rectangle 90">
              <a:extLst>
                <a:ext uri="{FF2B5EF4-FFF2-40B4-BE49-F238E27FC236}">
                  <a16:creationId xmlns:a16="http://schemas.microsoft.com/office/drawing/2014/main" id="{E4A736C8-5B4F-4AF5-B256-F37676751176}"/>
                </a:ext>
              </a:extLst>
            </p:cNvPr>
            <p:cNvSpPr/>
            <p:nvPr/>
          </p:nvSpPr>
          <p:spPr>
            <a:xfrm>
              <a:off x="2080926" y="4214809"/>
              <a:ext cx="9850582" cy="733777"/>
            </a:xfrm>
            <a:prstGeom prst="rect">
              <a:avLst/>
            </a:prstGeom>
            <a:noFill/>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2" name="TextBox 91">
              <a:extLst>
                <a:ext uri="{FF2B5EF4-FFF2-40B4-BE49-F238E27FC236}">
                  <a16:creationId xmlns:a16="http://schemas.microsoft.com/office/drawing/2014/main" id="{D51DC948-345B-4E8E-8031-C8F37C49F305}"/>
                </a:ext>
              </a:extLst>
            </p:cNvPr>
            <p:cNvSpPr txBox="1"/>
            <p:nvPr/>
          </p:nvSpPr>
          <p:spPr>
            <a:xfrm>
              <a:off x="268832" y="2098779"/>
              <a:ext cx="994055" cy="369332"/>
            </a:xfrm>
            <a:prstGeom prst="rect">
              <a:avLst/>
            </a:prstGeom>
          </p:spPr>
          <p:txBody>
            <a:bodyPr wrap="none" rtlCol="0">
              <a:spAutoFit/>
            </a:bodyPr>
            <a:lstStyle/>
            <a:p>
              <a:r>
                <a:rPr lang="en-US" dirty="0">
                  <a:solidFill>
                    <a:schemeClr val="bg1"/>
                  </a:solidFill>
                </a:rPr>
                <a:t>Dispatch</a:t>
              </a:r>
            </a:p>
          </p:txBody>
        </p:sp>
        <p:sp>
          <p:nvSpPr>
            <p:cNvPr id="93" name="TextBox 92">
              <a:extLst>
                <a:ext uri="{FF2B5EF4-FFF2-40B4-BE49-F238E27FC236}">
                  <a16:creationId xmlns:a16="http://schemas.microsoft.com/office/drawing/2014/main" id="{07957C9F-7915-4990-8F28-6D4691DA83BA}"/>
                </a:ext>
              </a:extLst>
            </p:cNvPr>
            <p:cNvSpPr txBox="1"/>
            <p:nvPr/>
          </p:nvSpPr>
          <p:spPr>
            <a:xfrm>
              <a:off x="268831" y="3175005"/>
              <a:ext cx="994055" cy="369332"/>
            </a:xfrm>
            <a:prstGeom prst="rect">
              <a:avLst/>
            </a:prstGeom>
          </p:spPr>
          <p:txBody>
            <a:bodyPr wrap="none" rtlCol="0">
              <a:spAutoFit/>
            </a:bodyPr>
            <a:lstStyle/>
            <a:p>
              <a:r>
                <a:rPr lang="en-US" dirty="0">
                  <a:solidFill>
                    <a:schemeClr val="bg1"/>
                  </a:solidFill>
                </a:rPr>
                <a:t>Dispatch</a:t>
              </a:r>
            </a:p>
          </p:txBody>
        </p:sp>
        <p:sp>
          <p:nvSpPr>
            <p:cNvPr id="95" name="TextBox 94">
              <a:extLst>
                <a:ext uri="{FF2B5EF4-FFF2-40B4-BE49-F238E27FC236}">
                  <a16:creationId xmlns:a16="http://schemas.microsoft.com/office/drawing/2014/main" id="{6AD7D2D5-D85B-4CD1-BB81-3F58A993CC67}"/>
                </a:ext>
              </a:extLst>
            </p:cNvPr>
            <p:cNvSpPr txBox="1"/>
            <p:nvPr/>
          </p:nvSpPr>
          <p:spPr>
            <a:xfrm>
              <a:off x="268831" y="4408410"/>
              <a:ext cx="994055" cy="369332"/>
            </a:xfrm>
            <a:prstGeom prst="rect">
              <a:avLst/>
            </a:prstGeom>
          </p:spPr>
          <p:txBody>
            <a:bodyPr wrap="none" rtlCol="0">
              <a:spAutoFit/>
            </a:bodyPr>
            <a:lstStyle/>
            <a:p>
              <a:r>
                <a:rPr lang="en-US" dirty="0">
                  <a:solidFill>
                    <a:schemeClr val="bg1"/>
                  </a:solidFill>
                </a:rPr>
                <a:t>Dispatch</a:t>
              </a:r>
            </a:p>
          </p:txBody>
        </p:sp>
      </p:grpSp>
      <p:grpSp>
        <p:nvGrpSpPr>
          <p:cNvPr id="178" name="Group 177">
            <a:extLst>
              <a:ext uri="{FF2B5EF4-FFF2-40B4-BE49-F238E27FC236}">
                <a16:creationId xmlns:a16="http://schemas.microsoft.com/office/drawing/2014/main" id="{2A2CF9C4-DD2E-4C40-8A89-BE63861ECA58}"/>
              </a:ext>
            </a:extLst>
          </p:cNvPr>
          <p:cNvGrpSpPr/>
          <p:nvPr/>
        </p:nvGrpSpPr>
        <p:grpSpPr>
          <a:xfrm>
            <a:off x="763309" y="2730870"/>
            <a:ext cx="1781997" cy="1502939"/>
            <a:chOff x="763309" y="2730870"/>
            <a:chExt cx="1781997" cy="1502939"/>
          </a:xfrm>
        </p:grpSpPr>
        <p:sp>
          <p:nvSpPr>
            <p:cNvPr id="96" name="TextBox 95">
              <a:extLst>
                <a:ext uri="{FF2B5EF4-FFF2-40B4-BE49-F238E27FC236}">
                  <a16:creationId xmlns:a16="http://schemas.microsoft.com/office/drawing/2014/main" id="{ED232CDF-7FC7-4607-BD1B-592B11AEA86A}"/>
                </a:ext>
              </a:extLst>
            </p:cNvPr>
            <p:cNvSpPr txBox="1"/>
            <p:nvPr/>
          </p:nvSpPr>
          <p:spPr>
            <a:xfrm>
              <a:off x="765858" y="2730870"/>
              <a:ext cx="1779448" cy="338554"/>
            </a:xfrm>
            <a:prstGeom prst="rect">
              <a:avLst/>
            </a:prstGeom>
          </p:spPr>
          <p:txBody>
            <a:bodyPr wrap="square" rtlCol="0">
              <a:spAutoFit/>
            </a:bodyPr>
            <a:lstStyle/>
            <a:p>
              <a:r>
                <a:rPr lang="en-US" sz="1600" dirty="0">
                  <a:solidFill>
                    <a:schemeClr val="bg1"/>
                  </a:solidFill>
                </a:rPr>
                <a:t>Store/reload state</a:t>
              </a:r>
            </a:p>
          </p:txBody>
        </p:sp>
        <p:sp>
          <p:nvSpPr>
            <p:cNvPr id="98" name="TextBox 97">
              <a:extLst>
                <a:ext uri="{FF2B5EF4-FFF2-40B4-BE49-F238E27FC236}">
                  <a16:creationId xmlns:a16="http://schemas.microsoft.com/office/drawing/2014/main" id="{8253C18A-B47A-47F4-B40F-94E2935C3204}"/>
                </a:ext>
              </a:extLst>
            </p:cNvPr>
            <p:cNvSpPr txBox="1"/>
            <p:nvPr/>
          </p:nvSpPr>
          <p:spPr>
            <a:xfrm>
              <a:off x="763309" y="3895255"/>
              <a:ext cx="1779448" cy="338554"/>
            </a:xfrm>
            <a:prstGeom prst="rect">
              <a:avLst/>
            </a:prstGeom>
          </p:spPr>
          <p:txBody>
            <a:bodyPr wrap="square" rtlCol="0">
              <a:spAutoFit/>
            </a:bodyPr>
            <a:lstStyle/>
            <a:p>
              <a:r>
                <a:rPr lang="en-US" sz="1600" dirty="0">
                  <a:solidFill>
                    <a:schemeClr val="bg1"/>
                  </a:solidFill>
                </a:rPr>
                <a:t>Store/reload state</a:t>
              </a:r>
            </a:p>
          </p:txBody>
        </p:sp>
      </p:grpSp>
      <p:sp>
        <p:nvSpPr>
          <p:cNvPr id="110" name="Rectangle 109">
            <a:extLst>
              <a:ext uri="{FF2B5EF4-FFF2-40B4-BE49-F238E27FC236}">
                <a16:creationId xmlns:a16="http://schemas.microsoft.com/office/drawing/2014/main" id="{EBD7D40D-A85E-42A9-8C5D-4A91F0423D18}"/>
              </a:ext>
            </a:extLst>
          </p:cNvPr>
          <p:cNvSpPr/>
          <p:nvPr/>
        </p:nvSpPr>
        <p:spPr>
          <a:xfrm>
            <a:off x="3085346"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sp>
        <p:nvSpPr>
          <p:cNvPr id="111" name="Rectangle 110">
            <a:extLst>
              <a:ext uri="{FF2B5EF4-FFF2-40B4-BE49-F238E27FC236}">
                <a16:creationId xmlns:a16="http://schemas.microsoft.com/office/drawing/2014/main" id="{17CE720F-6E64-4B57-9CDC-9BA4E22D2FE1}"/>
              </a:ext>
            </a:extLst>
          </p:cNvPr>
          <p:cNvSpPr/>
          <p:nvPr/>
        </p:nvSpPr>
        <p:spPr>
          <a:xfrm>
            <a:off x="3653600"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sp>
        <p:nvSpPr>
          <p:cNvPr id="112" name="Rectangle 111">
            <a:extLst>
              <a:ext uri="{FF2B5EF4-FFF2-40B4-BE49-F238E27FC236}">
                <a16:creationId xmlns:a16="http://schemas.microsoft.com/office/drawing/2014/main" id="{872B8D68-49C8-4449-A29E-4F09A42DE308}"/>
              </a:ext>
            </a:extLst>
          </p:cNvPr>
          <p:cNvSpPr/>
          <p:nvPr/>
        </p:nvSpPr>
        <p:spPr>
          <a:xfrm>
            <a:off x="4221854"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sp>
        <p:nvSpPr>
          <p:cNvPr id="125" name="Rectangle 124">
            <a:extLst>
              <a:ext uri="{FF2B5EF4-FFF2-40B4-BE49-F238E27FC236}">
                <a16:creationId xmlns:a16="http://schemas.microsoft.com/office/drawing/2014/main" id="{81E309DC-F1CE-403F-9612-7A2308F450D0}"/>
              </a:ext>
            </a:extLst>
          </p:cNvPr>
          <p:cNvSpPr/>
          <p:nvPr/>
        </p:nvSpPr>
        <p:spPr>
          <a:xfrm>
            <a:off x="4790108"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sp>
        <p:nvSpPr>
          <p:cNvPr id="126" name="Rectangle 125">
            <a:extLst>
              <a:ext uri="{FF2B5EF4-FFF2-40B4-BE49-F238E27FC236}">
                <a16:creationId xmlns:a16="http://schemas.microsoft.com/office/drawing/2014/main" id="{7F75602C-9BE0-4B2D-8EAC-7AD42734F57F}"/>
              </a:ext>
            </a:extLst>
          </p:cNvPr>
          <p:cNvSpPr/>
          <p:nvPr/>
        </p:nvSpPr>
        <p:spPr>
          <a:xfrm>
            <a:off x="5358362"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sp>
        <p:nvSpPr>
          <p:cNvPr id="127" name="Rectangle 126">
            <a:extLst>
              <a:ext uri="{FF2B5EF4-FFF2-40B4-BE49-F238E27FC236}">
                <a16:creationId xmlns:a16="http://schemas.microsoft.com/office/drawing/2014/main" id="{DDBC1857-1A7C-40C6-9B1C-813639B14280}"/>
              </a:ext>
            </a:extLst>
          </p:cNvPr>
          <p:cNvSpPr/>
          <p:nvPr/>
        </p:nvSpPr>
        <p:spPr>
          <a:xfrm>
            <a:off x="5926616"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sp>
        <p:nvSpPr>
          <p:cNvPr id="128" name="Rectangle 127">
            <a:extLst>
              <a:ext uri="{FF2B5EF4-FFF2-40B4-BE49-F238E27FC236}">
                <a16:creationId xmlns:a16="http://schemas.microsoft.com/office/drawing/2014/main" id="{158A930A-EE4C-41E6-8F4A-36308B8417E1}"/>
              </a:ext>
            </a:extLst>
          </p:cNvPr>
          <p:cNvSpPr/>
          <p:nvPr/>
        </p:nvSpPr>
        <p:spPr>
          <a:xfrm>
            <a:off x="6494870" y="4328300"/>
            <a:ext cx="531532" cy="49962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16x16</a:t>
            </a:r>
          </a:p>
        </p:txBody>
      </p:sp>
      <p:cxnSp>
        <p:nvCxnSpPr>
          <p:cNvPr id="139" name="Straight Arrow Connector 138">
            <a:extLst>
              <a:ext uri="{FF2B5EF4-FFF2-40B4-BE49-F238E27FC236}">
                <a16:creationId xmlns:a16="http://schemas.microsoft.com/office/drawing/2014/main" id="{4B3056CA-3788-4398-B505-61F7E2C9DDA1}"/>
              </a:ext>
            </a:extLst>
          </p:cNvPr>
          <p:cNvCxnSpPr>
            <a:cxnSpLocks/>
            <a:stCxn id="6" idx="2"/>
            <a:endCxn id="69" idx="0"/>
          </p:cNvCxnSpPr>
          <p:nvPr/>
        </p:nvCxnSpPr>
        <p:spPr>
          <a:xfrm flipH="1">
            <a:off x="5921322" y="2598400"/>
            <a:ext cx="992474" cy="645027"/>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7" name="Straight Arrow Connector 146">
            <a:extLst>
              <a:ext uri="{FF2B5EF4-FFF2-40B4-BE49-F238E27FC236}">
                <a16:creationId xmlns:a16="http://schemas.microsoft.com/office/drawing/2014/main" id="{1BD53B4F-CF50-426B-98E9-8410DD448408}"/>
              </a:ext>
            </a:extLst>
          </p:cNvPr>
          <p:cNvCxnSpPr>
            <a:cxnSpLocks/>
            <a:stCxn id="69" idx="2"/>
            <a:endCxn id="127" idx="0"/>
          </p:cNvCxnSpPr>
          <p:nvPr/>
        </p:nvCxnSpPr>
        <p:spPr>
          <a:xfrm>
            <a:off x="5921322" y="3743048"/>
            <a:ext cx="271060" cy="585252"/>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0" name="Straight Arrow Connector 149">
            <a:extLst>
              <a:ext uri="{FF2B5EF4-FFF2-40B4-BE49-F238E27FC236}">
                <a16:creationId xmlns:a16="http://schemas.microsoft.com/office/drawing/2014/main" id="{2A327650-E484-4251-AD21-2871977764CF}"/>
              </a:ext>
            </a:extLst>
          </p:cNvPr>
          <p:cNvCxnSpPr>
            <a:cxnSpLocks/>
            <a:stCxn id="69" idx="2"/>
            <a:endCxn id="128" idx="0"/>
          </p:cNvCxnSpPr>
          <p:nvPr/>
        </p:nvCxnSpPr>
        <p:spPr>
          <a:xfrm>
            <a:off x="5921322" y="3743048"/>
            <a:ext cx="839314" cy="585252"/>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3" name="Straight Arrow Connector 152">
            <a:extLst>
              <a:ext uri="{FF2B5EF4-FFF2-40B4-BE49-F238E27FC236}">
                <a16:creationId xmlns:a16="http://schemas.microsoft.com/office/drawing/2014/main" id="{6DFF2798-8DF5-412E-ADFE-FB762099FDA3}"/>
              </a:ext>
            </a:extLst>
          </p:cNvPr>
          <p:cNvCxnSpPr>
            <a:cxnSpLocks/>
            <a:stCxn id="10" idx="2"/>
          </p:cNvCxnSpPr>
          <p:nvPr/>
        </p:nvCxnSpPr>
        <p:spPr>
          <a:xfrm flipH="1">
            <a:off x="2804782" y="3737143"/>
            <a:ext cx="754884" cy="602967"/>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4" name="Straight Arrow Connector 153">
            <a:extLst>
              <a:ext uri="{FF2B5EF4-FFF2-40B4-BE49-F238E27FC236}">
                <a16:creationId xmlns:a16="http://schemas.microsoft.com/office/drawing/2014/main" id="{4F2A2EAF-766B-4626-94B2-E4AA6051FEA2}"/>
              </a:ext>
            </a:extLst>
          </p:cNvPr>
          <p:cNvCxnSpPr>
            <a:cxnSpLocks/>
            <a:stCxn id="10" idx="2"/>
          </p:cNvCxnSpPr>
          <p:nvPr/>
        </p:nvCxnSpPr>
        <p:spPr>
          <a:xfrm flipH="1">
            <a:off x="3373036" y="3737143"/>
            <a:ext cx="186630" cy="602967"/>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5" name="Straight Arrow Connector 154">
            <a:extLst>
              <a:ext uri="{FF2B5EF4-FFF2-40B4-BE49-F238E27FC236}">
                <a16:creationId xmlns:a16="http://schemas.microsoft.com/office/drawing/2014/main" id="{59EEC96C-B717-4E32-B320-E2E4DAC35544}"/>
              </a:ext>
            </a:extLst>
          </p:cNvPr>
          <p:cNvCxnSpPr>
            <a:cxnSpLocks/>
            <a:stCxn id="10" idx="2"/>
          </p:cNvCxnSpPr>
          <p:nvPr/>
        </p:nvCxnSpPr>
        <p:spPr>
          <a:xfrm>
            <a:off x="3559666" y="3737143"/>
            <a:ext cx="381624" cy="602967"/>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6" name="Straight Arrow Connector 155">
            <a:extLst>
              <a:ext uri="{FF2B5EF4-FFF2-40B4-BE49-F238E27FC236}">
                <a16:creationId xmlns:a16="http://schemas.microsoft.com/office/drawing/2014/main" id="{118B4AA7-27B3-4769-8B05-E928B22C867E}"/>
              </a:ext>
            </a:extLst>
          </p:cNvPr>
          <p:cNvCxnSpPr>
            <a:cxnSpLocks/>
            <a:stCxn id="10" idx="2"/>
          </p:cNvCxnSpPr>
          <p:nvPr/>
        </p:nvCxnSpPr>
        <p:spPr>
          <a:xfrm>
            <a:off x="3559666" y="3737143"/>
            <a:ext cx="949878" cy="602967"/>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5" name="Group 4">
            <a:extLst>
              <a:ext uri="{FF2B5EF4-FFF2-40B4-BE49-F238E27FC236}">
                <a16:creationId xmlns:a16="http://schemas.microsoft.com/office/drawing/2014/main" id="{87B752CA-8F2F-42EC-8FE2-F0D81D258513}"/>
              </a:ext>
            </a:extLst>
          </p:cNvPr>
          <p:cNvGrpSpPr/>
          <p:nvPr/>
        </p:nvGrpSpPr>
        <p:grpSpPr>
          <a:xfrm>
            <a:off x="6913796" y="2598400"/>
            <a:ext cx="4658638" cy="2229521"/>
            <a:chOff x="6913796" y="2598400"/>
            <a:chExt cx="4658638" cy="2229521"/>
          </a:xfrm>
        </p:grpSpPr>
        <p:cxnSp>
          <p:nvCxnSpPr>
            <p:cNvPr id="142" name="Straight Arrow Connector 141">
              <a:extLst>
                <a:ext uri="{FF2B5EF4-FFF2-40B4-BE49-F238E27FC236}">
                  <a16:creationId xmlns:a16="http://schemas.microsoft.com/office/drawing/2014/main" id="{FA9626FB-8F30-4921-BB11-87C3F07235A5}"/>
                </a:ext>
              </a:extLst>
            </p:cNvPr>
            <p:cNvCxnSpPr>
              <a:cxnSpLocks/>
              <a:stCxn id="6" idx="2"/>
              <a:endCxn id="72" idx="0"/>
            </p:cNvCxnSpPr>
            <p:nvPr/>
          </p:nvCxnSpPr>
          <p:spPr>
            <a:xfrm>
              <a:off x="6913796" y="2598400"/>
              <a:ext cx="1369182" cy="650932"/>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71E5C639-098B-4903-8B91-7D840CCBC5C1}"/>
                </a:ext>
              </a:extLst>
            </p:cNvPr>
            <p:cNvSpPr/>
            <p:nvPr/>
          </p:nvSpPr>
          <p:spPr>
            <a:xfrm>
              <a:off x="7849224" y="3249332"/>
              <a:ext cx="867508"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t>32x32</a:t>
              </a:r>
            </a:p>
          </p:txBody>
        </p:sp>
        <p:cxnSp>
          <p:nvCxnSpPr>
            <p:cNvPr id="73" name="Straight Arrow Connector 72">
              <a:extLst>
                <a:ext uri="{FF2B5EF4-FFF2-40B4-BE49-F238E27FC236}">
                  <a16:creationId xmlns:a16="http://schemas.microsoft.com/office/drawing/2014/main" id="{249BFF08-0849-4693-90E6-AD37EA8FFFC0}"/>
                </a:ext>
              </a:extLst>
            </p:cNvPr>
            <p:cNvCxnSpPr>
              <a:cxnSpLocks/>
              <a:stCxn id="72" idx="2"/>
              <a:endCxn id="129" idx="0"/>
            </p:cNvCxnSpPr>
            <p:nvPr/>
          </p:nvCxnSpPr>
          <p:spPr>
            <a:xfrm flipH="1">
              <a:off x="7328890" y="3748953"/>
              <a:ext cx="954088" cy="579347"/>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cxnSp>
          <p:nvCxnSpPr>
            <p:cNvPr id="74" name="Straight Arrow Connector 73">
              <a:extLst>
                <a:ext uri="{FF2B5EF4-FFF2-40B4-BE49-F238E27FC236}">
                  <a16:creationId xmlns:a16="http://schemas.microsoft.com/office/drawing/2014/main" id="{4233F7DB-33F9-4357-B3A4-F6F51720B6EB}"/>
                </a:ext>
              </a:extLst>
            </p:cNvPr>
            <p:cNvCxnSpPr>
              <a:cxnSpLocks/>
              <a:stCxn id="72" idx="2"/>
              <a:endCxn id="132" idx="0"/>
            </p:cNvCxnSpPr>
            <p:nvPr/>
          </p:nvCxnSpPr>
          <p:spPr>
            <a:xfrm>
              <a:off x="8282978" y="3748953"/>
              <a:ext cx="750674" cy="579347"/>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cxnSp>
          <p:nvCxnSpPr>
            <p:cNvPr id="76" name="Straight Arrow Connector 75">
              <a:extLst>
                <a:ext uri="{FF2B5EF4-FFF2-40B4-BE49-F238E27FC236}">
                  <a16:creationId xmlns:a16="http://schemas.microsoft.com/office/drawing/2014/main" id="{3D2CB6F3-BA46-40F9-96DC-7C394DFF6AB9}"/>
                </a:ext>
              </a:extLst>
            </p:cNvPr>
            <p:cNvCxnSpPr>
              <a:cxnSpLocks/>
              <a:stCxn id="75" idx="2"/>
              <a:endCxn id="133" idx="0"/>
            </p:cNvCxnSpPr>
            <p:nvPr/>
          </p:nvCxnSpPr>
          <p:spPr>
            <a:xfrm flipH="1">
              <a:off x="9601906" y="3754858"/>
              <a:ext cx="1042728" cy="573442"/>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cxnSp>
          <p:nvCxnSpPr>
            <p:cNvPr id="77" name="Straight Arrow Connector 76">
              <a:extLst>
                <a:ext uri="{FF2B5EF4-FFF2-40B4-BE49-F238E27FC236}">
                  <a16:creationId xmlns:a16="http://schemas.microsoft.com/office/drawing/2014/main" id="{44490B1A-7DEB-4ADE-B54B-7E9E9C784B31}"/>
                </a:ext>
              </a:extLst>
            </p:cNvPr>
            <p:cNvCxnSpPr>
              <a:cxnSpLocks/>
              <a:stCxn id="75" idx="2"/>
            </p:cNvCxnSpPr>
            <p:nvPr/>
          </p:nvCxnSpPr>
          <p:spPr>
            <a:xfrm>
              <a:off x="10644634" y="3754858"/>
              <a:ext cx="587826" cy="576605"/>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129" name="Rectangle 128">
              <a:extLst>
                <a:ext uri="{FF2B5EF4-FFF2-40B4-BE49-F238E27FC236}">
                  <a16:creationId xmlns:a16="http://schemas.microsoft.com/office/drawing/2014/main" id="{78664AF8-9C3B-4672-B133-79F91A3880F8}"/>
                </a:ext>
              </a:extLst>
            </p:cNvPr>
            <p:cNvSpPr/>
            <p:nvPr/>
          </p:nvSpPr>
          <p:spPr>
            <a:xfrm>
              <a:off x="7063124"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sp>
          <p:nvSpPr>
            <p:cNvPr id="130" name="Rectangle 129">
              <a:extLst>
                <a:ext uri="{FF2B5EF4-FFF2-40B4-BE49-F238E27FC236}">
                  <a16:creationId xmlns:a16="http://schemas.microsoft.com/office/drawing/2014/main" id="{8CD3CE4F-6874-4C5B-839B-92760A0C3780}"/>
                </a:ext>
              </a:extLst>
            </p:cNvPr>
            <p:cNvSpPr/>
            <p:nvPr/>
          </p:nvSpPr>
          <p:spPr>
            <a:xfrm>
              <a:off x="7631378"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sp>
          <p:nvSpPr>
            <p:cNvPr id="131" name="Rectangle 130">
              <a:extLst>
                <a:ext uri="{FF2B5EF4-FFF2-40B4-BE49-F238E27FC236}">
                  <a16:creationId xmlns:a16="http://schemas.microsoft.com/office/drawing/2014/main" id="{EC632FA6-D697-4016-994B-019D8B073553}"/>
                </a:ext>
              </a:extLst>
            </p:cNvPr>
            <p:cNvSpPr/>
            <p:nvPr/>
          </p:nvSpPr>
          <p:spPr>
            <a:xfrm>
              <a:off x="8199632"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sp>
          <p:nvSpPr>
            <p:cNvPr id="132" name="Rectangle 131">
              <a:extLst>
                <a:ext uri="{FF2B5EF4-FFF2-40B4-BE49-F238E27FC236}">
                  <a16:creationId xmlns:a16="http://schemas.microsoft.com/office/drawing/2014/main" id="{11976959-74C9-4A71-8867-88092ED7FA3E}"/>
                </a:ext>
              </a:extLst>
            </p:cNvPr>
            <p:cNvSpPr/>
            <p:nvPr/>
          </p:nvSpPr>
          <p:spPr>
            <a:xfrm>
              <a:off x="8767886"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sp>
          <p:nvSpPr>
            <p:cNvPr id="133" name="Rectangle 132">
              <a:extLst>
                <a:ext uri="{FF2B5EF4-FFF2-40B4-BE49-F238E27FC236}">
                  <a16:creationId xmlns:a16="http://schemas.microsoft.com/office/drawing/2014/main" id="{89D43C89-60A7-4255-8CF9-A9F6E9F561B3}"/>
                </a:ext>
              </a:extLst>
            </p:cNvPr>
            <p:cNvSpPr/>
            <p:nvPr/>
          </p:nvSpPr>
          <p:spPr>
            <a:xfrm>
              <a:off x="9336140"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sp>
          <p:nvSpPr>
            <p:cNvPr id="134" name="Rectangle 133">
              <a:extLst>
                <a:ext uri="{FF2B5EF4-FFF2-40B4-BE49-F238E27FC236}">
                  <a16:creationId xmlns:a16="http://schemas.microsoft.com/office/drawing/2014/main" id="{98390738-ADA1-459E-A5EF-DAB766E7B18E}"/>
                </a:ext>
              </a:extLst>
            </p:cNvPr>
            <p:cNvSpPr/>
            <p:nvPr/>
          </p:nvSpPr>
          <p:spPr>
            <a:xfrm>
              <a:off x="9904394"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sp>
          <p:nvSpPr>
            <p:cNvPr id="135" name="Rectangle 134">
              <a:extLst>
                <a:ext uri="{FF2B5EF4-FFF2-40B4-BE49-F238E27FC236}">
                  <a16:creationId xmlns:a16="http://schemas.microsoft.com/office/drawing/2014/main" id="{C8045EFE-8E7B-4CE2-A834-B0B45DDED6E9}"/>
                </a:ext>
              </a:extLst>
            </p:cNvPr>
            <p:cNvSpPr/>
            <p:nvPr/>
          </p:nvSpPr>
          <p:spPr>
            <a:xfrm>
              <a:off x="10472648"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sp>
          <p:nvSpPr>
            <p:cNvPr id="136" name="Rectangle 135">
              <a:extLst>
                <a:ext uri="{FF2B5EF4-FFF2-40B4-BE49-F238E27FC236}">
                  <a16:creationId xmlns:a16="http://schemas.microsoft.com/office/drawing/2014/main" id="{B7EB7EAE-ADAA-4F0F-A901-239B45B7BC57}"/>
                </a:ext>
              </a:extLst>
            </p:cNvPr>
            <p:cNvSpPr/>
            <p:nvPr/>
          </p:nvSpPr>
          <p:spPr>
            <a:xfrm>
              <a:off x="11040902" y="4328300"/>
              <a:ext cx="531532" cy="4996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16x16</a:t>
              </a:r>
            </a:p>
          </p:txBody>
        </p:sp>
        <p:cxnSp>
          <p:nvCxnSpPr>
            <p:cNvPr id="163" name="Straight Arrow Connector 162">
              <a:extLst>
                <a:ext uri="{FF2B5EF4-FFF2-40B4-BE49-F238E27FC236}">
                  <a16:creationId xmlns:a16="http://schemas.microsoft.com/office/drawing/2014/main" id="{D1D51E04-A9A7-42F6-906F-05697A67BD7A}"/>
                </a:ext>
              </a:extLst>
            </p:cNvPr>
            <p:cNvCxnSpPr>
              <a:cxnSpLocks/>
              <a:stCxn id="72" idx="2"/>
              <a:endCxn id="130" idx="0"/>
            </p:cNvCxnSpPr>
            <p:nvPr/>
          </p:nvCxnSpPr>
          <p:spPr>
            <a:xfrm flipH="1">
              <a:off x="7897144" y="3748953"/>
              <a:ext cx="385834" cy="579347"/>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cxnSp>
          <p:nvCxnSpPr>
            <p:cNvPr id="166" name="Straight Arrow Connector 165">
              <a:extLst>
                <a:ext uri="{FF2B5EF4-FFF2-40B4-BE49-F238E27FC236}">
                  <a16:creationId xmlns:a16="http://schemas.microsoft.com/office/drawing/2014/main" id="{120E1C60-7466-46FA-A4FF-EBCCD956AACF}"/>
                </a:ext>
              </a:extLst>
            </p:cNvPr>
            <p:cNvCxnSpPr>
              <a:cxnSpLocks/>
              <a:stCxn id="72" idx="2"/>
              <a:endCxn id="131" idx="0"/>
            </p:cNvCxnSpPr>
            <p:nvPr/>
          </p:nvCxnSpPr>
          <p:spPr>
            <a:xfrm>
              <a:off x="8282978" y="3748953"/>
              <a:ext cx="182420" cy="579347"/>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cxnSp>
          <p:nvCxnSpPr>
            <p:cNvPr id="171" name="Straight Arrow Connector 170">
              <a:extLst>
                <a:ext uri="{FF2B5EF4-FFF2-40B4-BE49-F238E27FC236}">
                  <a16:creationId xmlns:a16="http://schemas.microsoft.com/office/drawing/2014/main" id="{0479FFCC-DB0B-43F6-8137-6810FE8CB254}"/>
                </a:ext>
              </a:extLst>
            </p:cNvPr>
            <p:cNvCxnSpPr>
              <a:cxnSpLocks/>
              <a:stCxn id="75" idx="2"/>
              <a:endCxn id="134" idx="0"/>
            </p:cNvCxnSpPr>
            <p:nvPr/>
          </p:nvCxnSpPr>
          <p:spPr>
            <a:xfrm flipH="1">
              <a:off x="10170160" y="3754858"/>
              <a:ext cx="474474" cy="573442"/>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cxnSp>
          <p:nvCxnSpPr>
            <p:cNvPr id="174" name="Straight Arrow Connector 173">
              <a:extLst>
                <a:ext uri="{FF2B5EF4-FFF2-40B4-BE49-F238E27FC236}">
                  <a16:creationId xmlns:a16="http://schemas.microsoft.com/office/drawing/2014/main" id="{285257EB-2981-4D89-9FB1-D67706B7F800}"/>
                </a:ext>
              </a:extLst>
            </p:cNvPr>
            <p:cNvCxnSpPr>
              <a:cxnSpLocks/>
              <a:stCxn id="75" idx="2"/>
            </p:cNvCxnSpPr>
            <p:nvPr/>
          </p:nvCxnSpPr>
          <p:spPr>
            <a:xfrm>
              <a:off x="10644634" y="3754858"/>
              <a:ext cx="93780" cy="573442"/>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grpSp>
      <p:sp>
        <p:nvSpPr>
          <p:cNvPr id="3" name="Footer Placeholder 2">
            <a:extLst>
              <a:ext uri="{FF2B5EF4-FFF2-40B4-BE49-F238E27FC236}">
                <a16:creationId xmlns:a16="http://schemas.microsoft.com/office/drawing/2014/main" id="{0F66FAF3-D035-45F5-9EB2-E1D4FD468702}"/>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16604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5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GPU Dispatch Inefficiency</a:t>
            </a:r>
          </a:p>
        </p:txBody>
      </p:sp>
      <p:pic>
        <p:nvPicPr>
          <p:cNvPr id="7" name="Content Placeholder 6">
            <a:extLst>
              <a:ext uri="{FF2B5EF4-FFF2-40B4-BE49-F238E27FC236}">
                <a16:creationId xmlns:a16="http://schemas.microsoft.com/office/drawing/2014/main" id="{FF17C8CF-989E-4D9D-8DC5-92E12B2648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575" y="1944261"/>
            <a:ext cx="11470850" cy="3994424"/>
          </a:xfrm>
        </p:spPr>
      </p:pic>
      <p:sp>
        <p:nvSpPr>
          <p:cNvPr id="4" name="TextBox 3">
            <a:extLst>
              <a:ext uri="{FF2B5EF4-FFF2-40B4-BE49-F238E27FC236}">
                <a16:creationId xmlns:a16="http://schemas.microsoft.com/office/drawing/2014/main" id="{C0EFF916-8B31-4A2E-9F36-484745CB5491}"/>
              </a:ext>
            </a:extLst>
          </p:cNvPr>
          <p:cNvSpPr txBox="1"/>
          <p:nvPr/>
        </p:nvSpPr>
        <p:spPr>
          <a:xfrm>
            <a:off x="4424677" y="6007592"/>
            <a:ext cx="3342646" cy="369332"/>
          </a:xfrm>
          <a:prstGeom prst="rect">
            <a:avLst/>
          </a:prstGeom>
        </p:spPr>
        <p:txBody>
          <a:bodyPr wrap="none" rtlCol="0">
            <a:spAutoFit/>
          </a:bodyPr>
          <a:lstStyle/>
          <a:p>
            <a:r>
              <a:rPr lang="en-US" i="1" dirty="0">
                <a:solidFill>
                  <a:schemeClr val="bg1"/>
                </a:solidFill>
              </a:rPr>
              <a:t>From AMD’s Radeon GPU Profiler</a:t>
            </a:r>
          </a:p>
        </p:txBody>
      </p:sp>
      <p:sp>
        <p:nvSpPr>
          <p:cNvPr id="3" name="Footer Placeholder 2">
            <a:extLst>
              <a:ext uri="{FF2B5EF4-FFF2-40B4-BE49-F238E27FC236}">
                <a16:creationId xmlns:a16="http://schemas.microsoft.com/office/drawing/2014/main" id="{19B0C180-5B04-4977-A131-4B906DEBD91C}"/>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
        <p:nvSpPr>
          <p:cNvPr id="5" name="TextBox 4">
            <a:extLst>
              <a:ext uri="{FF2B5EF4-FFF2-40B4-BE49-F238E27FC236}">
                <a16:creationId xmlns:a16="http://schemas.microsoft.com/office/drawing/2014/main" id="{C9925C8F-F747-4B60-9419-4AD93B802737}"/>
              </a:ext>
            </a:extLst>
          </p:cNvPr>
          <p:cNvSpPr txBox="1"/>
          <p:nvPr/>
        </p:nvSpPr>
        <p:spPr>
          <a:xfrm>
            <a:off x="3186545" y="3352800"/>
            <a:ext cx="2374368" cy="523220"/>
          </a:xfrm>
          <a:prstGeom prst="rect">
            <a:avLst/>
          </a:prstGeom>
        </p:spPr>
        <p:txBody>
          <a:bodyPr wrap="none" rtlCol="0">
            <a:spAutoFit/>
          </a:bodyPr>
          <a:lstStyle/>
          <a:p>
            <a:r>
              <a:rPr lang="en-US" sz="2800" dirty="0"/>
              <a:t>Idle GPU: bad!</a:t>
            </a:r>
          </a:p>
        </p:txBody>
      </p:sp>
      <p:sp>
        <p:nvSpPr>
          <p:cNvPr id="8" name="TextBox 7">
            <a:extLst>
              <a:ext uri="{FF2B5EF4-FFF2-40B4-BE49-F238E27FC236}">
                <a16:creationId xmlns:a16="http://schemas.microsoft.com/office/drawing/2014/main" id="{7F1BD9F9-E838-4C6F-9934-8C8211FAFF84}"/>
              </a:ext>
            </a:extLst>
          </p:cNvPr>
          <p:cNvSpPr txBox="1"/>
          <p:nvPr/>
        </p:nvSpPr>
        <p:spPr>
          <a:xfrm>
            <a:off x="3186545" y="3786686"/>
            <a:ext cx="5555367" cy="523220"/>
          </a:xfrm>
          <a:prstGeom prst="rect">
            <a:avLst/>
          </a:prstGeom>
        </p:spPr>
        <p:txBody>
          <a:bodyPr wrap="none" rtlCol="0">
            <a:spAutoFit/>
          </a:bodyPr>
          <a:lstStyle/>
          <a:p>
            <a:r>
              <a:rPr lang="en-US" sz="2800" dirty="0"/>
              <a:t>“Opportunity” for </a:t>
            </a:r>
            <a:r>
              <a:rPr lang="en-US" sz="2800" dirty="0" err="1"/>
              <a:t>async</a:t>
            </a:r>
            <a:r>
              <a:rPr lang="en-US" sz="2800" dirty="0"/>
              <a:t> compute! </a:t>
            </a:r>
            <a:r>
              <a:rPr lang="en-US" sz="2800" dirty="0">
                <a:sym typeface="Wingdings" panose="05000000000000000000" pitchFamily="2" charset="2"/>
              </a:rPr>
              <a:t></a:t>
            </a:r>
            <a:endParaRPr lang="en-US" sz="2800" dirty="0"/>
          </a:p>
        </p:txBody>
      </p:sp>
      <p:sp>
        <p:nvSpPr>
          <p:cNvPr id="9" name="TextBox 8">
            <a:extLst>
              <a:ext uri="{FF2B5EF4-FFF2-40B4-BE49-F238E27FC236}">
                <a16:creationId xmlns:a16="http://schemas.microsoft.com/office/drawing/2014/main" id="{A61E3482-8984-40AA-A344-D847EBA4EC98}"/>
              </a:ext>
            </a:extLst>
          </p:cNvPr>
          <p:cNvSpPr txBox="1"/>
          <p:nvPr/>
        </p:nvSpPr>
        <p:spPr>
          <a:xfrm>
            <a:off x="3186545" y="3357400"/>
            <a:ext cx="2374368" cy="523220"/>
          </a:xfrm>
          <a:prstGeom prst="rect">
            <a:avLst/>
          </a:prstGeom>
        </p:spPr>
        <p:txBody>
          <a:bodyPr wrap="none" rtlCol="0">
            <a:spAutoFit/>
          </a:bodyPr>
          <a:lstStyle/>
          <a:p>
            <a:r>
              <a:rPr lang="en-US" sz="2800" strike="sngStrike" dirty="0"/>
              <a:t>Idle GPU: bad!</a:t>
            </a:r>
          </a:p>
        </p:txBody>
      </p:sp>
      <p:sp>
        <p:nvSpPr>
          <p:cNvPr id="6" name="Rectangle 5">
            <a:extLst>
              <a:ext uri="{FF2B5EF4-FFF2-40B4-BE49-F238E27FC236}">
                <a16:creationId xmlns:a16="http://schemas.microsoft.com/office/drawing/2014/main" id="{C453018F-7CB2-4A0C-909E-8F4D61531345}"/>
              </a:ext>
            </a:extLst>
          </p:cNvPr>
          <p:cNvSpPr/>
          <p:nvPr/>
        </p:nvSpPr>
        <p:spPr>
          <a:xfrm>
            <a:off x="1794164" y="2603864"/>
            <a:ext cx="1101436" cy="929249"/>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0" name="Rectangle 9">
            <a:extLst>
              <a:ext uri="{FF2B5EF4-FFF2-40B4-BE49-F238E27FC236}">
                <a16:creationId xmlns:a16="http://schemas.microsoft.com/office/drawing/2014/main" id="{6013976A-8960-498E-99B0-9797B012EF9F}"/>
              </a:ext>
            </a:extLst>
          </p:cNvPr>
          <p:cNvSpPr/>
          <p:nvPr/>
        </p:nvSpPr>
        <p:spPr>
          <a:xfrm>
            <a:off x="5560912" y="2603863"/>
            <a:ext cx="1808019" cy="929249"/>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146225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730086E6-C8EB-45BD-B030-E8928AAC5CF4}"/>
              </a:ext>
            </a:extLst>
          </p:cNvPr>
          <p:cNvSpPr txBox="1"/>
          <p:nvPr/>
        </p:nvSpPr>
        <p:spPr>
          <a:xfrm>
            <a:off x="286358" y="1445258"/>
            <a:ext cx="5518010" cy="526297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accent2"/>
                </a:solidFill>
                <a:latin typeface="Consolas" panose="020B0609020204030204" pitchFamily="49" charset="0"/>
              </a:rPr>
              <a:t>#define </a:t>
            </a:r>
            <a:r>
              <a:rPr lang="en-GB" sz="1400" dirty="0">
                <a:latin typeface="Consolas" panose="020B0609020204030204" pitchFamily="49" charset="0"/>
              </a:rPr>
              <a:t>BLOCK_SIZE 16</a:t>
            </a:r>
          </a:p>
          <a:p>
            <a:r>
              <a:rPr lang="en-GB" sz="1400" dirty="0">
                <a:solidFill>
                  <a:schemeClr val="accent2"/>
                </a:solidFill>
                <a:latin typeface="Consolas" panose="020B0609020204030204" pitchFamily="49" charset="0"/>
              </a:rPr>
              <a:t>groupshared</a:t>
            </a:r>
            <a:r>
              <a:rPr lang="en-GB" sz="1400" dirty="0">
                <a:latin typeface="Consolas" panose="020B0609020204030204" pitchFamily="49" charset="0"/>
              </a:rPr>
              <a:t> TileData tiles[BLOCK_SIZE][BLOCK_SIZE];</a:t>
            </a:r>
          </a:p>
          <a:p>
            <a:r>
              <a:rPr lang="en-GB" sz="1400" dirty="0">
                <a:solidFill>
                  <a:schemeClr val="accent2"/>
                </a:solidFill>
                <a:latin typeface="Consolas" panose="020B0609020204030204" pitchFamily="49" charset="0"/>
              </a:rPr>
              <a:t>groupshared</a:t>
            </a:r>
            <a:r>
              <a:rPr lang="en-GB" sz="1400" dirty="0">
                <a:latin typeface="Consolas" panose="020B0609020204030204" pitchFamily="49" charset="0"/>
              </a:rPr>
              <a:t> float4 output[BLOCK_SIZE][BLOCK_SIZE];</a:t>
            </a:r>
          </a:p>
          <a:p>
            <a:endParaRPr lang="en-GB" sz="1400" dirty="0">
              <a:latin typeface="Consolas" panose="020B0609020204030204" pitchFamily="49" charset="0"/>
            </a:endParaRPr>
          </a:p>
          <a:p>
            <a:r>
              <a:rPr lang="en-GB" sz="1400" dirty="0">
                <a:solidFill>
                  <a:schemeClr val="accent1"/>
                </a:solidFill>
                <a:latin typeface="Consolas" panose="020B0609020204030204" pitchFamily="49" charset="0"/>
              </a:rPr>
              <a:t>float4</a:t>
            </a:r>
            <a:r>
              <a:rPr lang="en-GB" sz="1400" dirty="0">
                <a:latin typeface="Consolas" panose="020B0609020204030204" pitchFamily="49" charset="0"/>
              </a:rPr>
              <a:t> TileFlat(</a:t>
            </a:r>
            <a:r>
              <a:rPr lang="en-GB" sz="1400" dirty="0">
                <a:solidFill>
                  <a:schemeClr val="accent1"/>
                </a:solidFill>
                <a:latin typeface="Consolas" panose="020B0609020204030204" pitchFamily="49" charset="0"/>
              </a:rPr>
              <a:t>uint2</a:t>
            </a:r>
            <a:r>
              <a:rPr lang="en-GB" sz="1400" dirty="0">
                <a:latin typeface="Consolas" panose="020B0609020204030204" pitchFamily="49" charset="0"/>
              </a:rPr>
              <a:t> tid, </a:t>
            </a:r>
            <a:r>
              <a:rPr lang="en-GB" sz="1400" dirty="0">
                <a:solidFill>
                  <a:schemeClr val="accent1"/>
                </a:solidFill>
                <a:latin typeface="Consolas" panose="020B0609020204030204" pitchFamily="49" charset="0"/>
              </a:rPr>
              <a:t>TileData</a:t>
            </a:r>
            <a:r>
              <a:rPr lang="en-GB" sz="1400" dirty="0">
                <a:latin typeface="Consolas" panose="020B0609020204030204" pitchFamily="49" charset="0"/>
              </a:rPr>
              <a:t> initialData)</a:t>
            </a:r>
          </a:p>
          <a:p>
            <a:r>
              <a:rPr lang="en-GB" sz="1400" dirty="0">
                <a:latin typeface="Consolas" panose="020B0609020204030204" pitchFamily="49" charset="0"/>
              </a:rPr>
              <a:t>{</a:t>
            </a:r>
          </a:p>
          <a:p>
            <a:r>
              <a:rPr lang="en-GB" sz="1400" dirty="0">
                <a:latin typeface="Consolas" panose="020B0609020204030204" pitchFamily="49" charset="0"/>
              </a:rPr>
              <a:t>    </a:t>
            </a:r>
            <a:r>
              <a:rPr lang="en-GB" sz="1400" dirty="0">
                <a:solidFill>
                  <a:schemeClr val="accent1"/>
                </a:solidFill>
                <a:latin typeface="Consolas" panose="020B0609020204030204" pitchFamily="49" charset="0"/>
              </a:rPr>
              <a:t>bool</a:t>
            </a:r>
            <a:r>
              <a:rPr lang="en-GB" sz="1400" dirty="0">
                <a:latin typeface="Consolas" panose="020B0609020204030204" pitchFamily="49" charset="0"/>
              </a:rPr>
              <a:t> alive = </a:t>
            </a:r>
            <a:r>
              <a:rPr lang="en-GB" sz="1400" dirty="0">
                <a:solidFill>
                  <a:schemeClr val="accent2"/>
                </a:solidFill>
                <a:latin typeface="Consolas" panose="020B0609020204030204" pitchFamily="49" charset="0"/>
              </a:rPr>
              <a:t>true</a:t>
            </a:r>
            <a:r>
              <a:rPr lang="en-GB" sz="1400" dirty="0">
                <a:latin typeface="Consolas" panose="020B0609020204030204" pitchFamily="49" charset="0"/>
              </a:rPr>
              <a:t>;</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for</a:t>
            </a:r>
            <a:r>
              <a:rPr lang="en-GB" sz="1400" dirty="0">
                <a:latin typeface="Consolas" panose="020B0609020204030204" pitchFamily="49" charset="0"/>
              </a:rPr>
              <a:t> (</a:t>
            </a:r>
            <a:r>
              <a:rPr lang="en-GB" sz="1400" dirty="0">
                <a:solidFill>
                  <a:schemeClr val="accent1"/>
                </a:solidFill>
                <a:latin typeface="Consolas" panose="020B0609020204030204" pitchFamily="49" charset="0"/>
              </a:rPr>
              <a:t>int</a:t>
            </a:r>
            <a:r>
              <a:rPr lang="en-GB" sz="1400" dirty="0">
                <a:latin typeface="Consolas" panose="020B0609020204030204" pitchFamily="49" charset="0"/>
              </a:rPr>
              <a:t> level = MAX_LEVELS; level &gt; 0; --level)</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if</a:t>
            </a:r>
            <a:r>
              <a:rPr lang="en-GB" sz="1400" dirty="0">
                <a:latin typeface="Consolas" panose="020B0609020204030204" pitchFamily="49" charset="0"/>
              </a:rPr>
              <a:t> (alive &amp;&amp; all(tid.xy &lt; (1 &lt;&lt; level)))</a:t>
            </a:r>
            <a:br>
              <a:rPr lang="en-GB" sz="1400" dirty="0">
                <a:latin typeface="Consolas" panose="020B0609020204030204" pitchFamily="49" charset="0"/>
              </a:rPr>
            </a:br>
            <a:r>
              <a:rPr lang="en-GB" sz="1400" dirty="0">
                <a:latin typeface="Consolas" panose="020B0609020204030204" pitchFamily="49" charset="0"/>
              </a:rPr>
              <a:t>        {</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if</a:t>
            </a:r>
            <a:r>
              <a:rPr lang="en-GB" sz="1400" dirty="0">
                <a:latin typeface="Consolas" panose="020B0609020204030204" pitchFamily="49" charset="0"/>
              </a:rPr>
              <a:t> (isBaseCase(tileData))</a:t>
            </a:r>
          </a:p>
          <a:p>
            <a:r>
              <a:rPr lang="en-GB" sz="1400" dirty="0">
                <a:latin typeface="Consolas" panose="020B0609020204030204" pitchFamily="49" charset="0"/>
              </a:rPr>
              <a:t>           {</a:t>
            </a:r>
            <a:br>
              <a:rPr lang="en-GB" sz="1400" dirty="0">
                <a:latin typeface="Consolas" panose="020B0609020204030204" pitchFamily="49" charset="0"/>
              </a:rPr>
            </a:br>
            <a:r>
              <a:rPr lang="en-GB" sz="1400" dirty="0">
                <a:latin typeface="Consolas" panose="020B0609020204030204" pitchFamily="49" charset="0"/>
              </a:rPr>
              <a:t>               output[tid] = baseCase(tileData);</a:t>
            </a:r>
          </a:p>
          <a:p>
            <a:r>
              <a:rPr lang="en-GB" sz="1400" dirty="0">
                <a:latin typeface="Consolas" panose="020B0609020204030204" pitchFamily="49" charset="0"/>
              </a:rPr>
              <a:t>               alive = false;</a:t>
            </a:r>
          </a:p>
          <a:p>
            <a:r>
              <a:rPr lang="en-GB" sz="1400" dirty="0">
                <a:latin typeface="Consolas" panose="020B0609020204030204" pitchFamily="49" charset="0"/>
              </a:rPr>
              <a:t>           }</a:t>
            </a:r>
            <a:br>
              <a:rPr lang="en-GB" sz="1400" dirty="0">
                <a:latin typeface="Consolas" panose="020B0609020204030204" pitchFamily="49" charset="0"/>
              </a:rPr>
            </a:br>
            <a:r>
              <a:rPr lang="en-GB" sz="1400" dirty="0">
                <a:latin typeface="Consolas" panose="020B0609020204030204" pitchFamily="49" charset="0"/>
              </a:rPr>
              <a:t>           ...</a:t>
            </a:r>
          </a:p>
          <a:p>
            <a:r>
              <a:rPr lang="en-GB" sz="1400" dirty="0">
                <a:latin typeface="Consolas" panose="020B0609020204030204" pitchFamily="49" charset="0"/>
              </a:rPr>
              <a:t>        }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GroupMemoryBarrierWithGroupSync</a:t>
            </a:r>
            <a:r>
              <a:rPr lang="en-GB" sz="1400" dirty="0">
                <a:latin typeface="Consolas" panose="020B0609020204030204" pitchFamily="49" charset="0"/>
              </a:rPr>
              <a:t>();</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return</a:t>
            </a:r>
            <a:r>
              <a:rPr lang="en-GB" sz="1400" dirty="0">
                <a:latin typeface="Consolas" panose="020B0609020204030204" pitchFamily="49" charset="0"/>
              </a:rPr>
              <a:t> output[tid];</a:t>
            </a:r>
          </a:p>
          <a:p>
            <a:r>
              <a:rPr lang="en-GB" sz="1400" dirty="0">
                <a:latin typeface="Consolas" panose="020B0609020204030204" pitchFamily="49" charset="0"/>
              </a:rPr>
              <a:t>}</a:t>
            </a:r>
          </a:p>
        </p:txBody>
      </p:sp>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Quadtree GPU Block Reduction</a:t>
            </a:r>
          </a:p>
        </p:txBody>
      </p:sp>
      <p:sp>
        <p:nvSpPr>
          <p:cNvPr id="12" name="Rectangle 11">
            <a:extLst>
              <a:ext uri="{FF2B5EF4-FFF2-40B4-BE49-F238E27FC236}">
                <a16:creationId xmlns:a16="http://schemas.microsoft.com/office/drawing/2014/main" id="{16D2E3B3-5207-410F-9849-646A72F76694}"/>
              </a:ext>
            </a:extLst>
          </p:cNvPr>
          <p:cNvSpPr/>
          <p:nvPr/>
        </p:nvSpPr>
        <p:spPr>
          <a:xfrm>
            <a:off x="6104804" y="1690688"/>
            <a:ext cx="5894460" cy="3046988"/>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Baked into kernel</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Optimal sizes are highly GPU dependent</a:t>
            </a:r>
          </a:p>
          <a:p>
            <a:pPr marL="285750" indent="-285750">
              <a:buFont typeface="Arial" panose="020B0604020202020204" pitchFamily="34" charset="0"/>
              <a:buChar char="•"/>
            </a:pPr>
            <a:r>
              <a:rPr lang="en-US" sz="2400" dirty="0">
                <a:solidFill>
                  <a:schemeClr val="bg1"/>
                </a:solidFill>
              </a:rPr>
              <a:t>May not align with optimal sizes for data</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Potential occupancy issues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Some algorithms need a full </a:t>
            </a:r>
            <a:r>
              <a:rPr lang="en-US" sz="2400" dirty="0" err="1">
                <a:solidFill>
                  <a:schemeClr val="bg1"/>
                </a:solidFill>
              </a:rPr>
              <a:t>TileData</a:t>
            </a:r>
            <a:r>
              <a:rPr lang="en-US" sz="2400" dirty="0">
                <a:solidFill>
                  <a:schemeClr val="bg1"/>
                </a:solidFill>
              </a:rPr>
              <a:t> stack</a:t>
            </a:r>
          </a:p>
        </p:txBody>
      </p:sp>
      <p:sp>
        <p:nvSpPr>
          <p:cNvPr id="10" name="Right Brace 9">
            <a:extLst>
              <a:ext uri="{FF2B5EF4-FFF2-40B4-BE49-F238E27FC236}">
                <a16:creationId xmlns:a16="http://schemas.microsoft.com/office/drawing/2014/main" id="{6E30F3EC-1677-43DE-98BA-399E4E15E54B}"/>
              </a:ext>
            </a:extLst>
          </p:cNvPr>
          <p:cNvSpPr/>
          <p:nvPr/>
        </p:nvSpPr>
        <p:spPr>
          <a:xfrm>
            <a:off x="5874458" y="1513352"/>
            <a:ext cx="88597" cy="854882"/>
          </a:xfrm>
          <a:prstGeom prst="rightBrace">
            <a:avLst/>
          </a:pr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5A5C3B9-6BA9-4F34-9476-91B58F59908A}"/>
              </a:ext>
            </a:extLst>
          </p:cNvPr>
          <p:cNvSpPr>
            <a:spLocks noGrp="1"/>
          </p:cNvSpPr>
          <p:nvPr>
            <p:ph type="ftr" sz="quarter" idx="11"/>
          </p:nvPr>
        </p:nvSpPr>
        <p:spPr>
          <a:xfrm>
            <a:off x="7620000" y="6343112"/>
            <a:ext cx="4114800" cy="365125"/>
          </a:xfrm>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141518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3C17FB22-8C0D-4909-823C-3B7EDA8D7741}"/>
              </a:ext>
            </a:extLst>
          </p:cNvPr>
          <p:cNvSpPr txBox="1"/>
          <p:nvPr/>
        </p:nvSpPr>
        <p:spPr>
          <a:xfrm>
            <a:off x="286358" y="1445258"/>
            <a:ext cx="5518010" cy="526297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accent2"/>
                </a:solidFill>
                <a:latin typeface="Consolas" panose="020B0609020204030204" pitchFamily="49" charset="0"/>
              </a:rPr>
              <a:t>#define </a:t>
            </a:r>
            <a:r>
              <a:rPr lang="en-GB" sz="1400" dirty="0">
                <a:latin typeface="Consolas" panose="020B0609020204030204" pitchFamily="49" charset="0"/>
              </a:rPr>
              <a:t>BLOCK_SIZE 16</a:t>
            </a:r>
          </a:p>
          <a:p>
            <a:r>
              <a:rPr lang="en-GB" sz="1400" dirty="0">
                <a:solidFill>
                  <a:schemeClr val="accent2"/>
                </a:solidFill>
                <a:latin typeface="Consolas" panose="020B0609020204030204" pitchFamily="49" charset="0"/>
              </a:rPr>
              <a:t>groupshared</a:t>
            </a:r>
            <a:r>
              <a:rPr lang="en-GB" sz="1400" dirty="0">
                <a:latin typeface="Consolas" panose="020B0609020204030204" pitchFamily="49" charset="0"/>
              </a:rPr>
              <a:t> TileData tiles[BLOCK_SIZE][BLOCK_SIZE];</a:t>
            </a:r>
          </a:p>
          <a:p>
            <a:r>
              <a:rPr lang="en-GB" sz="1400" dirty="0">
                <a:solidFill>
                  <a:schemeClr val="accent2"/>
                </a:solidFill>
                <a:latin typeface="Consolas" panose="020B0609020204030204" pitchFamily="49" charset="0"/>
              </a:rPr>
              <a:t>groupshared</a:t>
            </a:r>
            <a:r>
              <a:rPr lang="en-GB" sz="1400" dirty="0">
                <a:latin typeface="Consolas" panose="020B0609020204030204" pitchFamily="49" charset="0"/>
              </a:rPr>
              <a:t> float4 output[BLOCK_SIZE][BLOCK_SIZE];</a:t>
            </a:r>
          </a:p>
          <a:p>
            <a:endParaRPr lang="en-GB" sz="1400" dirty="0">
              <a:latin typeface="Consolas" panose="020B0609020204030204" pitchFamily="49" charset="0"/>
            </a:endParaRPr>
          </a:p>
          <a:p>
            <a:r>
              <a:rPr lang="en-GB" sz="1400" dirty="0">
                <a:solidFill>
                  <a:schemeClr val="accent1"/>
                </a:solidFill>
                <a:latin typeface="Consolas" panose="020B0609020204030204" pitchFamily="49" charset="0"/>
              </a:rPr>
              <a:t>float4</a:t>
            </a:r>
            <a:r>
              <a:rPr lang="en-GB" sz="1400" dirty="0">
                <a:latin typeface="Consolas" panose="020B0609020204030204" pitchFamily="49" charset="0"/>
              </a:rPr>
              <a:t> TileFlat(</a:t>
            </a:r>
            <a:r>
              <a:rPr lang="en-GB" sz="1400" dirty="0">
                <a:solidFill>
                  <a:schemeClr val="accent1"/>
                </a:solidFill>
                <a:latin typeface="Consolas" panose="020B0609020204030204" pitchFamily="49" charset="0"/>
              </a:rPr>
              <a:t>uint2</a:t>
            </a:r>
            <a:r>
              <a:rPr lang="en-GB" sz="1400" dirty="0">
                <a:latin typeface="Consolas" panose="020B0609020204030204" pitchFamily="49" charset="0"/>
              </a:rPr>
              <a:t> tid, </a:t>
            </a:r>
            <a:r>
              <a:rPr lang="en-GB" sz="1400" dirty="0">
                <a:solidFill>
                  <a:schemeClr val="accent1"/>
                </a:solidFill>
                <a:latin typeface="Consolas" panose="020B0609020204030204" pitchFamily="49" charset="0"/>
              </a:rPr>
              <a:t>TileData</a:t>
            </a:r>
            <a:r>
              <a:rPr lang="en-GB" sz="1400" dirty="0">
                <a:latin typeface="Consolas" panose="020B0609020204030204" pitchFamily="49" charset="0"/>
              </a:rPr>
              <a:t> initialData)</a:t>
            </a:r>
          </a:p>
          <a:p>
            <a:r>
              <a:rPr lang="en-GB" sz="1400" dirty="0">
                <a:latin typeface="Consolas" panose="020B0609020204030204" pitchFamily="49" charset="0"/>
              </a:rPr>
              <a:t>{</a:t>
            </a:r>
          </a:p>
          <a:p>
            <a:r>
              <a:rPr lang="en-GB" sz="1400" dirty="0">
                <a:latin typeface="Consolas" panose="020B0609020204030204" pitchFamily="49" charset="0"/>
              </a:rPr>
              <a:t>    </a:t>
            </a:r>
            <a:r>
              <a:rPr lang="en-GB" sz="1400" dirty="0">
                <a:solidFill>
                  <a:schemeClr val="accent1"/>
                </a:solidFill>
                <a:latin typeface="Consolas" panose="020B0609020204030204" pitchFamily="49" charset="0"/>
              </a:rPr>
              <a:t>bool</a:t>
            </a:r>
            <a:r>
              <a:rPr lang="en-GB" sz="1400" dirty="0">
                <a:latin typeface="Consolas" panose="020B0609020204030204" pitchFamily="49" charset="0"/>
              </a:rPr>
              <a:t> alive = </a:t>
            </a:r>
            <a:r>
              <a:rPr lang="en-GB" sz="1400" dirty="0">
                <a:solidFill>
                  <a:schemeClr val="accent2"/>
                </a:solidFill>
                <a:latin typeface="Consolas" panose="020B0609020204030204" pitchFamily="49" charset="0"/>
              </a:rPr>
              <a:t>true</a:t>
            </a:r>
            <a:r>
              <a:rPr lang="en-GB" sz="1400" dirty="0">
                <a:latin typeface="Consolas" panose="020B0609020204030204" pitchFamily="49" charset="0"/>
              </a:rPr>
              <a:t>;</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for</a:t>
            </a:r>
            <a:r>
              <a:rPr lang="en-GB" sz="1400" dirty="0">
                <a:latin typeface="Consolas" panose="020B0609020204030204" pitchFamily="49" charset="0"/>
              </a:rPr>
              <a:t> (</a:t>
            </a:r>
            <a:r>
              <a:rPr lang="en-GB" sz="1400" dirty="0">
                <a:solidFill>
                  <a:schemeClr val="accent1"/>
                </a:solidFill>
                <a:latin typeface="Consolas" panose="020B0609020204030204" pitchFamily="49" charset="0"/>
              </a:rPr>
              <a:t>int</a:t>
            </a:r>
            <a:r>
              <a:rPr lang="en-GB" sz="1400" dirty="0">
                <a:latin typeface="Consolas" panose="020B0609020204030204" pitchFamily="49" charset="0"/>
              </a:rPr>
              <a:t> level = MAX_LEVELS; level &gt; 0; --level)</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if</a:t>
            </a:r>
            <a:r>
              <a:rPr lang="en-GB" sz="1400" dirty="0">
                <a:latin typeface="Consolas" panose="020B0609020204030204" pitchFamily="49" charset="0"/>
              </a:rPr>
              <a:t> (alive &amp;&amp; all(tid.xy &lt; (1 &lt;&lt; level)))</a:t>
            </a:r>
            <a:br>
              <a:rPr lang="en-GB" sz="1400" dirty="0">
                <a:latin typeface="Consolas" panose="020B0609020204030204" pitchFamily="49" charset="0"/>
              </a:rPr>
            </a:br>
            <a:r>
              <a:rPr lang="en-GB" sz="1400" dirty="0">
                <a:latin typeface="Consolas" panose="020B0609020204030204" pitchFamily="49" charset="0"/>
              </a:rPr>
              <a:t>        {</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if</a:t>
            </a:r>
            <a:r>
              <a:rPr lang="en-GB" sz="1400" dirty="0">
                <a:latin typeface="Consolas" panose="020B0609020204030204" pitchFamily="49" charset="0"/>
              </a:rPr>
              <a:t> (isBaseCase(tileData))</a:t>
            </a:r>
          </a:p>
          <a:p>
            <a:r>
              <a:rPr lang="en-GB" sz="1400" dirty="0">
                <a:latin typeface="Consolas" panose="020B0609020204030204" pitchFamily="49" charset="0"/>
              </a:rPr>
              <a:t>           {</a:t>
            </a:r>
            <a:br>
              <a:rPr lang="en-GB" sz="1400" dirty="0">
                <a:latin typeface="Consolas" panose="020B0609020204030204" pitchFamily="49" charset="0"/>
              </a:rPr>
            </a:br>
            <a:r>
              <a:rPr lang="en-GB" sz="1400" dirty="0">
                <a:latin typeface="Consolas" panose="020B0609020204030204" pitchFamily="49" charset="0"/>
              </a:rPr>
              <a:t>               output[tid] = baseCase(tileData);</a:t>
            </a:r>
          </a:p>
          <a:p>
            <a:r>
              <a:rPr lang="en-GB" sz="1400" dirty="0">
                <a:latin typeface="Consolas" panose="020B0609020204030204" pitchFamily="49" charset="0"/>
              </a:rPr>
              <a:t>               alive = false;</a:t>
            </a:r>
          </a:p>
          <a:p>
            <a:r>
              <a:rPr lang="en-GB" sz="1400" dirty="0">
                <a:latin typeface="Consolas" panose="020B0609020204030204" pitchFamily="49" charset="0"/>
              </a:rPr>
              <a:t>           }</a:t>
            </a:r>
            <a:br>
              <a:rPr lang="en-GB" sz="1400" dirty="0">
                <a:latin typeface="Consolas" panose="020B0609020204030204" pitchFamily="49" charset="0"/>
              </a:rPr>
            </a:br>
            <a:r>
              <a:rPr lang="en-GB" sz="1400" dirty="0">
                <a:latin typeface="Consolas" panose="020B0609020204030204" pitchFamily="49" charset="0"/>
              </a:rPr>
              <a:t>           ...</a:t>
            </a:r>
          </a:p>
          <a:p>
            <a:r>
              <a:rPr lang="en-GB" sz="1400" dirty="0">
                <a:latin typeface="Consolas" panose="020B0609020204030204" pitchFamily="49" charset="0"/>
              </a:rPr>
              <a:t>        }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GroupMemoryBarrierWithGroupSync</a:t>
            </a:r>
            <a:r>
              <a:rPr lang="en-GB" sz="1400" dirty="0">
                <a:latin typeface="Consolas" panose="020B0609020204030204" pitchFamily="49" charset="0"/>
              </a:rPr>
              <a:t>();</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return</a:t>
            </a:r>
            <a:r>
              <a:rPr lang="en-GB" sz="1400" dirty="0">
                <a:latin typeface="Consolas" panose="020B0609020204030204" pitchFamily="49" charset="0"/>
              </a:rPr>
              <a:t> output[tid];</a:t>
            </a:r>
          </a:p>
          <a:p>
            <a:r>
              <a:rPr lang="en-GB" sz="1400" dirty="0">
                <a:latin typeface="Consolas" panose="020B0609020204030204" pitchFamily="49" charset="0"/>
              </a:rPr>
              <a:t>}</a:t>
            </a:r>
          </a:p>
        </p:txBody>
      </p:sp>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Quadtree GPU Block Reduction</a:t>
            </a:r>
          </a:p>
        </p:txBody>
      </p:sp>
      <p:sp>
        <p:nvSpPr>
          <p:cNvPr id="14" name="Rectangle 13">
            <a:extLst>
              <a:ext uri="{FF2B5EF4-FFF2-40B4-BE49-F238E27FC236}">
                <a16:creationId xmlns:a16="http://schemas.microsoft.com/office/drawing/2014/main" id="{844741A0-25D0-4BC2-8362-6BA62583BAF7}"/>
              </a:ext>
            </a:extLst>
          </p:cNvPr>
          <p:cNvSpPr/>
          <p:nvPr/>
        </p:nvSpPr>
        <p:spPr>
          <a:xfrm>
            <a:off x="6222247" y="3122655"/>
            <a:ext cx="5470397" cy="461665"/>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Lots of GPU threads doing useless work</a:t>
            </a:r>
          </a:p>
        </p:txBody>
      </p:sp>
      <p:grpSp>
        <p:nvGrpSpPr>
          <p:cNvPr id="2051" name="Group 2050">
            <a:extLst>
              <a:ext uri="{FF2B5EF4-FFF2-40B4-BE49-F238E27FC236}">
                <a16:creationId xmlns:a16="http://schemas.microsoft.com/office/drawing/2014/main" id="{1466CC1C-88A6-4A77-B66D-9C3F59173240}"/>
              </a:ext>
            </a:extLst>
          </p:cNvPr>
          <p:cNvGrpSpPr/>
          <p:nvPr/>
        </p:nvGrpSpPr>
        <p:grpSpPr>
          <a:xfrm>
            <a:off x="4533089" y="3278221"/>
            <a:ext cx="1689158" cy="2577830"/>
            <a:chOff x="4533089" y="3278221"/>
            <a:chExt cx="1689158" cy="2577830"/>
          </a:xfrm>
        </p:grpSpPr>
        <p:cxnSp>
          <p:nvCxnSpPr>
            <p:cNvPr id="17" name="Straight Arrow Connector 16">
              <a:extLst>
                <a:ext uri="{FF2B5EF4-FFF2-40B4-BE49-F238E27FC236}">
                  <a16:creationId xmlns:a16="http://schemas.microsoft.com/office/drawing/2014/main" id="{5CB94240-FB54-4757-A52D-14B61C9B5390}"/>
                </a:ext>
              </a:extLst>
            </p:cNvPr>
            <p:cNvCxnSpPr>
              <a:cxnSpLocks/>
              <a:stCxn id="14" idx="1"/>
            </p:cNvCxnSpPr>
            <p:nvPr/>
          </p:nvCxnSpPr>
          <p:spPr>
            <a:xfrm flipH="1" flipV="1">
              <a:off x="5622587" y="3278221"/>
              <a:ext cx="599660" cy="75267"/>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FB7C14FD-2356-41E3-BC8F-F592B8EE1BE0}"/>
                </a:ext>
              </a:extLst>
            </p:cNvPr>
            <p:cNvCxnSpPr>
              <a:cxnSpLocks/>
              <a:stCxn id="14" idx="1"/>
            </p:cNvCxnSpPr>
            <p:nvPr/>
          </p:nvCxnSpPr>
          <p:spPr>
            <a:xfrm flipH="1">
              <a:off x="5126477" y="3353488"/>
              <a:ext cx="1095770" cy="367328"/>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12D9CAF0-C022-45C3-BB9A-041175EC4E42}"/>
                </a:ext>
              </a:extLst>
            </p:cNvPr>
            <p:cNvCxnSpPr>
              <a:cxnSpLocks/>
              <a:stCxn id="11" idx="1"/>
            </p:cNvCxnSpPr>
            <p:nvPr/>
          </p:nvCxnSpPr>
          <p:spPr>
            <a:xfrm flipH="1">
              <a:off x="4533089" y="4471801"/>
              <a:ext cx="1679643" cy="138425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1" name="Rectangle 10">
            <a:extLst>
              <a:ext uri="{FF2B5EF4-FFF2-40B4-BE49-F238E27FC236}">
                <a16:creationId xmlns:a16="http://schemas.microsoft.com/office/drawing/2014/main" id="{A944A326-818E-4D2A-A52D-ED733248629C}"/>
              </a:ext>
            </a:extLst>
          </p:cNvPr>
          <p:cNvSpPr/>
          <p:nvPr/>
        </p:nvSpPr>
        <p:spPr>
          <a:xfrm>
            <a:off x="6212732" y="4056302"/>
            <a:ext cx="3214278" cy="830997"/>
          </a:xfrm>
          <a:prstGeom prst="rect">
            <a:avLst/>
          </a:prstGeom>
        </p:spPr>
        <p:txBody>
          <a:bodyPr wrap="none">
            <a:spAutoFit/>
          </a:bodyPr>
          <a:lstStyle/>
          <a:p>
            <a:pPr marL="285750" indent="-285750">
              <a:buFont typeface="Arial" panose="020B0604020202020204" pitchFamily="34" charset="0"/>
              <a:buChar char="•"/>
            </a:pPr>
            <a:r>
              <a:rPr lang="en-US" sz="2400" dirty="0">
                <a:solidFill>
                  <a:schemeClr val="bg1"/>
                </a:solidFill>
              </a:rPr>
              <a:t>Can’t terminate early</a:t>
            </a:r>
          </a:p>
          <a:p>
            <a:pPr marL="285750" indent="-285750">
              <a:buFont typeface="Arial" panose="020B0604020202020204" pitchFamily="34" charset="0"/>
              <a:buChar char="•"/>
            </a:pPr>
            <a:r>
              <a:rPr lang="en-US" sz="2400" dirty="0">
                <a:solidFill>
                  <a:schemeClr val="bg1"/>
                </a:solidFill>
              </a:rPr>
              <a:t>Can’t re-pack threads</a:t>
            </a:r>
          </a:p>
        </p:txBody>
      </p:sp>
      <p:sp>
        <p:nvSpPr>
          <p:cNvPr id="12" name="Footer Placeholder 2">
            <a:extLst>
              <a:ext uri="{FF2B5EF4-FFF2-40B4-BE49-F238E27FC236}">
                <a16:creationId xmlns:a16="http://schemas.microsoft.com/office/drawing/2014/main" id="{E50325FD-8916-45B9-BA13-E43BCDFA9EA0}"/>
              </a:ext>
            </a:extLst>
          </p:cNvPr>
          <p:cNvSpPr>
            <a:spLocks noGrp="1"/>
          </p:cNvSpPr>
          <p:nvPr>
            <p:ph type="ftr" sz="quarter" idx="11"/>
          </p:nvPr>
        </p:nvSpPr>
        <p:spPr>
          <a:xfrm>
            <a:off x="7620000" y="6343112"/>
            <a:ext cx="4114800" cy="365125"/>
          </a:xfrm>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172154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9C02EF-B74D-46C5-8FA1-019902155F8D}"/>
              </a:ext>
            </a:extLst>
          </p:cNvPr>
          <p:cNvSpPr txBox="1"/>
          <p:nvPr/>
        </p:nvSpPr>
        <p:spPr>
          <a:xfrm>
            <a:off x="286358" y="1445258"/>
            <a:ext cx="5518010" cy="526297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accent2"/>
                </a:solidFill>
                <a:latin typeface="Consolas" panose="020B0609020204030204" pitchFamily="49" charset="0"/>
              </a:rPr>
              <a:t>#define </a:t>
            </a:r>
            <a:r>
              <a:rPr lang="en-GB" sz="1400" dirty="0">
                <a:latin typeface="Consolas" panose="020B0609020204030204" pitchFamily="49" charset="0"/>
              </a:rPr>
              <a:t>BLOCK_SIZE 16</a:t>
            </a:r>
          </a:p>
          <a:p>
            <a:r>
              <a:rPr lang="en-GB" sz="1400" dirty="0">
                <a:solidFill>
                  <a:schemeClr val="accent2"/>
                </a:solidFill>
                <a:latin typeface="Consolas" panose="020B0609020204030204" pitchFamily="49" charset="0"/>
              </a:rPr>
              <a:t>groupshared</a:t>
            </a:r>
            <a:r>
              <a:rPr lang="en-GB" sz="1400" dirty="0">
                <a:latin typeface="Consolas" panose="020B0609020204030204" pitchFamily="49" charset="0"/>
              </a:rPr>
              <a:t> TileData tiles[BLOCK_SIZE][BLOCK_SIZE];</a:t>
            </a:r>
          </a:p>
          <a:p>
            <a:r>
              <a:rPr lang="en-GB" sz="1400" dirty="0">
                <a:solidFill>
                  <a:schemeClr val="accent2"/>
                </a:solidFill>
                <a:latin typeface="Consolas" panose="020B0609020204030204" pitchFamily="49" charset="0"/>
              </a:rPr>
              <a:t>groupshared</a:t>
            </a:r>
            <a:r>
              <a:rPr lang="en-GB" sz="1400" dirty="0">
                <a:latin typeface="Consolas" panose="020B0609020204030204" pitchFamily="49" charset="0"/>
              </a:rPr>
              <a:t> float4 output[BLOCK_SIZE][BLOCK_SIZE];</a:t>
            </a:r>
          </a:p>
          <a:p>
            <a:endParaRPr lang="en-GB" sz="1400" dirty="0">
              <a:latin typeface="Consolas" panose="020B0609020204030204" pitchFamily="49" charset="0"/>
            </a:endParaRPr>
          </a:p>
          <a:p>
            <a:r>
              <a:rPr lang="en-GB" sz="1400" dirty="0">
                <a:solidFill>
                  <a:schemeClr val="accent1"/>
                </a:solidFill>
                <a:latin typeface="Consolas" panose="020B0609020204030204" pitchFamily="49" charset="0"/>
              </a:rPr>
              <a:t>float4</a:t>
            </a:r>
            <a:r>
              <a:rPr lang="en-GB" sz="1400" dirty="0">
                <a:latin typeface="Consolas" panose="020B0609020204030204" pitchFamily="49" charset="0"/>
              </a:rPr>
              <a:t> TileFlat(</a:t>
            </a:r>
            <a:r>
              <a:rPr lang="en-GB" sz="1400" dirty="0">
                <a:solidFill>
                  <a:schemeClr val="accent1"/>
                </a:solidFill>
                <a:latin typeface="Consolas" panose="020B0609020204030204" pitchFamily="49" charset="0"/>
              </a:rPr>
              <a:t>uint2</a:t>
            </a:r>
            <a:r>
              <a:rPr lang="en-GB" sz="1400" dirty="0">
                <a:latin typeface="Consolas" panose="020B0609020204030204" pitchFamily="49" charset="0"/>
              </a:rPr>
              <a:t> tid, </a:t>
            </a:r>
            <a:r>
              <a:rPr lang="en-GB" sz="1400" dirty="0">
                <a:solidFill>
                  <a:schemeClr val="accent1"/>
                </a:solidFill>
                <a:latin typeface="Consolas" panose="020B0609020204030204" pitchFamily="49" charset="0"/>
              </a:rPr>
              <a:t>TileData</a:t>
            </a:r>
            <a:r>
              <a:rPr lang="en-GB" sz="1400" dirty="0">
                <a:latin typeface="Consolas" panose="020B0609020204030204" pitchFamily="49" charset="0"/>
              </a:rPr>
              <a:t> initialData)</a:t>
            </a:r>
          </a:p>
          <a:p>
            <a:r>
              <a:rPr lang="en-GB" sz="1400" dirty="0">
                <a:latin typeface="Consolas" panose="020B0609020204030204" pitchFamily="49" charset="0"/>
              </a:rPr>
              <a:t>{</a:t>
            </a:r>
          </a:p>
          <a:p>
            <a:r>
              <a:rPr lang="en-GB" sz="1400" dirty="0">
                <a:latin typeface="Consolas" panose="020B0609020204030204" pitchFamily="49" charset="0"/>
              </a:rPr>
              <a:t>    </a:t>
            </a:r>
            <a:r>
              <a:rPr lang="en-GB" sz="1400" dirty="0">
                <a:solidFill>
                  <a:schemeClr val="accent1"/>
                </a:solidFill>
                <a:latin typeface="Consolas" panose="020B0609020204030204" pitchFamily="49" charset="0"/>
              </a:rPr>
              <a:t>bool</a:t>
            </a:r>
            <a:r>
              <a:rPr lang="en-GB" sz="1400" dirty="0">
                <a:latin typeface="Consolas" panose="020B0609020204030204" pitchFamily="49" charset="0"/>
              </a:rPr>
              <a:t> alive = </a:t>
            </a:r>
            <a:r>
              <a:rPr lang="en-GB" sz="1400" dirty="0">
                <a:solidFill>
                  <a:schemeClr val="accent2"/>
                </a:solidFill>
                <a:latin typeface="Consolas" panose="020B0609020204030204" pitchFamily="49" charset="0"/>
              </a:rPr>
              <a:t>true</a:t>
            </a:r>
            <a:r>
              <a:rPr lang="en-GB" sz="1400" dirty="0">
                <a:latin typeface="Consolas" panose="020B0609020204030204" pitchFamily="49" charset="0"/>
              </a:rPr>
              <a:t>;</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for</a:t>
            </a:r>
            <a:r>
              <a:rPr lang="en-GB" sz="1400" dirty="0">
                <a:latin typeface="Consolas" panose="020B0609020204030204" pitchFamily="49" charset="0"/>
              </a:rPr>
              <a:t> (</a:t>
            </a:r>
            <a:r>
              <a:rPr lang="en-GB" sz="1400" dirty="0">
                <a:solidFill>
                  <a:schemeClr val="accent1"/>
                </a:solidFill>
                <a:latin typeface="Consolas" panose="020B0609020204030204" pitchFamily="49" charset="0"/>
              </a:rPr>
              <a:t>int</a:t>
            </a:r>
            <a:r>
              <a:rPr lang="en-GB" sz="1400" dirty="0">
                <a:latin typeface="Consolas" panose="020B0609020204030204" pitchFamily="49" charset="0"/>
              </a:rPr>
              <a:t> level = MAX_LEVELS; level &gt; 0; --level)</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if</a:t>
            </a:r>
            <a:r>
              <a:rPr lang="en-GB" sz="1400" dirty="0">
                <a:latin typeface="Consolas" panose="020B0609020204030204" pitchFamily="49" charset="0"/>
              </a:rPr>
              <a:t> (alive &amp;&amp; all(tid.xy &lt; (1 &lt;&lt; level)))</a:t>
            </a:r>
            <a:br>
              <a:rPr lang="en-GB" sz="1400" dirty="0">
                <a:latin typeface="Consolas" panose="020B0609020204030204" pitchFamily="49" charset="0"/>
              </a:rPr>
            </a:br>
            <a:r>
              <a:rPr lang="en-GB" sz="1400" dirty="0">
                <a:latin typeface="Consolas" panose="020B0609020204030204" pitchFamily="49" charset="0"/>
              </a:rPr>
              <a:t>        {</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if</a:t>
            </a:r>
            <a:r>
              <a:rPr lang="en-GB" sz="1400" dirty="0">
                <a:latin typeface="Consolas" panose="020B0609020204030204" pitchFamily="49" charset="0"/>
              </a:rPr>
              <a:t> (isBaseCase(tileData))</a:t>
            </a:r>
          </a:p>
          <a:p>
            <a:r>
              <a:rPr lang="en-GB" sz="1400" dirty="0">
                <a:latin typeface="Consolas" panose="020B0609020204030204" pitchFamily="49" charset="0"/>
              </a:rPr>
              <a:t>           {</a:t>
            </a:r>
            <a:br>
              <a:rPr lang="en-GB" sz="1400" dirty="0">
                <a:latin typeface="Consolas" panose="020B0609020204030204" pitchFamily="49" charset="0"/>
              </a:rPr>
            </a:br>
            <a:r>
              <a:rPr lang="en-GB" sz="1400" dirty="0">
                <a:latin typeface="Consolas" panose="020B0609020204030204" pitchFamily="49" charset="0"/>
              </a:rPr>
              <a:t>               output[tid] = baseCase(tileData);</a:t>
            </a:r>
          </a:p>
          <a:p>
            <a:r>
              <a:rPr lang="en-GB" sz="1400" dirty="0">
                <a:latin typeface="Consolas" panose="020B0609020204030204" pitchFamily="49" charset="0"/>
              </a:rPr>
              <a:t>               alive = false;</a:t>
            </a:r>
          </a:p>
          <a:p>
            <a:r>
              <a:rPr lang="en-GB" sz="1400" dirty="0">
                <a:latin typeface="Consolas" panose="020B0609020204030204" pitchFamily="49" charset="0"/>
              </a:rPr>
              <a:t>           }</a:t>
            </a:r>
            <a:br>
              <a:rPr lang="en-GB" sz="1400" dirty="0">
                <a:latin typeface="Consolas" panose="020B0609020204030204" pitchFamily="49" charset="0"/>
              </a:rPr>
            </a:br>
            <a:r>
              <a:rPr lang="en-GB" sz="1400" dirty="0">
                <a:latin typeface="Consolas" panose="020B0609020204030204" pitchFamily="49" charset="0"/>
              </a:rPr>
              <a:t>           ...</a:t>
            </a:r>
          </a:p>
          <a:p>
            <a:r>
              <a:rPr lang="en-GB" sz="1400" dirty="0">
                <a:latin typeface="Consolas" panose="020B0609020204030204" pitchFamily="49" charset="0"/>
              </a:rPr>
              <a:t>        }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GroupMemoryBarrierWithGroupSync</a:t>
            </a:r>
            <a:r>
              <a:rPr lang="en-GB" sz="1400" dirty="0">
                <a:latin typeface="Consolas" panose="020B0609020204030204" pitchFamily="49" charset="0"/>
              </a:rPr>
              <a:t>();</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return</a:t>
            </a:r>
            <a:r>
              <a:rPr lang="en-GB" sz="1400" dirty="0">
                <a:latin typeface="Consolas" panose="020B0609020204030204" pitchFamily="49" charset="0"/>
              </a:rPr>
              <a:t> output[tid];</a:t>
            </a:r>
          </a:p>
          <a:p>
            <a:r>
              <a:rPr lang="en-GB" sz="1400" dirty="0">
                <a:latin typeface="Consolas" panose="020B0609020204030204" pitchFamily="49" charset="0"/>
              </a:rPr>
              <a:t>}</a:t>
            </a:r>
          </a:p>
        </p:txBody>
      </p:sp>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Quadtree GPU Block Reduction</a:t>
            </a:r>
          </a:p>
        </p:txBody>
      </p:sp>
      <p:sp>
        <p:nvSpPr>
          <p:cNvPr id="29" name="Rectangle 28">
            <a:extLst>
              <a:ext uri="{FF2B5EF4-FFF2-40B4-BE49-F238E27FC236}">
                <a16:creationId xmlns:a16="http://schemas.microsoft.com/office/drawing/2014/main" id="{CE228BF8-9F64-49F8-A5D5-0683F8B92A31}"/>
              </a:ext>
            </a:extLst>
          </p:cNvPr>
          <p:cNvSpPr/>
          <p:nvPr/>
        </p:nvSpPr>
        <p:spPr>
          <a:xfrm>
            <a:off x="5846323" y="2792775"/>
            <a:ext cx="6186792" cy="1938992"/>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Base and subdivide cases can’t do thread sync</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Can’t (efficiently) use shared memory</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Breaks nesting abstraction</a:t>
            </a:r>
          </a:p>
        </p:txBody>
      </p:sp>
      <p:grpSp>
        <p:nvGrpSpPr>
          <p:cNvPr id="2052" name="Group 2051">
            <a:extLst>
              <a:ext uri="{FF2B5EF4-FFF2-40B4-BE49-F238E27FC236}">
                <a16:creationId xmlns:a16="http://schemas.microsoft.com/office/drawing/2014/main" id="{EB4F6446-5BC4-43C3-ABC5-35318D000CDE}"/>
              </a:ext>
            </a:extLst>
          </p:cNvPr>
          <p:cNvGrpSpPr/>
          <p:nvPr/>
        </p:nvGrpSpPr>
        <p:grpSpPr>
          <a:xfrm>
            <a:off x="4494179" y="3762271"/>
            <a:ext cx="1352144" cy="1977048"/>
            <a:chOff x="4494179" y="3762271"/>
            <a:chExt cx="1352144" cy="1977048"/>
          </a:xfrm>
        </p:grpSpPr>
        <p:cxnSp>
          <p:nvCxnSpPr>
            <p:cNvPr id="30" name="Straight Arrow Connector 29">
              <a:extLst>
                <a:ext uri="{FF2B5EF4-FFF2-40B4-BE49-F238E27FC236}">
                  <a16:creationId xmlns:a16="http://schemas.microsoft.com/office/drawing/2014/main" id="{CF251F58-E90B-4376-A7D3-5EF9AA819895}"/>
                </a:ext>
              </a:extLst>
            </p:cNvPr>
            <p:cNvCxnSpPr>
              <a:cxnSpLocks/>
              <a:stCxn id="29" idx="1"/>
            </p:cNvCxnSpPr>
            <p:nvPr/>
          </p:nvCxnSpPr>
          <p:spPr>
            <a:xfrm flipH="1">
              <a:off x="4572000" y="3762271"/>
              <a:ext cx="1274323" cy="84864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DEC42BCD-242B-49F0-9AEA-E3ECAD290B98}"/>
                </a:ext>
              </a:extLst>
            </p:cNvPr>
            <p:cNvCxnSpPr>
              <a:cxnSpLocks/>
            </p:cNvCxnSpPr>
            <p:nvPr/>
          </p:nvCxnSpPr>
          <p:spPr>
            <a:xfrm flipH="1">
              <a:off x="4494179" y="4503906"/>
              <a:ext cx="1352144" cy="1235413"/>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9" name="Footer Placeholder 2">
            <a:extLst>
              <a:ext uri="{FF2B5EF4-FFF2-40B4-BE49-F238E27FC236}">
                <a16:creationId xmlns:a16="http://schemas.microsoft.com/office/drawing/2014/main" id="{3E4B88D8-9CBD-4D44-8182-2A987F1034BF}"/>
              </a:ext>
            </a:extLst>
          </p:cNvPr>
          <p:cNvSpPr>
            <a:spLocks noGrp="1"/>
          </p:cNvSpPr>
          <p:nvPr>
            <p:ph type="ftr" sz="quarter" idx="11"/>
          </p:nvPr>
        </p:nvSpPr>
        <p:spPr>
          <a:xfrm>
            <a:off x="7620000" y="6343112"/>
            <a:ext cx="4114800" cy="365125"/>
          </a:xfrm>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374713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3BB7E-B35E-46DA-96E0-C1CDA124DB32}"/>
              </a:ext>
            </a:extLst>
          </p:cNvPr>
          <p:cNvSpPr>
            <a:spLocks noGrp="1"/>
          </p:cNvSpPr>
          <p:nvPr>
            <p:ph type="title"/>
          </p:nvPr>
        </p:nvSpPr>
        <p:spPr/>
        <p:txBody>
          <a:bodyPr/>
          <a:lstStyle/>
          <a:p>
            <a:r>
              <a:rPr lang="en-US" dirty="0"/>
              <a:t>Improving Performance</a:t>
            </a:r>
          </a:p>
        </p:txBody>
      </p:sp>
      <p:sp>
        <p:nvSpPr>
          <p:cNvPr id="5" name="Text Placeholder 4">
            <a:extLst>
              <a:ext uri="{FF2B5EF4-FFF2-40B4-BE49-F238E27FC236}">
                <a16:creationId xmlns:a16="http://schemas.microsoft.com/office/drawing/2014/main" id="{92C7981C-042C-4D6E-BC41-8537B6F995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851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Renderer Complexity is Increasing Rapidly</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Why?</a:t>
            </a:r>
          </a:p>
          <a:p>
            <a:pPr lvl="1"/>
            <a:r>
              <a:rPr lang="en-US" dirty="0"/>
              <a:t>Demand for continued increases in quality on wide variety of hardware</a:t>
            </a:r>
          </a:p>
          <a:p>
            <a:pPr lvl="1"/>
            <a:r>
              <a:rPr lang="en-US" dirty="0"/>
              <a:t>GPU fixed function not scaling as quickly as FLOPS</a:t>
            </a:r>
          </a:p>
          <a:p>
            <a:pPr lvl="1"/>
            <a:r>
              <a:rPr lang="en-US" dirty="0"/>
              <a:t>Balance of GPU resources is rarely optimal for a given pass, game, etc.</a:t>
            </a:r>
          </a:p>
          <a:p>
            <a:pPr lvl="1"/>
            <a:r>
              <a:rPr lang="en-US" dirty="0"/>
              <a:t>Power efficiency becoming a limiting factor in hardware/software design</a:t>
            </a:r>
          </a:p>
          <a:p>
            <a:pPr lvl="1"/>
            <a:endParaRPr lang="en-US" dirty="0"/>
          </a:p>
          <a:p>
            <a:r>
              <a:rPr lang="en-US" dirty="0"/>
              <a:t>Opportunity to render “smarter”</a:t>
            </a:r>
          </a:p>
          <a:p>
            <a:pPr lvl="1"/>
            <a:r>
              <a:rPr lang="en-US" dirty="0"/>
              <a:t>Less brute force use of computation and memory bandwidth</a:t>
            </a:r>
          </a:p>
          <a:p>
            <a:pPr lvl="1"/>
            <a:r>
              <a:rPr lang="en-US" dirty="0"/>
              <a:t>Algorithms tailored specifically for renderer needs and content</a:t>
            </a:r>
          </a:p>
        </p:txBody>
      </p:sp>
      <p:sp>
        <p:nvSpPr>
          <p:cNvPr id="4" name="Footer Placeholder 3">
            <a:extLst>
              <a:ext uri="{FF2B5EF4-FFF2-40B4-BE49-F238E27FC236}">
                <a16:creationId xmlns:a16="http://schemas.microsoft.com/office/drawing/2014/main" id="{46CBEA20-30FB-4AF2-930A-250EF279C16A}"/>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184439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6879439-27D8-4ECB-A78D-BEF7E62B5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057" y="1488722"/>
            <a:ext cx="4785596" cy="4785596"/>
          </a:xfrm>
          <a:prstGeom prst="rect">
            <a:avLst/>
          </a:prstGeom>
        </p:spPr>
      </p:pic>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a:xfrm>
            <a:off x="838200" y="365125"/>
            <a:ext cx="10515600" cy="1325563"/>
          </a:xfrm>
        </p:spPr>
        <p:txBody>
          <a:bodyPr/>
          <a:lstStyle/>
          <a:p>
            <a:r>
              <a:rPr lang="en-US" dirty="0"/>
              <a:t>Writing</a:t>
            </a:r>
          </a:p>
        </p:txBody>
      </p:sp>
      <p:pic>
        <p:nvPicPr>
          <p:cNvPr id="7" name="image33.png">
            <a:extLst>
              <a:ext uri="{FF2B5EF4-FFF2-40B4-BE49-F238E27FC236}">
                <a16:creationId xmlns:a16="http://schemas.microsoft.com/office/drawing/2014/main" id="{8876BF1B-B3DF-4DBE-B6B6-D1E176B85375}"/>
              </a:ext>
            </a:extLst>
          </p:cNvPr>
          <p:cNvPicPr>
            <a:picLocks noChangeAspect="1"/>
          </p:cNvPicPr>
          <p:nvPr/>
        </p:nvPicPr>
        <p:blipFill>
          <a:blip r:embed="rId4">
            <a:extLst/>
          </a:blip>
          <a:stretch>
            <a:fillRect/>
          </a:stretch>
        </p:blipFill>
        <p:spPr>
          <a:xfrm>
            <a:off x="3642712" y="1422294"/>
            <a:ext cx="4906576" cy="4865065"/>
          </a:xfrm>
          <a:prstGeom prst="rect">
            <a:avLst/>
          </a:prstGeom>
          <a:ln w="12700">
            <a:miter lim="400000"/>
          </a:ln>
        </p:spPr>
      </p:pic>
      <p:pic>
        <p:nvPicPr>
          <p:cNvPr id="8" name="image36.png">
            <a:extLst>
              <a:ext uri="{FF2B5EF4-FFF2-40B4-BE49-F238E27FC236}">
                <a16:creationId xmlns:a16="http://schemas.microsoft.com/office/drawing/2014/main" id="{077A65AA-EE43-431F-A1FA-4A7B6DE31478}"/>
              </a:ext>
            </a:extLst>
          </p:cNvPr>
          <p:cNvPicPr>
            <a:picLocks noChangeAspect="1"/>
          </p:cNvPicPr>
          <p:nvPr/>
        </p:nvPicPr>
        <p:blipFill>
          <a:blip r:embed="rId5">
            <a:extLst/>
          </a:blip>
          <a:stretch>
            <a:fillRect/>
          </a:stretch>
        </p:blipFill>
        <p:spPr>
          <a:xfrm>
            <a:off x="6767664" y="1428232"/>
            <a:ext cx="5259317" cy="4865065"/>
          </a:xfrm>
          <a:prstGeom prst="rect">
            <a:avLst/>
          </a:prstGeom>
          <a:ln w="12700">
            <a:miter lim="400000"/>
          </a:ln>
        </p:spPr>
      </p:pic>
      <p:sp>
        <p:nvSpPr>
          <p:cNvPr id="9" name="TextBox 8">
            <a:extLst>
              <a:ext uri="{FF2B5EF4-FFF2-40B4-BE49-F238E27FC236}">
                <a16:creationId xmlns:a16="http://schemas.microsoft.com/office/drawing/2014/main" id="{BEC2D426-E1F7-4C05-BF54-FB84C9981B3C}"/>
              </a:ext>
            </a:extLst>
          </p:cNvPr>
          <p:cNvSpPr txBox="1"/>
          <p:nvPr/>
        </p:nvSpPr>
        <p:spPr>
          <a:xfrm>
            <a:off x="2063869" y="6256985"/>
            <a:ext cx="8263672" cy="369332"/>
          </a:xfrm>
          <a:prstGeom prst="rect">
            <a:avLst/>
          </a:prstGeom>
        </p:spPr>
        <p:txBody>
          <a:bodyPr wrap="none" rtlCol="0">
            <a:spAutoFit/>
          </a:bodyPr>
          <a:lstStyle/>
          <a:p>
            <a:r>
              <a:rPr lang="en-US" i="1" dirty="0">
                <a:solidFill>
                  <a:schemeClr val="bg1"/>
                </a:solidFill>
              </a:rPr>
              <a:t>From “Optimizing the Graphics Pipeline with Compute” by Graham Wihlidal, GDC 2016</a:t>
            </a:r>
          </a:p>
        </p:txBody>
      </p:sp>
      <p:sp>
        <p:nvSpPr>
          <p:cNvPr id="10" name="Rectangle 9">
            <a:extLst>
              <a:ext uri="{FF2B5EF4-FFF2-40B4-BE49-F238E27FC236}">
                <a16:creationId xmlns:a16="http://schemas.microsoft.com/office/drawing/2014/main" id="{795166D5-97F5-4F43-B4D6-EF39C2120C53}"/>
              </a:ext>
            </a:extLst>
          </p:cNvPr>
          <p:cNvSpPr/>
          <p:nvPr/>
        </p:nvSpPr>
        <p:spPr>
          <a:xfrm>
            <a:off x="4064150" y="1801125"/>
            <a:ext cx="2894134" cy="950912"/>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dirty="0"/>
              <a:t>Remove barriers</a:t>
            </a:r>
            <a:br>
              <a:rPr lang="en-US" sz="1400" dirty="0"/>
            </a:br>
            <a:r>
              <a:rPr lang="en-US" sz="1400" dirty="0"/>
              <a:t>(</a:t>
            </a:r>
            <a:r>
              <a:rPr lang="en-US" sz="1400" dirty="0" err="1"/>
              <a:t>numthreads</a:t>
            </a:r>
            <a:r>
              <a:rPr lang="en-US" sz="1400" dirty="0"/>
              <a:t> = hardware warp size)</a:t>
            </a:r>
          </a:p>
        </p:txBody>
      </p:sp>
      <p:sp>
        <p:nvSpPr>
          <p:cNvPr id="11" name="Rectangle 10">
            <a:extLst>
              <a:ext uri="{FF2B5EF4-FFF2-40B4-BE49-F238E27FC236}">
                <a16:creationId xmlns:a16="http://schemas.microsoft.com/office/drawing/2014/main" id="{1C587678-D868-402A-AA1B-D86E5C985EE1}"/>
              </a:ext>
            </a:extLst>
          </p:cNvPr>
          <p:cNvSpPr/>
          <p:nvPr/>
        </p:nvSpPr>
        <p:spPr>
          <a:xfrm>
            <a:off x="4125035" y="2994438"/>
            <a:ext cx="2667150" cy="950912"/>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dirty="0"/>
              <a:t>Remove </a:t>
            </a:r>
            <a:r>
              <a:rPr lang="en-US" sz="1400" dirty="0" err="1"/>
              <a:t>smem</a:t>
            </a:r>
            <a:r>
              <a:rPr lang="en-US" sz="1400" dirty="0"/>
              <a:t> and atomics</a:t>
            </a:r>
            <a:br>
              <a:rPr lang="en-US" sz="1400" dirty="0"/>
            </a:br>
            <a:r>
              <a:rPr lang="en-US" sz="1400" dirty="0"/>
              <a:t>Replace with register </a:t>
            </a:r>
            <a:r>
              <a:rPr lang="en-US" sz="1400" dirty="0" err="1"/>
              <a:t>swizzling</a:t>
            </a:r>
            <a:endParaRPr lang="en-US" sz="1400" dirty="0"/>
          </a:p>
        </p:txBody>
      </p:sp>
      <p:sp>
        <p:nvSpPr>
          <p:cNvPr id="12" name="Rectangle 11">
            <a:extLst>
              <a:ext uri="{FF2B5EF4-FFF2-40B4-BE49-F238E27FC236}">
                <a16:creationId xmlns:a16="http://schemas.microsoft.com/office/drawing/2014/main" id="{59BA1360-AFC5-4C60-87EB-95F05A134F53}"/>
              </a:ext>
            </a:extLst>
          </p:cNvPr>
          <p:cNvSpPr/>
          <p:nvPr/>
        </p:nvSpPr>
        <p:spPr>
          <a:xfrm>
            <a:off x="3512970" y="4619860"/>
            <a:ext cx="3891280" cy="950912"/>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dirty="0"/>
              <a:t>i.e. bypass the warp width abstraction</a:t>
            </a:r>
            <a:br>
              <a:rPr lang="en-US" dirty="0"/>
            </a:br>
            <a:r>
              <a:rPr lang="en-US" dirty="0"/>
              <a:t>Write code directly for GPU warps</a:t>
            </a:r>
          </a:p>
        </p:txBody>
      </p:sp>
      <p:grpSp>
        <p:nvGrpSpPr>
          <p:cNvPr id="47" name="Group 46">
            <a:extLst>
              <a:ext uri="{FF2B5EF4-FFF2-40B4-BE49-F238E27FC236}">
                <a16:creationId xmlns:a16="http://schemas.microsoft.com/office/drawing/2014/main" id="{D27B549E-EBC6-42E0-AADB-F95ECFC6E03D}"/>
              </a:ext>
            </a:extLst>
          </p:cNvPr>
          <p:cNvGrpSpPr/>
          <p:nvPr/>
        </p:nvGrpSpPr>
        <p:grpSpPr>
          <a:xfrm>
            <a:off x="2063870" y="1573151"/>
            <a:ext cx="5692736" cy="3921649"/>
            <a:chOff x="2063870" y="1573151"/>
            <a:chExt cx="5692736" cy="3921649"/>
          </a:xfrm>
        </p:grpSpPr>
        <p:cxnSp>
          <p:nvCxnSpPr>
            <p:cNvPr id="14" name="Straight Arrow Connector 13">
              <a:extLst>
                <a:ext uri="{FF2B5EF4-FFF2-40B4-BE49-F238E27FC236}">
                  <a16:creationId xmlns:a16="http://schemas.microsoft.com/office/drawing/2014/main" id="{15274F45-DD4F-4C79-9E0C-6C2F43975E69}"/>
                </a:ext>
              </a:extLst>
            </p:cNvPr>
            <p:cNvCxnSpPr>
              <a:cxnSpLocks/>
            </p:cNvCxnSpPr>
            <p:nvPr/>
          </p:nvCxnSpPr>
          <p:spPr>
            <a:xfrm flipH="1">
              <a:off x="3108960" y="2307388"/>
              <a:ext cx="955190" cy="490587"/>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04E5E78-F144-4152-A767-12C9BAD454A3}"/>
                </a:ext>
              </a:extLst>
            </p:cNvPr>
            <p:cNvCxnSpPr>
              <a:cxnSpLocks/>
              <a:stCxn id="10" idx="1"/>
            </p:cNvCxnSpPr>
            <p:nvPr/>
          </p:nvCxnSpPr>
          <p:spPr>
            <a:xfrm flipH="1">
              <a:off x="2850030" y="2276581"/>
              <a:ext cx="1214120" cy="2138374"/>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D35BE0B-1156-4788-B374-DA8CAC0103D9}"/>
                </a:ext>
              </a:extLst>
            </p:cNvPr>
            <p:cNvCxnSpPr>
              <a:cxnSpLocks/>
              <a:stCxn id="10" idx="1"/>
            </p:cNvCxnSpPr>
            <p:nvPr/>
          </p:nvCxnSpPr>
          <p:spPr>
            <a:xfrm flipH="1" flipV="1">
              <a:off x="2063870" y="1847063"/>
              <a:ext cx="2000280" cy="429518"/>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D0A4039-D5DC-4811-A94D-77DE9B2FB3CF}"/>
                </a:ext>
              </a:extLst>
            </p:cNvPr>
            <p:cNvCxnSpPr>
              <a:cxnSpLocks/>
              <a:stCxn id="10" idx="1"/>
            </p:cNvCxnSpPr>
            <p:nvPr/>
          </p:nvCxnSpPr>
          <p:spPr>
            <a:xfrm flipH="1">
              <a:off x="2850030" y="2276581"/>
              <a:ext cx="1214120" cy="3218219"/>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5D4A174F-9380-4AAC-BF32-35B44B28F2EB}"/>
                </a:ext>
              </a:extLst>
            </p:cNvPr>
            <p:cNvCxnSpPr>
              <a:cxnSpLocks/>
              <a:stCxn id="10" idx="3"/>
            </p:cNvCxnSpPr>
            <p:nvPr/>
          </p:nvCxnSpPr>
          <p:spPr>
            <a:xfrm flipV="1">
              <a:off x="6958284" y="1573151"/>
              <a:ext cx="798322" cy="703430"/>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E71EACAF-68A5-49F5-9844-B1FD3D2974D5}"/>
              </a:ext>
            </a:extLst>
          </p:cNvPr>
          <p:cNvGrpSpPr/>
          <p:nvPr/>
        </p:nvGrpSpPr>
        <p:grpSpPr>
          <a:xfrm>
            <a:off x="2728260" y="1573151"/>
            <a:ext cx="6476700" cy="3867613"/>
            <a:chOff x="2728260" y="1573151"/>
            <a:chExt cx="6476700" cy="3867613"/>
          </a:xfrm>
        </p:grpSpPr>
        <p:cxnSp>
          <p:nvCxnSpPr>
            <p:cNvPr id="34" name="Straight Arrow Connector 33">
              <a:extLst>
                <a:ext uri="{FF2B5EF4-FFF2-40B4-BE49-F238E27FC236}">
                  <a16:creationId xmlns:a16="http://schemas.microsoft.com/office/drawing/2014/main" id="{9370F956-C3C3-4623-8B9B-917651DBECC9}"/>
                </a:ext>
              </a:extLst>
            </p:cNvPr>
            <p:cNvCxnSpPr>
              <a:cxnSpLocks/>
              <a:stCxn id="11" idx="1"/>
            </p:cNvCxnSpPr>
            <p:nvPr/>
          </p:nvCxnSpPr>
          <p:spPr>
            <a:xfrm flipH="1" flipV="1">
              <a:off x="2728260" y="1573151"/>
              <a:ext cx="1396775" cy="1896743"/>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B821E61-7B58-4887-8308-E60D90633950}"/>
                </a:ext>
              </a:extLst>
            </p:cNvPr>
            <p:cNvCxnSpPr>
              <a:cxnSpLocks/>
              <a:stCxn id="11" idx="3"/>
            </p:cNvCxnSpPr>
            <p:nvPr/>
          </p:nvCxnSpPr>
          <p:spPr>
            <a:xfrm>
              <a:off x="6792185" y="3469894"/>
              <a:ext cx="2412775" cy="98364"/>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0AE680E1-EE3F-4390-8E7D-5CA5EB4B4D7B}"/>
                </a:ext>
              </a:extLst>
            </p:cNvPr>
            <p:cNvCxnSpPr>
              <a:cxnSpLocks/>
              <a:stCxn id="11" idx="3"/>
            </p:cNvCxnSpPr>
            <p:nvPr/>
          </p:nvCxnSpPr>
          <p:spPr>
            <a:xfrm>
              <a:off x="6792185" y="3469894"/>
              <a:ext cx="1782855" cy="1970870"/>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C6198CD-F8C2-44C7-8CE4-0697933BDDD5}"/>
                </a:ext>
              </a:extLst>
            </p:cNvPr>
            <p:cNvCxnSpPr>
              <a:cxnSpLocks/>
              <a:stCxn id="11" idx="3"/>
            </p:cNvCxnSpPr>
            <p:nvPr/>
          </p:nvCxnSpPr>
          <p:spPr>
            <a:xfrm>
              <a:off x="6792185" y="3469894"/>
              <a:ext cx="2199415" cy="312578"/>
            </a:xfrm>
            <a:prstGeom prst="straightConnector1">
              <a:avLst/>
            </a:prstGeom>
            <a:ln w="38100">
              <a:tailEnd type="triangle"/>
            </a:ln>
          </p:spPr>
          <p:style>
            <a:lnRef idx="1">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75EE935D-261D-4292-90F7-83FE9ACAE1B1}"/>
              </a:ext>
            </a:extLst>
          </p:cNvPr>
          <p:cNvSpPr txBox="1"/>
          <p:nvPr/>
        </p:nvSpPr>
        <p:spPr>
          <a:xfrm>
            <a:off x="8491199" y="1336130"/>
            <a:ext cx="2133918" cy="307777"/>
          </a:xfrm>
          <a:prstGeom prst="rect">
            <a:avLst/>
          </a:prstGeom>
        </p:spPr>
        <p:txBody>
          <a:bodyPr wrap="none" rtlCol="0">
            <a:spAutoFit/>
          </a:bodyPr>
          <a:lstStyle/>
          <a:p>
            <a:r>
              <a:rPr lang="en-US" sz="1400" dirty="0">
                <a:solidFill>
                  <a:srgbClr val="FF0000"/>
                </a:solidFill>
              </a:rPr>
              <a:t>/** DO NOT CHANGE!! **/</a:t>
            </a:r>
          </a:p>
        </p:txBody>
      </p:sp>
      <p:sp>
        <p:nvSpPr>
          <p:cNvPr id="23" name="Title 1">
            <a:extLst>
              <a:ext uri="{FF2B5EF4-FFF2-40B4-BE49-F238E27FC236}">
                <a16:creationId xmlns:a16="http://schemas.microsoft.com/office/drawing/2014/main" id="{7C139CD4-84AE-437F-A571-CCEDA953900D}"/>
              </a:ext>
            </a:extLst>
          </p:cNvPr>
          <p:cNvSpPr txBox="1">
            <a:spLocks/>
          </p:cNvSpPr>
          <p:nvPr/>
        </p:nvSpPr>
        <p:spPr>
          <a:xfrm>
            <a:off x="2634092"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4"/>
                </a:solidFill>
                <a:uFillTx/>
                <a:latin typeface="+mj-lt"/>
                <a:ea typeface="+mj-ea"/>
                <a:cs typeface="+mj-cs"/>
              </a:defRPr>
            </a:lvl1pPr>
          </a:lstStyle>
          <a:p>
            <a:r>
              <a:rPr lang="en-US" dirty="0"/>
              <a:t>Compute Shaders</a:t>
            </a:r>
          </a:p>
        </p:txBody>
      </p:sp>
      <p:sp>
        <p:nvSpPr>
          <p:cNvPr id="25" name="Title 1">
            <a:extLst>
              <a:ext uri="{FF2B5EF4-FFF2-40B4-BE49-F238E27FC236}">
                <a16:creationId xmlns:a16="http://schemas.microsoft.com/office/drawing/2014/main" id="{0606655D-CDDC-4455-98CE-1D1EE5554CFE}"/>
              </a:ext>
            </a:extLst>
          </p:cNvPr>
          <p:cNvSpPr txBox="1">
            <a:spLocks/>
          </p:cNvSpPr>
          <p:nvPr/>
        </p:nvSpPr>
        <p:spPr>
          <a:xfrm>
            <a:off x="2644521" y="365125"/>
            <a:ext cx="12114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4"/>
                </a:solidFill>
                <a:uFillTx/>
                <a:latin typeface="+mj-lt"/>
                <a:ea typeface="+mj-ea"/>
                <a:cs typeface="+mj-cs"/>
              </a:defRPr>
            </a:lvl1pPr>
          </a:lstStyle>
          <a:p>
            <a:r>
              <a:rPr lang="en-US" i="1" dirty="0"/>
              <a:t>Fast</a:t>
            </a:r>
            <a:endParaRPr lang="en-US" dirty="0"/>
          </a:p>
        </p:txBody>
      </p:sp>
    </p:spTree>
    <p:extLst>
      <p:ext uri="{BB962C8B-B14F-4D97-AF65-F5344CB8AC3E}">
        <p14:creationId xmlns:p14="http://schemas.microsoft.com/office/powerpoint/2010/main" val="39778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96296E-6 L -0.28437 2.96296E-6 " pathEditMode="relative" rAng="0" ptsTypes="AA">
                                      <p:cBhvr>
                                        <p:cTn id="6" dur="1000" fill="hold"/>
                                        <p:tgtEl>
                                          <p:spTgt spid="7"/>
                                        </p:tgtEl>
                                        <p:attrNameLst>
                                          <p:attrName>ppt_x</p:attrName>
                                          <p:attrName>ppt_y</p:attrName>
                                        </p:attrNameLst>
                                      </p:cBhvr>
                                      <p:rCtr x="-14219" y="0"/>
                                    </p:animMotion>
                                  </p:childTnLst>
                                </p:cTn>
                              </p:par>
                              <p:par>
                                <p:cTn id="7" presetID="42" presetClass="path" presetSubtype="0" accel="50000" decel="50000" fill="hold" nodeType="withEffect">
                                  <p:stCondLst>
                                    <p:cond delay="0"/>
                                  </p:stCondLst>
                                  <p:childTnLst>
                                    <p:animMotion origin="layout" path="M 1.25E-6 -2.22222E-6 L 0.25573 -2.22222E-6 " pathEditMode="relative" rAng="0" ptsTypes="AA">
                                      <p:cBhvr>
                                        <p:cTn id="8" dur="1000" fill="hold"/>
                                        <p:tgtEl>
                                          <p:spTgt spid="22"/>
                                        </p:tgtEl>
                                        <p:attrNameLst>
                                          <p:attrName>ppt_x</p:attrName>
                                          <p:attrName>ppt_y</p:attrName>
                                        </p:attrNameLst>
                                      </p:cBhvr>
                                      <p:rCtr x="12786" y="0"/>
                                    </p:animMotion>
                                  </p:childTnLst>
                                </p:cTn>
                              </p:par>
                              <p:par>
                                <p:cTn id="9" presetID="42" presetClass="path" presetSubtype="0" accel="50000" decel="50000" fill="hold" grpId="0" nodeType="withEffect">
                                  <p:stCondLst>
                                    <p:cond delay="0"/>
                                  </p:stCondLst>
                                  <p:childTnLst>
                                    <p:animMotion origin="layout" path="M 4.375E-6 1.48148E-6 L 0.08906 0.00092 " pathEditMode="relative" rAng="0" ptsTypes="AA">
                                      <p:cBhvr>
                                        <p:cTn id="10" dur="1000" fill="hold"/>
                                        <p:tgtEl>
                                          <p:spTgt spid="23"/>
                                        </p:tgtEl>
                                        <p:attrNameLst>
                                          <p:attrName>ppt_x</p:attrName>
                                          <p:attrName>ppt_y</p:attrName>
                                        </p:attrNameLst>
                                      </p:cBhvr>
                                      <p:rCtr x="4453" y="46"/>
                                    </p:animMotion>
                                  </p:childTnLst>
                                </p:cTn>
                              </p:par>
                              <p:par>
                                <p:cTn id="11" presetID="10" presetClass="entr" presetSubtype="0" fill="hold" grpId="0" nodeType="withEffect">
                                  <p:stCondLst>
                                    <p:cond delay="3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xit" presetSubtype="0" fill="hold" nodeType="withEffect">
                                  <p:stCondLst>
                                    <p:cond delay="0"/>
                                  </p:stCondLst>
                                  <p:childTnLst>
                                    <p:animEffect transition="out" filter="fade">
                                      <p:cBhvr>
                                        <p:cTn id="39" dur="500"/>
                                        <p:tgtEl>
                                          <p:spTgt spid="47"/>
                                        </p:tgtEl>
                                      </p:cBhvr>
                                    </p:animEffect>
                                    <p:set>
                                      <p:cBhvr>
                                        <p:cTn id="40" dur="1" fill="hold">
                                          <p:stCondLst>
                                            <p:cond delay="499"/>
                                          </p:stCondLst>
                                        </p:cTn>
                                        <p:tgtEl>
                                          <p:spTgt spid="4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xit" presetSubtype="0" fill="hold" nodeType="with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p:bldP spid="23"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Writing Fast </a:t>
            </a:r>
            <a:r>
              <a:rPr lang="en-US" i="1" dirty="0"/>
              <a:t>and Portable</a:t>
            </a:r>
            <a:r>
              <a:rPr lang="en-US" dirty="0"/>
              <a:t> Compute Shaders</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lnSpcReduction="10000"/>
          </a:bodyPr>
          <a:lstStyle/>
          <a:p>
            <a:r>
              <a:rPr lang="en-US" dirty="0"/>
              <a:t>… is just not possible right now in the compute languages we have</a:t>
            </a:r>
          </a:p>
          <a:p>
            <a:pPr lvl="1"/>
            <a:r>
              <a:rPr lang="en-US" dirty="0"/>
              <a:t>SIMD widths vary, sometimes even between kernels on the same hardware</a:t>
            </a:r>
          </a:p>
          <a:p>
            <a:pPr lvl="1"/>
            <a:r>
              <a:rPr lang="en-US" dirty="0"/>
              <a:t>Reliance on brittle compiler “optimization” steps to not fall off the fast path</a:t>
            </a:r>
          </a:p>
          <a:p>
            <a:pPr lvl="1"/>
            <a:r>
              <a:rPr lang="en-US" dirty="0"/>
              <a:t>Warp synchronous programming is not spec compliant [</a:t>
            </a:r>
            <a:r>
              <a:rPr lang="en-US" dirty="0" err="1"/>
              <a:t>Perelygin</a:t>
            </a:r>
            <a:r>
              <a:rPr lang="en-US" dirty="0"/>
              <a:t> 2017]</a:t>
            </a:r>
          </a:p>
          <a:p>
            <a:pPr lvl="1"/>
            <a:r>
              <a:rPr lang="en-US" dirty="0"/>
              <a:t>No legal way to “wait” for another thread outside your group [Foley 2013]</a:t>
            </a:r>
          </a:p>
          <a:p>
            <a:endParaRPr lang="en-US" dirty="0"/>
          </a:p>
          <a:p>
            <a:r>
              <a:rPr lang="en-US" dirty="0"/>
              <a:t>Performance delta can be 10x or more</a:t>
            </a:r>
          </a:p>
          <a:p>
            <a:pPr lvl="1"/>
            <a:r>
              <a:rPr lang="en-US" dirty="0"/>
              <a:t>Too large to accept compatible “fallback”</a:t>
            </a:r>
          </a:p>
          <a:p>
            <a:pPr lvl="1"/>
            <a:endParaRPr lang="en-US" dirty="0"/>
          </a:p>
          <a:p>
            <a:r>
              <a:rPr lang="en-US" dirty="0"/>
              <a:t>Is the SIMD width abstraction doing more harm than good?</a:t>
            </a:r>
          </a:p>
        </p:txBody>
      </p:sp>
      <p:sp>
        <p:nvSpPr>
          <p:cNvPr id="4" name="Footer Placeholder 3">
            <a:extLst>
              <a:ext uri="{FF2B5EF4-FFF2-40B4-BE49-F238E27FC236}">
                <a16:creationId xmlns:a16="http://schemas.microsoft.com/office/drawing/2014/main" id="{F16006BA-AB00-4747-AC33-69A390A316C2}"/>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89701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More Explicit SIMD Model?</a:t>
            </a:r>
          </a:p>
        </p:txBody>
      </p:sp>
      <p:sp>
        <p:nvSpPr>
          <p:cNvPr id="5" name="TextBox 9">
            <a:extLst>
              <a:ext uri="{FF2B5EF4-FFF2-40B4-BE49-F238E27FC236}">
                <a16:creationId xmlns:a16="http://schemas.microsoft.com/office/drawing/2014/main" id="{730086E6-C8EB-45BD-B030-E8928AAC5CF4}"/>
              </a:ext>
            </a:extLst>
          </p:cNvPr>
          <p:cNvSpPr txBox="1"/>
          <p:nvPr/>
        </p:nvSpPr>
        <p:spPr>
          <a:xfrm>
            <a:off x="668655" y="1396714"/>
            <a:ext cx="10854690" cy="526297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i="1" dirty="0">
                <a:solidFill>
                  <a:schemeClr val="accent6">
                    <a:lumMod val="75000"/>
                  </a:schemeClr>
                </a:solidFill>
                <a:latin typeface="Consolas" panose="020B0609020204030204" pitchFamily="49" charset="0"/>
              </a:rPr>
              <a:t>// No “numthreads”: this is called once per warp always</a:t>
            </a:r>
          </a:p>
          <a:p>
            <a:r>
              <a:rPr lang="en-GB" sz="1400" dirty="0">
                <a:solidFill>
                  <a:schemeClr val="accent5"/>
                </a:solidFill>
                <a:latin typeface="Consolas" panose="020B0609020204030204" pitchFamily="49" charset="0"/>
              </a:rPr>
              <a:t>void</a:t>
            </a:r>
            <a:r>
              <a:rPr lang="en-GB" sz="1400" dirty="0">
                <a:latin typeface="Consolas" panose="020B0609020204030204" pitchFamily="49" charset="0"/>
              </a:rPr>
              <a:t> kernel(</a:t>
            </a:r>
            <a:r>
              <a:rPr lang="en-GB" sz="1400" dirty="0">
                <a:solidFill>
                  <a:schemeClr val="accent5"/>
                </a:solidFill>
                <a:latin typeface="Consolas" panose="020B0609020204030204" pitchFamily="49" charset="0"/>
              </a:rPr>
              <a:t>float</a:t>
            </a:r>
            <a:r>
              <a:rPr lang="en-GB" sz="1400" dirty="0">
                <a:latin typeface="Consolas" panose="020B0609020204030204" pitchFamily="49" charset="0"/>
              </a:rPr>
              <a:t> *data)</a:t>
            </a:r>
          </a:p>
          <a:p>
            <a:r>
              <a:rPr lang="en-GB" sz="1400" dirty="0">
                <a:latin typeface="Consolas" panose="020B0609020204030204" pitchFamily="49" charset="0"/>
              </a:rPr>
              <a:t>{</a:t>
            </a:r>
          </a:p>
          <a:p>
            <a:r>
              <a:rPr lang="en-GB" sz="1400" dirty="0">
                <a:latin typeface="Consolas" panose="020B0609020204030204" pitchFamily="49" charset="0"/>
              </a:rPr>
              <a:t>    </a:t>
            </a:r>
            <a:r>
              <a:rPr lang="en-GB" sz="1400" i="1" dirty="0">
                <a:solidFill>
                  <a:schemeClr val="accent6">
                    <a:lumMod val="75000"/>
                  </a:schemeClr>
                </a:solidFill>
                <a:latin typeface="Consolas" panose="020B0609020204030204" pitchFamily="49" charset="0"/>
              </a:rPr>
              <a:t>// Operations and memory at this scope are scalar, as you’d expect</a:t>
            </a:r>
          </a:p>
          <a:p>
            <a:r>
              <a:rPr lang="en-GB" sz="1400" dirty="0">
                <a:latin typeface="Consolas" panose="020B0609020204030204" pitchFamily="49" charset="0"/>
              </a:rPr>
              <a:t>    </a:t>
            </a:r>
            <a:r>
              <a:rPr lang="en-GB" sz="1400" dirty="0">
                <a:solidFill>
                  <a:schemeClr val="accent5"/>
                </a:solidFill>
                <a:latin typeface="Consolas" panose="020B0609020204030204" pitchFamily="49" charset="0"/>
              </a:rPr>
              <a:t>int</a:t>
            </a:r>
            <a:r>
              <a:rPr lang="en-GB" sz="1400" dirty="0">
                <a:latin typeface="Consolas" panose="020B0609020204030204" pitchFamily="49" charset="0"/>
              </a:rPr>
              <a:t> x = 0;</a:t>
            </a:r>
          </a:p>
          <a:p>
            <a:r>
              <a:rPr lang="en-GB" sz="1400" dirty="0">
                <a:latin typeface="Consolas" panose="020B0609020204030204" pitchFamily="49" charset="0"/>
              </a:rPr>
              <a:t>    </a:t>
            </a:r>
            <a:r>
              <a:rPr lang="en-GB" sz="1400" dirty="0">
                <a:solidFill>
                  <a:schemeClr val="accent5"/>
                </a:solidFill>
                <a:latin typeface="Consolas" panose="020B0609020204030204" pitchFamily="49" charset="0"/>
              </a:rPr>
              <a:t>float4</a:t>
            </a:r>
            <a:r>
              <a:rPr lang="en-GB" sz="1400" dirty="0">
                <a:latin typeface="Consolas" panose="020B0609020204030204" pitchFamily="49" charset="0"/>
              </a:rPr>
              <a:t> array[128];</a:t>
            </a:r>
          </a:p>
          <a:p>
            <a:endParaRPr lang="en-GB" sz="1400" dirty="0">
              <a:latin typeface="Consolas" panose="020B0609020204030204" pitchFamily="49" charset="0"/>
            </a:endParaRPr>
          </a:p>
          <a:p>
            <a:r>
              <a:rPr lang="en-GB" sz="1400" dirty="0">
                <a:latin typeface="Consolas" panose="020B0609020204030204" pitchFamily="49" charset="0"/>
              </a:rPr>
              <a:t>    </a:t>
            </a:r>
            <a:r>
              <a:rPr lang="en-GB" sz="1400" i="1" dirty="0">
                <a:solidFill>
                  <a:schemeClr val="accent6">
                    <a:lumMod val="75000"/>
                  </a:schemeClr>
                </a:solidFill>
                <a:latin typeface="Consolas" panose="020B0609020204030204" pitchFamily="49" charset="0"/>
              </a:rPr>
              <a:t>// Does not have to match hardware SIMD size: compiler will add a loop in the kernel as needed</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parallel_foreach</a:t>
            </a:r>
            <a:r>
              <a:rPr lang="en-GB" sz="1400" dirty="0">
                <a:latin typeface="Consolas" panose="020B0609020204030204" pitchFamily="49" charset="0"/>
              </a:rPr>
              <a:t>(</a:t>
            </a:r>
            <a:r>
              <a:rPr lang="en-GB" sz="1400" dirty="0">
                <a:solidFill>
                  <a:schemeClr val="accent5"/>
                </a:solidFill>
                <a:latin typeface="Consolas" panose="020B0609020204030204" pitchFamily="49" charset="0"/>
              </a:rPr>
              <a:t>int</a:t>
            </a:r>
            <a:r>
              <a:rPr lang="en-GB" sz="1400" dirty="0">
                <a:latin typeface="Consolas" panose="020B0609020204030204" pitchFamily="49" charset="0"/>
              </a:rPr>
              <a:t> i: 0 .. N)</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i="1" dirty="0">
                <a:solidFill>
                  <a:schemeClr val="accent6">
                    <a:lumMod val="75000"/>
                  </a:schemeClr>
                </a:solidFill>
                <a:latin typeface="Consolas" panose="020B0609020204030204" pitchFamily="49" charset="0"/>
              </a:rPr>
              <a:t>// This gets compiled to SIMD – this is like a regular shader in this scope</a:t>
            </a:r>
          </a:p>
          <a:p>
            <a:r>
              <a:rPr lang="en-GB" sz="1400" dirty="0">
                <a:latin typeface="Consolas" panose="020B0609020204030204" pitchFamily="49" charset="0"/>
              </a:rPr>
              <a:t>        </a:t>
            </a:r>
            <a:r>
              <a:rPr lang="en-GB" sz="1400" dirty="0">
                <a:solidFill>
                  <a:schemeClr val="accent5"/>
                </a:solidFill>
                <a:latin typeface="Consolas" panose="020B0609020204030204" pitchFamily="49" charset="0"/>
              </a:rPr>
              <a:t>float</a:t>
            </a:r>
            <a:r>
              <a:rPr lang="en-GB" sz="1400" dirty="0">
                <a:latin typeface="Consolas" panose="020B0609020204030204" pitchFamily="49" charset="0"/>
              </a:rPr>
              <a:t> d = data[i] + data[i + N];</a:t>
            </a:r>
          </a:p>
          <a:p>
            <a:endParaRPr lang="en-GB" sz="1400" dirty="0">
              <a:latin typeface="Consolas" panose="020B0609020204030204" pitchFamily="49" charset="0"/>
            </a:endParaRPr>
          </a:p>
          <a:p>
            <a:r>
              <a:rPr lang="en-GB" sz="1400" dirty="0">
                <a:latin typeface="Consolas" panose="020B0609020204030204" pitchFamily="49" charset="0"/>
              </a:rPr>
              <a:t>        </a:t>
            </a:r>
            <a:r>
              <a:rPr lang="en-GB" sz="1400" i="1" dirty="0">
                <a:solidFill>
                  <a:schemeClr val="accent6">
                    <a:lumMod val="75000"/>
                  </a:schemeClr>
                </a:solidFill>
                <a:latin typeface="Consolas" panose="020B0609020204030204" pitchFamily="49" charset="0"/>
              </a:rPr>
              <a:t>// All the usual GPU per-lane control flow stuff works normally</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if</a:t>
            </a:r>
            <a:r>
              <a:rPr lang="en-GB" sz="1400" dirty="0">
                <a:latin typeface="Consolas" panose="020B0609020204030204" pitchFamily="49" charset="0"/>
              </a:rPr>
              <a:t> (d &gt; 0.0f)</a:t>
            </a:r>
          </a:p>
          <a:p>
            <a:r>
              <a:rPr lang="en-GB" sz="1400" dirty="0">
                <a:latin typeface="Consolas" panose="020B0609020204030204" pitchFamily="49" charset="0"/>
              </a:rPr>
              <a:t>            data[i] = d;</a:t>
            </a:r>
          </a:p>
          <a:p>
            <a:r>
              <a:rPr lang="en-GB" sz="1400" dirty="0">
                <a:latin typeface="Consolas" panose="020B0609020204030204" pitchFamily="49" charset="0"/>
              </a:rPr>
              <a:t>        </a:t>
            </a:r>
          </a:p>
          <a:p>
            <a:r>
              <a:rPr lang="en-GB" sz="1400" dirty="0">
                <a:latin typeface="Consolas" panose="020B0609020204030204" pitchFamily="49" charset="0"/>
              </a:rPr>
              <a:t>        </a:t>
            </a:r>
            <a:r>
              <a:rPr lang="en-GB" sz="1400" i="1" dirty="0">
                <a:solidFill>
                  <a:schemeClr val="accent6">
                    <a:lumMod val="75000"/>
                  </a:schemeClr>
                </a:solidFill>
                <a:latin typeface="Consolas" panose="020B0609020204030204" pitchFamily="49" charset="0"/>
              </a:rPr>
              <a:t>// Parallel for’s can be nested; various options on which scope/axis to compile to SIMD</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parallel_foreach</a:t>
            </a:r>
            <a:r>
              <a:rPr lang="en-GB" sz="1400" dirty="0">
                <a:latin typeface="Consolas" panose="020B0609020204030204" pitchFamily="49" charset="0"/>
              </a:rPr>
              <a:t>(</a:t>
            </a:r>
            <a:r>
              <a:rPr lang="en-GB" sz="1400" dirty="0">
                <a:solidFill>
                  <a:schemeClr val="accent5"/>
                </a:solidFill>
                <a:latin typeface="Consolas" panose="020B0609020204030204" pitchFamily="49" charset="0"/>
              </a:rPr>
              <a:t>int</a:t>
            </a:r>
            <a:r>
              <a:rPr lang="en-GB" sz="1400" dirty="0">
                <a:latin typeface="Consolas" panose="020B0609020204030204" pitchFamily="49" charset="0"/>
              </a:rPr>
              <a:t> j: 0 .. M) { ... }</a:t>
            </a:r>
          </a:p>
          <a:p>
            <a:r>
              <a:rPr lang="en-GB" sz="1400" dirty="0">
                <a:latin typeface="Consolas" panose="020B0609020204030204" pitchFamily="49" charset="0"/>
              </a:rPr>
              <a:t>    }</a:t>
            </a:r>
          </a:p>
          <a:p>
            <a:endParaRPr lang="en-GB" sz="1400" dirty="0">
              <a:latin typeface="Consolas" panose="020B0609020204030204" pitchFamily="49" charset="0"/>
            </a:endParaRPr>
          </a:p>
          <a:p>
            <a:r>
              <a:rPr lang="en-GB" sz="1400" dirty="0">
                <a:latin typeface="Consolas" panose="020B0609020204030204" pitchFamily="49" charset="0"/>
              </a:rPr>
              <a:t>    </a:t>
            </a:r>
            <a:r>
              <a:rPr lang="en-GB" sz="1400" i="1" dirty="0">
                <a:solidFill>
                  <a:schemeClr val="accent6">
                    <a:lumMod val="75000"/>
                  </a:schemeClr>
                </a:solidFill>
                <a:latin typeface="Consolas" panose="020B0609020204030204" pitchFamily="49" charset="0"/>
              </a:rPr>
              <a:t>// Another parallel/SIMD loop with different dimensions; no explicit sync needed</a:t>
            </a:r>
          </a:p>
          <a:p>
            <a:r>
              <a:rPr lang="en-GB" sz="1400" dirty="0">
                <a:latin typeface="Consolas" panose="020B0609020204030204" pitchFamily="49" charset="0"/>
              </a:rPr>
              <a:t>    </a:t>
            </a:r>
            <a:r>
              <a:rPr lang="en-GB" sz="1400" dirty="0">
                <a:solidFill>
                  <a:schemeClr val="accent2"/>
                </a:solidFill>
                <a:latin typeface="Consolas" panose="020B0609020204030204" pitchFamily="49" charset="0"/>
              </a:rPr>
              <a:t>parallel_foreach</a:t>
            </a:r>
            <a:r>
              <a:rPr lang="en-GB" sz="1400" dirty="0">
                <a:latin typeface="Consolas" panose="020B0609020204030204" pitchFamily="49" charset="0"/>
              </a:rPr>
              <a:t>(</a:t>
            </a:r>
            <a:r>
              <a:rPr lang="en-GB" sz="1400" dirty="0">
                <a:solidFill>
                  <a:schemeClr val="accent5"/>
                </a:solidFill>
                <a:latin typeface="Consolas" panose="020B0609020204030204" pitchFamily="49" charset="0"/>
              </a:rPr>
              <a:t>int</a:t>
            </a:r>
            <a:r>
              <a:rPr lang="en-GB" sz="1400" dirty="0">
                <a:latin typeface="Consolas" panose="020B0609020204030204" pitchFamily="49" charset="0"/>
              </a:rPr>
              <a:t> i: 0 .. X) { ... }</a:t>
            </a:r>
          </a:p>
          <a:p>
            <a:r>
              <a:rPr lang="en-GB" sz="1400" dirty="0">
                <a:latin typeface="Consolas" panose="020B0609020204030204" pitchFamily="49" charset="0"/>
              </a:rPr>
              <a:t>}</a:t>
            </a:r>
          </a:p>
        </p:txBody>
      </p:sp>
      <p:sp>
        <p:nvSpPr>
          <p:cNvPr id="3" name="Footer Placeholder 2">
            <a:extLst>
              <a:ext uri="{FF2B5EF4-FFF2-40B4-BE49-F238E27FC236}">
                <a16:creationId xmlns:a16="http://schemas.microsoft.com/office/drawing/2014/main" id="{72E25815-4DBB-4D8E-AC9C-4866410F7FA9}"/>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06502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730086E6-C8EB-45BD-B030-E8928AAC5CF4}"/>
              </a:ext>
            </a:extLst>
          </p:cNvPr>
          <p:cNvSpPr txBox="1"/>
          <p:nvPr/>
        </p:nvSpPr>
        <p:spPr>
          <a:xfrm>
            <a:off x="838200" y="1690688"/>
            <a:ext cx="10629742" cy="427809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accent5"/>
                </a:solidFill>
                <a:latin typeface="Consolas" panose="020B0609020204030204" pitchFamily="49" charset="0"/>
              </a:rPr>
              <a:t>void</a:t>
            </a:r>
            <a:r>
              <a:rPr lang="en-GB" sz="1600" dirty="0">
                <a:latin typeface="Consolas" panose="020B0609020204030204" pitchFamily="49" charset="0"/>
              </a:rPr>
              <a:t> TileRecurse(</a:t>
            </a:r>
            <a:r>
              <a:rPr lang="en-GB" sz="1600" dirty="0">
                <a:solidFill>
                  <a:schemeClr val="accent5"/>
                </a:solidFill>
                <a:latin typeface="Consolas" panose="020B0609020204030204" pitchFamily="49" charset="0"/>
              </a:rPr>
              <a:t>int</a:t>
            </a:r>
            <a:r>
              <a:rPr lang="en-GB" sz="1600" dirty="0">
                <a:latin typeface="Consolas" panose="020B0609020204030204" pitchFamily="49" charset="0"/>
              </a:rPr>
              <a:t> level, </a:t>
            </a:r>
            <a:r>
              <a:rPr lang="en-GB" sz="1600" dirty="0">
                <a:solidFill>
                  <a:schemeClr val="accent5"/>
                </a:solidFill>
                <a:latin typeface="Consolas" panose="020B0609020204030204" pitchFamily="49" charset="0"/>
              </a:rPr>
              <a:t>TileData</a:t>
            </a:r>
            <a:r>
              <a:rPr lang="en-GB" sz="1600" dirty="0">
                <a:latin typeface="Consolas" panose="020B0609020204030204" pitchFamily="49" charset="0"/>
              </a:rPr>
              <a:t> tileData)</a:t>
            </a:r>
          </a:p>
          <a:p>
            <a:r>
              <a:rPr lang="en-GB" sz="1600" dirty="0">
                <a:latin typeface="Consolas" panose="020B0609020204030204" pitchFamily="49" charset="0"/>
              </a:rPr>
              <a:t>{</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if</a:t>
            </a:r>
            <a:r>
              <a:rPr lang="en-GB" sz="1600" dirty="0">
                <a:latin typeface="Consolas" panose="020B0609020204030204" pitchFamily="49" charset="0"/>
              </a:rPr>
              <a:t> (level == 0 || isBaseCase(tileData))</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return</a:t>
            </a:r>
            <a:r>
              <a:rPr lang="en-GB" sz="1600" dirty="0">
                <a:latin typeface="Consolas" panose="020B0609020204030204" pitchFamily="49" charset="0"/>
              </a:rPr>
              <a:t> baseCase(tileData);</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else</a:t>
            </a:r>
          </a:p>
          <a:p>
            <a:r>
              <a:rPr lang="en-GB" sz="1600" dirty="0">
                <a:latin typeface="Consolas" panose="020B0609020204030204" pitchFamily="49" charset="0"/>
              </a:rPr>
              <a:t>    {</a:t>
            </a:r>
          </a:p>
          <a:p>
            <a:r>
              <a:rPr lang="en-GB" sz="1600" dirty="0">
                <a:latin typeface="Consolas" panose="020B0609020204030204" pitchFamily="49" charset="0"/>
              </a:rPr>
              <a:t>        </a:t>
            </a:r>
            <a:r>
              <a:rPr lang="en-GB" sz="1600" i="1" dirty="0">
                <a:solidFill>
                  <a:schemeClr val="accent6">
                    <a:lumMod val="75000"/>
                  </a:schemeClr>
                </a:solidFill>
                <a:latin typeface="Consolas" panose="020B0609020204030204" pitchFamily="49" charset="0"/>
              </a:rPr>
              <a:t>// Subdivide and recurse</a:t>
            </a:r>
          </a:p>
          <a:p>
            <a:r>
              <a:rPr lang="en-GB" sz="1600" dirty="0">
                <a:latin typeface="Consolas" panose="020B0609020204030204" pitchFamily="49" charset="0"/>
              </a:rPr>
              <a:t>        </a:t>
            </a:r>
            <a:r>
              <a:rPr lang="en-GB" sz="1600" dirty="0">
                <a:solidFill>
                  <a:schemeClr val="accent5"/>
                </a:solidFill>
                <a:latin typeface="Consolas" panose="020B0609020204030204" pitchFamily="49" charset="0"/>
              </a:rPr>
              <a:t>TileData</a:t>
            </a:r>
            <a:r>
              <a:rPr lang="en-GB" sz="1600" dirty="0">
                <a:latin typeface="Consolas" panose="020B0609020204030204" pitchFamily="49" charset="0"/>
              </a:rPr>
              <a:t> subtileData[4];</a:t>
            </a:r>
          </a:p>
          <a:p>
            <a:r>
              <a:rPr lang="en-GB" sz="1600" dirty="0">
                <a:latin typeface="Consolas" panose="020B0609020204030204" pitchFamily="49" charset="0"/>
              </a:rPr>
              <a:t>        computeSubtileData(level, tileData, subtileData);</a:t>
            </a:r>
          </a:p>
          <a:p>
            <a:r>
              <a:rPr lang="en-GB" sz="1600" dirty="0">
                <a:latin typeface="Consolas" panose="020B0609020204030204" pitchFamily="49" charset="0"/>
              </a:rPr>
              <a:t>        --level;</a:t>
            </a:r>
          </a:p>
          <a:p>
            <a:endParaRPr lang="en-GB" sz="1600" dirty="0">
              <a:latin typeface="Consolas" panose="020B0609020204030204" pitchFamily="49" charset="0"/>
            </a:endParaRP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spawn</a:t>
            </a:r>
            <a:r>
              <a:rPr lang="en-GB" sz="1600" dirty="0">
                <a:latin typeface="Consolas" panose="020B0609020204030204" pitchFamily="49" charset="0"/>
              </a:rPr>
              <a:t> TileRecurse(level, subtileData[0]);</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spawn</a:t>
            </a:r>
            <a:r>
              <a:rPr lang="en-GB" sz="1600" dirty="0">
                <a:latin typeface="Consolas" panose="020B0609020204030204" pitchFamily="49" charset="0"/>
              </a:rPr>
              <a:t> TileRecurse(level, subtileData[1]);</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spawn</a:t>
            </a:r>
            <a:r>
              <a:rPr lang="en-GB" sz="1600" dirty="0">
                <a:latin typeface="Consolas" panose="020B0609020204030204" pitchFamily="49" charset="0"/>
              </a:rPr>
              <a:t> TileRecurse(level, subtileData[2]);</a:t>
            </a:r>
          </a:p>
          <a:p>
            <a:r>
              <a:rPr lang="en-GB" sz="1600" dirty="0">
                <a:latin typeface="Consolas" panose="020B0609020204030204" pitchFamily="49" charset="0"/>
              </a:rPr>
              <a:t>        </a:t>
            </a:r>
            <a:r>
              <a:rPr lang="en-GB" sz="1600" dirty="0">
                <a:solidFill>
                  <a:schemeClr val="accent2"/>
                </a:solidFill>
                <a:latin typeface="Consolas" panose="020B0609020204030204" pitchFamily="49" charset="0"/>
              </a:rPr>
              <a:t>spawn</a:t>
            </a:r>
            <a:r>
              <a:rPr lang="en-GB" sz="1600" dirty="0">
                <a:latin typeface="Consolas" panose="020B0609020204030204" pitchFamily="49" charset="0"/>
              </a:rPr>
              <a:t> TileRecurse(level, subtileData[3]);</a:t>
            </a:r>
          </a:p>
          <a:p>
            <a:r>
              <a:rPr lang="en-GB" sz="1600" dirty="0">
                <a:latin typeface="Consolas" panose="020B0609020204030204" pitchFamily="49" charset="0"/>
              </a:rPr>
              <a:t>    }</a:t>
            </a:r>
          </a:p>
          <a:p>
            <a:r>
              <a:rPr lang="en-GB" sz="1600" dirty="0">
                <a:latin typeface="Consolas" panose="020B0609020204030204" pitchFamily="49" charset="0"/>
              </a:rPr>
              <a:t>}</a:t>
            </a:r>
          </a:p>
        </p:txBody>
      </p:sp>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Quadtree Recursion on the GPU?</a:t>
            </a:r>
          </a:p>
        </p:txBody>
      </p:sp>
      <p:pic>
        <p:nvPicPr>
          <p:cNvPr id="1026" name="Picture 2" descr="Image result for explosion meme">
            <a:extLst>
              <a:ext uri="{FF2B5EF4-FFF2-40B4-BE49-F238E27FC236}">
                <a16:creationId xmlns:a16="http://schemas.microsoft.com/office/drawing/2014/main" id="{0A0FAAB7-4567-4ADC-A803-2FE9519DB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120" y="4296550"/>
            <a:ext cx="1677178" cy="1338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F2A504-40F5-480C-A429-49FBB597034F}"/>
              </a:ext>
            </a:extLst>
          </p:cNvPr>
          <p:cNvSpPr txBox="1"/>
          <p:nvPr/>
        </p:nvSpPr>
        <p:spPr>
          <a:xfrm>
            <a:off x="7130645" y="6070789"/>
            <a:ext cx="3844129" cy="369332"/>
          </a:xfrm>
          <a:prstGeom prst="rect">
            <a:avLst/>
          </a:prstGeom>
        </p:spPr>
        <p:txBody>
          <a:bodyPr wrap="none" rtlCol="0">
            <a:spAutoFit/>
          </a:bodyPr>
          <a:lstStyle/>
          <a:p>
            <a:r>
              <a:rPr lang="en-US" dirty="0">
                <a:solidFill>
                  <a:schemeClr val="bg1"/>
                </a:solidFill>
              </a:rPr>
              <a:t>* exception: CUDA dynamic parallelism</a:t>
            </a:r>
          </a:p>
        </p:txBody>
      </p:sp>
      <p:sp>
        <p:nvSpPr>
          <p:cNvPr id="4" name="Rectangle 3">
            <a:extLst>
              <a:ext uri="{FF2B5EF4-FFF2-40B4-BE49-F238E27FC236}">
                <a16:creationId xmlns:a16="http://schemas.microsoft.com/office/drawing/2014/main" id="{3C92DAFF-9002-46E0-94B2-7A86999D3916}"/>
              </a:ext>
            </a:extLst>
          </p:cNvPr>
          <p:cNvSpPr/>
          <p:nvPr/>
        </p:nvSpPr>
        <p:spPr>
          <a:xfrm>
            <a:off x="8811298" y="4296550"/>
            <a:ext cx="482824" cy="584775"/>
          </a:xfrm>
          <a:prstGeom prst="rect">
            <a:avLst/>
          </a:prstGeom>
        </p:spPr>
        <p:txBody>
          <a:bodyPr wrap="none">
            <a:spAutoFit/>
          </a:bodyPr>
          <a:lstStyle/>
          <a:p>
            <a:r>
              <a:rPr lang="en-US" sz="3200" dirty="0"/>
              <a:t>* </a:t>
            </a:r>
          </a:p>
        </p:txBody>
      </p:sp>
      <p:sp>
        <p:nvSpPr>
          <p:cNvPr id="6" name="Rectangle 5">
            <a:extLst>
              <a:ext uri="{FF2B5EF4-FFF2-40B4-BE49-F238E27FC236}">
                <a16:creationId xmlns:a16="http://schemas.microsoft.com/office/drawing/2014/main" id="{C9A703C9-EC2F-4D5C-94DD-C59E39E58F28}"/>
              </a:ext>
            </a:extLst>
          </p:cNvPr>
          <p:cNvSpPr/>
          <p:nvPr/>
        </p:nvSpPr>
        <p:spPr>
          <a:xfrm>
            <a:off x="838200" y="6070789"/>
            <a:ext cx="6072184" cy="338554"/>
          </a:xfrm>
          <a:prstGeom prst="rect">
            <a:avLst/>
          </a:prstGeom>
        </p:spPr>
        <p:txBody>
          <a:bodyPr wrap="square">
            <a:spAutoFit/>
          </a:bodyPr>
          <a:lstStyle/>
          <a:p>
            <a:r>
              <a:rPr lang="en-US" sz="1600" dirty="0">
                <a:solidFill>
                  <a:schemeClr val="accent4"/>
                </a:solidFill>
              </a:rPr>
              <a:t>error X3500: '</a:t>
            </a:r>
            <a:r>
              <a:rPr lang="en-US" sz="1600" dirty="0" err="1">
                <a:solidFill>
                  <a:schemeClr val="accent4"/>
                </a:solidFill>
              </a:rPr>
              <a:t>TileRecurse</a:t>
            </a:r>
            <a:r>
              <a:rPr lang="en-US" sz="1600" dirty="0">
                <a:solidFill>
                  <a:schemeClr val="accent4"/>
                </a:solidFill>
              </a:rPr>
              <a:t>': recursive functions not allowed in cs_5_1</a:t>
            </a:r>
          </a:p>
        </p:txBody>
      </p:sp>
      <p:sp>
        <p:nvSpPr>
          <p:cNvPr id="7" name="Footer Placeholder 6">
            <a:extLst>
              <a:ext uri="{FF2B5EF4-FFF2-40B4-BE49-F238E27FC236}">
                <a16:creationId xmlns:a16="http://schemas.microsoft.com/office/drawing/2014/main" id="{A54C3525-7B1B-45B1-83A7-4E3E1E374099}"/>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09429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CUDA Dynamic Parallelism</a:t>
            </a:r>
          </a:p>
        </p:txBody>
      </p:sp>
      <p:sp>
        <p:nvSpPr>
          <p:cNvPr id="8" name="TextBox 7">
            <a:extLst>
              <a:ext uri="{FF2B5EF4-FFF2-40B4-BE49-F238E27FC236}">
                <a16:creationId xmlns:a16="http://schemas.microsoft.com/office/drawing/2014/main" id="{807B5636-FFD0-48F8-B618-55910978D4C7}"/>
              </a:ext>
            </a:extLst>
          </p:cNvPr>
          <p:cNvSpPr txBox="1"/>
          <p:nvPr/>
        </p:nvSpPr>
        <p:spPr>
          <a:xfrm>
            <a:off x="2182522" y="6278006"/>
            <a:ext cx="7826951" cy="369332"/>
          </a:xfrm>
          <a:prstGeom prst="rect">
            <a:avLst/>
          </a:prstGeom>
        </p:spPr>
        <p:txBody>
          <a:bodyPr wrap="none" rtlCol="0">
            <a:spAutoFit/>
          </a:bodyPr>
          <a:lstStyle/>
          <a:p>
            <a:r>
              <a:rPr lang="en-US" i="1" dirty="0">
                <a:solidFill>
                  <a:schemeClr val="bg1"/>
                </a:solidFill>
              </a:rPr>
              <a:t>From “How Tesla K20 Speeds Quicksort, a Familiar Comp-Sci Code”, Blog Post, </a:t>
            </a:r>
            <a:r>
              <a:rPr lang="en-US" i="1" dirty="0">
                <a:solidFill>
                  <a:schemeClr val="bg1"/>
                </a:solidFill>
                <a:hlinkClick r:id="rId3"/>
              </a:rPr>
              <a:t>Link</a:t>
            </a:r>
            <a:endParaRPr lang="en-US" i="1" dirty="0">
              <a:solidFill>
                <a:schemeClr val="bg1"/>
              </a:solidFill>
            </a:endParaRPr>
          </a:p>
        </p:txBody>
      </p:sp>
      <p:pic>
        <p:nvPicPr>
          <p:cNvPr id="1028" name="Picture 4" descr="Quicksort with dynamic parallelism.">
            <a:extLst>
              <a:ext uri="{FF2B5EF4-FFF2-40B4-BE49-F238E27FC236}">
                <a16:creationId xmlns:a16="http://schemas.microsoft.com/office/drawing/2014/main" id="{B00DEA6A-CB17-40F7-8996-25986F3CCC0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840828" y="1534276"/>
            <a:ext cx="8510337" cy="462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74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CUDA Dynamic Parallelism</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lnSpcReduction="10000"/>
          </a:bodyPr>
          <a:lstStyle/>
          <a:p>
            <a:r>
              <a:rPr lang="en-US" dirty="0"/>
              <a:t>CUDA </a:t>
            </a:r>
            <a:r>
              <a:rPr lang="en-US" i="1" dirty="0"/>
              <a:t>does</a:t>
            </a:r>
            <a:r>
              <a:rPr lang="en-US" dirty="0"/>
              <a:t> support recursion including fork </a:t>
            </a:r>
            <a:r>
              <a:rPr lang="en-US" i="1" dirty="0"/>
              <a:t>and join!</a:t>
            </a:r>
          </a:p>
          <a:p>
            <a:pPr lvl="1"/>
            <a:r>
              <a:rPr lang="en-US" dirty="0"/>
              <a:t>CUDA also supports separate compilation</a:t>
            </a:r>
          </a:p>
          <a:p>
            <a:pPr lvl="1"/>
            <a:endParaRPr lang="en-US" dirty="0"/>
          </a:p>
          <a:p>
            <a:r>
              <a:rPr lang="en-US" dirty="0"/>
              <a:t>Performance issues remain</a:t>
            </a:r>
          </a:p>
          <a:p>
            <a:pPr lvl="1"/>
            <a:r>
              <a:rPr lang="en-US" dirty="0"/>
              <a:t>Mostly syntactic sugar for spilling, indirect dispatch, reload</a:t>
            </a:r>
          </a:p>
          <a:p>
            <a:pPr lvl="1"/>
            <a:r>
              <a:rPr lang="en-US" dirty="0"/>
              <a:t>Not really targeted at games and real-time rendering</a:t>
            </a:r>
          </a:p>
          <a:p>
            <a:endParaRPr lang="en-US" dirty="0"/>
          </a:p>
          <a:p>
            <a:r>
              <a:rPr lang="en-US" dirty="0"/>
              <a:t>Definitely an improvement on the semantic front</a:t>
            </a:r>
          </a:p>
          <a:p>
            <a:pPr lvl="1"/>
            <a:r>
              <a:rPr lang="en-US" dirty="0"/>
              <a:t>Get similar capabilities into HLSL and implementations improve over time?</a:t>
            </a:r>
          </a:p>
          <a:p>
            <a:pPr lvl="1"/>
            <a:r>
              <a:rPr lang="en-US" dirty="0"/>
              <a:t>Chicken and egg problem with game performance (ex. geometry </a:t>
            </a:r>
            <a:r>
              <a:rPr lang="en-US" dirty="0" err="1"/>
              <a:t>shaders</a:t>
            </a:r>
            <a:r>
              <a:rPr lang="en-US" dirty="0"/>
              <a:t>)</a:t>
            </a:r>
          </a:p>
        </p:txBody>
      </p:sp>
      <p:sp>
        <p:nvSpPr>
          <p:cNvPr id="4" name="Footer Placeholder 3">
            <a:extLst>
              <a:ext uri="{FF2B5EF4-FFF2-40B4-BE49-F238E27FC236}">
                <a16:creationId xmlns:a16="http://schemas.microsoft.com/office/drawing/2014/main" id="{A1BF9B0B-249E-4FC2-96F0-9978CF1FB55A}"/>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677501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1D8350-8A79-4A78-AABC-3F6489E57054}"/>
              </a:ext>
            </a:extLst>
          </p:cNvPr>
          <p:cNvPicPr>
            <a:picLocks noChangeAspect="1"/>
          </p:cNvPicPr>
          <p:nvPr/>
        </p:nvPicPr>
        <p:blipFill rotWithShape="1">
          <a:blip r:embed="rId3">
            <a:extLst>
              <a:ext uri="{28A0092B-C50C-407E-A947-70E740481C1C}">
                <a14:useLocalDpi xmlns:a14="http://schemas.microsoft.com/office/drawing/2010/main" val="0"/>
              </a:ext>
            </a:extLst>
          </a:blip>
          <a:srcRect l="4693" t="19371" r="5269" b="7748"/>
          <a:stretch/>
        </p:blipFill>
        <p:spPr>
          <a:xfrm>
            <a:off x="871338" y="1541251"/>
            <a:ext cx="10449321" cy="4757776"/>
          </a:xfrm>
          <a:prstGeom prst="rect">
            <a:avLst/>
          </a:prstGeom>
        </p:spPr>
      </p:pic>
      <p:sp>
        <p:nvSpPr>
          <p:cNvPr id="10" name="Title 9">
            <a:extLst>
              <a:ext uri="{FF2B5EF4-FFF2-40B4-BE49-F238E27FC236}">
                <a16:creationId xmlns:a16="http://schemas.microsoft.com/office/drawing/2014/main" id="{A42259BF-3F2B-43B8-B02A-21BA1A718801}"/>
              </a:ext>
            </a:extLst>
          </p:cNvPr>
          <p:cNvSpPr>
            <a:spLocks noGrp="1"/>
          </p:cNvSpPr>
          <p:nvPr>
            <p:ph type="title"/>
          </p:nvPr>
        </p:nvSpPr>
        <p:spPr/>
        <p:txBody>
          <a:bodyPr/>
          <a:lstStyle/>
          <a:p>
            <a:r>
              <a:rPr lang="en-US" dirty="0"/>
              <a:t>CUDA Cooperative Groups</a:t>
            </a:r>
          </a:p>
        </p:txBody>
      </p:sp>
      <p:sp>
        <p:nvSpPr>
          <p:cNvPr id="12" name="TextBox 11">
            <a:extLst>
              <a:ext uri="{FF2B5EF4-FFF2-40B4-BE49-F238E27FC236}">
                <a16:creationId xmlns:a16="http://schemas.microsoft.com/office/drawing/2014/main" id="{6EB8A51D-AC18-4F78-A7B5-54BAC34E70AA}"/>
              </a:ext>
            </a:extLst>
          </p:cNvPr>
          <p:cNvSpPr txBox="1"/>
          <p:nvPr/>
        </p:nvSpPr>
        <p:spPr>
          <a:xfrm>
            <a:off x="3467523" y="6299027"/>
            <a:ext cx="5256952" cy="369332"/>
          </a:xfrm>
          <a:prstGeom prst="rect">
            <a:avLst/>
          </a:prstGeom>
        </p:spPr>
        <p:txBody>
          <a:bodyPr wrap="none" rtlCol="0">
            <a:spAutoFit/>
          </a:bodyPr>
          <a:lstStyle/>
          <a:p>
            <a:r>
              <a:rPr lang="en-US" i="1" dirty="0">
                <a:solidFill>
                  <a:schemeClr val="bg1"/>
                </a:solidFill>
              </a:rPr>
              <a:t>From “CUDA 9 and Beyond” by Mark Harris, GTC 2017</a:t>
            </a:r>
          </a:p>
        </p:txBody>
      </p:sp>
    </p:spTree>
    <p:extLst>
      <p:ext uri="{BB962C8B-B14F-4D97-AF65-F5344CB8AC3E}">
        <p14:creationId xmlns:p14="http://schemas.microsoft.com/office/powerpoint/2010/main" val="3549080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Hierarchical Structures Takeaways</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fontScale="92500" lnSpcReduction="20000"/>
          </a:bodyPr>
          <a:lstStyle/>
          <a:p>
            <a:r>
              <a:rPr lang="en-US" dirty="0"/>
              <a:t>Nested parallelism and trees are key components of many algorithms</a:t>
            </a:r>
          </a:p>
          <a:p>
            <a:pPr lvl="1"/>
            <a:r>
              <a:rPr lang="en-US" dirty="0"/>
              <a:t>We need an efficient, portable way to express these</a:t>
            </a:r>
          </a:p>
          <a:p>
            <a:pPr lvl="1"/>
            <a:endParaRPr lang="en-US" dirty="0"/>
          </a:p>
          <a:p>
            <a:r>
              <a:rPr lang="en-US" dirty="0"/>
              <a:t>Current compute languages are not particularly suitable</a:t>
            </a:r>
          </a:p>
          <a:p>
            <a:pPr lvl="1"/>
            <a:r>
              <a:rPr lang="en-US" dirty="0"/>
              <a:t>Only way to write efficient code is to defeat the abstractions</a:t>
            </a:r>
          </a:p>
          <a:p>
            <a:pPr lvl="1"/>
            <a:endParaRPr lang="en-US" dirty="0"/>
          </a:p>
          <a:p>
            <a:r>
              <a:rPr lang="en-US" dirty="0"/>
              <a:t>We need new languages and language features</a:t>
            </a:r>
          </a:p>
          <a:p>
            <a:pPr lvl="1"/>
            <a:r>
              <a:rPr lang="en-US" dirty="0"/>
              <a:t>Map/reduce? Fork/join?</a:t>
            </a:r>
          </a:p>
          <a:p>
            <a:pPr lvl="1"/>
            <a:r>
              <a:rPr lang="en-US" dirty="0"/>
              <a:t>CUDA cooperative groups?</a:t>
            </a:r>
          </a:p>
          <a:p>
            <a:pPr lvl="1"/>
            <a:r>
              <a:rPr lang="en-US" dirty="0"/>
              <a:t>ISPC [Pharr 2012]? BSGP [TOG 2008]? Halide [Ragan-Kelly 2013]?</a:t>
            </a:r>
          </a:p>
          <a:p>
            <a:pPr lvl="1"/>
            <a:endParaRPr lang="en-US" dirty="0"/>
          </a:p>
          <a:p>
            <a:r>
              <a:rPr lang="en-US" dirty="0"/>
              <a:t>Good opportunity for academia and industry collaboration!</a:t>
            </a:r>
          </a:p>
        </p:txBody>
      </p:sp>
      <p:sp>
        <p:nvSpPr>
          <p:cNvPr id="4" name="Footer Placeholder 3">
            <a:extLst>
              <a:ext uri="{FF2B5EF4-FFF2-40B4-BE49-F238E27FC236}">
                <a16:creationId xmlns:a16="http://schemas.microsoft.com/office/drawing/2014/main" id="{495F3CD0-6360-43AA-B895-F55D134CF8B1}"/>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666192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3BB7E-B35E-46DA-96E0-C1CDA124DB32}"/>
              </a:ext>
            </a:extLst>
          </p:cNvPr>
          <p:cNvSpPr>
            <a:spLocks noGrp="1"/>
          </p:cNvSpPr>
          <p:nvPr>
            <p:ph type="title"/>
          </p:nvPr>
        </p:nvSpPr>
        <p:spPr/>
        <p:txBody>
          <a:bodyPr/>
          <a:lstStyle/>
          <a:p>
            <a:r>
              <a:rPr lang="en-US" dirty="0"/>
              <a:t>Code Compatibility and Reuse</a:t>
            </a:r>
          </a:p>
        </p:txBody>
      </p:sp>
      <p:sp>
        <p:nvSpPr>
          <p:cNvPr id="5" name="Text Placeholder 4">
            <a:extLst>
              <a:ext uri="{FF2B5EF4-FFF2-40B4-BE49-F238E27FC236}">
                <a16:creationId xmlns:a16="http://schemas.microsoft.com/office/drawing/2014/main" id="{92C7981C-042C-4D6E-BC41-8537B6F995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4798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Compute Language </a:t>
            </a:r>
            <a:r>
              <a:rPr lang="en-US" i="1" dirty="0"/>
              <a:t>Basics</a:t>
            </a:r>
            <a:endParaRPr lang="en-US" dirty="0"/>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fontScale="92500" lnSpcReduction="10000"/>
          </a:bodyPr>
          <a:lstStyle/>
          <a:p>
            <a:r>
              <a:rPr lang="en-US" dirty="0"/>
              <a:t>C-like, unless there’s a compelling reason to deviate</a:t>
            </a:r>
          </a:p>
          <a:p>
            <a:pPr lvl="1"/>
            <a:r>
              <a:rPr lang="en-US" dirty="0"/>
              <a:t>Including all the regular C types… 8/16/32/64-bit</a:t>
            </a:r>
          </a:p>
          <a:p>
            <a:endParaRPr lang="en-US" dirty="0"/>
          </a:p>
          <a:p>
            <a:r>
              <a:rPr lang="en-US" dirty="0"/>
              <a:t>Buffers</a:t>
            </a:r>
          </a:p>
          <a:p>
            <a:pPr lvl="1"/>
            <a:r>
              <a:rPr lang="en-US" dirty="0"/>
              <a:t>Structured buffers</a:t>
            </a:r>
          </a:p>
          <a:p>
            <a:pPr lvl="1"/>
            <a:r>
              <a:rPr lang="en-US" dirty="0"/>
              <a:t>“Byte address buffers” (really </a:t>
            </a:r>
            <a:r>
              <a:rPr lang="en-US" dirty="0" err="1"/>
              <a:t>dword</a:t>
            </a:r>
            <a:r>
              <a:rPr lang="en-US" dirty="0"/>
              <a:t> + two extra 0 bits for fun!)</a:t>
            </a:r>
          </a:p>
          <a:p>
            <a:pPr lvl="1"/>
            <a:r>
              <a:rPr lang="en-US" dirty="0"/>
              <a:t>Constant buffers, texture buffers, typed buffers, …</a:t>
            </a:r>
          </a:p>
          <a:p>
            <a:pPr lvl="1"/>
            <a:endParaRPr lang="en-US" dirty="0"/>
          </a:p>
          <a:p>
            <a:r>
              <a:rPr lang="en-US" dirty="0"/>
              <a:t>REAL pointers please!</a:t>
            </a:r>
          </a:p>
          <a:p>
            <a:pPr lvl="1"/>
            <a:r>
              <a:rPr lang="en-US" dirty="0"/>
              <a:t>We’ve already taken on all of the “negative” aspects with root buffers (DX12)</a:t>
            </a:r>
          </a:p>
          <a:p>
            <a:pPr lvl="1"/>
            <a:r>
              <a:rPr lang="en-US" dirty="0"/>
              <a:t>Now give us the positives</a:t>
            </a:r>
          </a:p>
        </p:txBody>
      </p:sp>
      <p:sp>
        <p:nvSpPr>
          <p:cNvPr id="4" name="Footer Placeholder 3">
            <a:extLst>
              <a:ext uri="{FF2B5EF4-FFF2-40B4-BE49-F238E27FC236}">
                <a16:creationId xmlns:a16="http://schemas.microsoft.com/office/drawing/2014/main" id="{8698E479-DD5E-4D0F-947C-6BF96D837275}"/>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72060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7636680-FF03-4646-8832-79901A7FB641}"/>
              </a:ext>
            </a:extLst>
          </p:cNvPr>
          <p:cNvSpPr txBox="1"/>
          <p:nvPr/>
        </p:nvSpPr>
        <p:spPr>
          <a:xfrm>
            <a:off x="1529699" y="6394145"/>
            <a:ext cx="9134424" cy="369332"/>
          </a:xfrm>
          <a:prstGeom prst="rect">
            <a:avLst/>
          </a:prstGeom>
        </p:spPr>
        <p:txBody>
          <a:bodyPr wrap="none" rtlCol="0">
            <a:spAutoFit/>
          </a:bodyPr>
          <a:lstStyle/>
          <a:p>
            <a:r>
              <a:rPr lang="en-US" i="1" dirty="0">
                <a:solidFill>
                  <a:schemeClr val="bg1"/>
                </a:solidFill>
              </a:rPr>
              <a:t>From “GPU-Driven Rendering Pipelines” by Ulrich </a:t>
            </a:r>
            <a:r>
              <a:rPr lang="en-US" i="1" dirty="0" err="1">
                <a:solidFill>
                  <a:schemeClr val="bg1"/>
                </a:solidFill>
              </a:rPr>
              <a:t>Haar</a:t>
            </a:r>
            <a:r>
              <a:rPr lang="en-US" i="1" dirty="0">
                <a:solidFill>
                  <a:schemeClr val="bg1"/>
                </a:solidFill>
              </a:rPr>
              <a:t> and Sebastian </a:t>
            </a:r>
            <a:r>
              <a:rPr lang="en-US" i="1" dirty="0" err="1">
                <a:solidFill>
                  <a:schemeClr val="bg1"/>
                </a:solidFill>
              </a:rPr>
              <a:t>Aaltonen</a:t>
            </a:r>
            <a:r>
              <a:rPr lang="en-US" i="1" dirty="0">
                <a:solidFill>
                  <a:schemeClr val="bg1"/>
                </a:solidFill>
              </a:rPr>
              <a:t>, SIGGRAPH 2015</a:t>
            </a:r>
          </a:p>
        </p:txBody>
      </p:sp>
      <p:pic>
        <p:nvPicPr>
          <p:cNvPr id="2" name="Picture 1">
            <a:extLst>
              <a:ext uri="{FF2B5EF4-FFF2-40B4-BE49-F238E27FC236}">
                <a16:creationId xmlns:a16="http://schemas.microsoft.com/office/drawing/2014/main" id="{EDF867C3-E717-4283-A9A9-82DC9F2AA7B9}"/>
              </a:ext>
            </a:extLst>
          </p:cNvPr>
          <p:cNvPicPr>
            <a:picLocks noChangeAspect="1"/>
          </p:cNvPicPr>
          <p:nvPr/>
        </p:nvPicPr>
        <p:blipFill>
          <a:blip r:embed="rId3"/>
          <a:stretch>
            <a:fillRect/>
          </a:stretch>
        </p:blipFill>
        <p:spPr>
          <a:xfrm>
            <a:off x="685800" y="194477"/>
            <a:ext cx="10822222" cy="6062508"/>
          </a:xfrm>
          <a:prstGeom prst="rect">
            <a:avLst/>
          </a:prstGeom>
        </p:spPr>
      </p:pic>
    </p:spTree>
    <p:extLst>
      <p:ext uri="{BB962C8B-B14F-4D97-AF65-F5344CB8AC3E}">
        <p14:creationId xmlns:p14="http://schemas.microsoft.com/office/powerpoint/2010/main" val="3076702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Compute Language </a:t>
            </a:r>
            <a:r>
              <a:rPr lang="en-US" i="1" dirty="0"/>
              <a:t>Basics</a:t>
            </a:r>
            <a:endParaRPr lang="en-US" dirty="0"/>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Resource binding and </a:t>
            </a:r>
            <a:r>
              <a:rPr lang="en-US" dirty="0" err="1"/>
              <a:t>shader</a:t>
            </a:r>
            <a:r>
              <a:rPr lang="en-US" dirty="0"/>
              <a:t> interface mess</a:t>
            </a:r>
          </a:p>
          <a:p>
            <a:pPr lvl="1"/>
            <a:r>
              <a:rPr lang="en-US" dirty="0"/>
              <a:t>Even just between DX12 and </a:t>
            </a:r>
            <a:r>
              <a:rPr lang="en-US" dirty="0" err="1"/>
              <a:t>Vulkan</a:t>
            </a:r>
            <a:r>
              <a:rPr lang="en-US" dirty="0"/>
              <a:t> this is a giant headache</a:t>
            </a:r>
          </a:p>
          <a:p>
            <a:pPr lvl="1"/>
            <a:endParaRPr lang="en-US" dirty="0"/>
          </a:p>
          <a:p>
            <a:r>
              <a:rPr lang="en-US" dirty="0"/>
              <a:t>Get rid of “signature” and “layout” glue</a:t>
            </a:r>
          </a:p>
          <a:p>
            <a:pPr lvl="1"/>
            <a:r>
              <a:rPr lang="en-US" dirty="0"/>
              <a:t>Replace with regular structures and positional binding (i.e. “function calls”)</a:t>
            </a:r>
          </a:p>
          <a:p>
            <a:pPr lvl="1"/>
            <a:r>
              <a:rPr lang="en-US" dirty="0"/>
              <a:t>Pointers for buffers, bindless for textures </a:t>
            </a:r>
          </a:p>
          <a:p>
            <a:pPr lvl="1"/>
            <a:endParaRPr lang="en-US" dirty="0"/>
          </a:p>
          <a:p>
            <a:r>
              <a:rPr lang="en-US" dirty="0"/>
              <a:t>DX12 global heap is an acceptable solution for bindless</a:t>
            </a:r>
          </a:p>
          <a:p>
            <a:pPr lvl="1"/>
            <a:r>
              <a:rPr lang="en-US" dirty="0"/>
              <a:t>Must be able to store references to textures in our own data structures</a:t>
            </a:r>
          </a:p>
          <a:p>
            <a:pPr lvl="1"/>
            <a:r>
              <a:rPr lang="en-US" dirty="0"/>
              <a:t>Ideal would be to standardize a descriptor size (or even format!)</a:t>
            </a:r>
          </a:p>
        </p:txBody>
      </p:sp>
      <p:sp>
        <p:nvSpPr>
          <p:cNvPr id="4" name="Footer Placeholder 3">
            <a:extLst>
              <a:ext uri="{FF2B5EF4-FFF2-40B4-BE49-F238E27FC236}">
                <a16:creationId xmlns:a16="http://schemas.microsoft.com/office/drawing/2014/main" id="{3F8D43F6-34AF-4559-A7CA-ED9A76B00672}"/>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1837332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Compute Language </a:t>
            </a:r>
            <a:r>
              <a:rPr lang="en-US" i="1" dirty="0"/>
              <a:t>Basics</a:t>
            </a:r>
            <a:endParaRPr lang="en-US" dirty="0"/>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Avoid/remove weird features that end up as legacy pain</a:t>
            </a:r>
          </a:p>
          <a:p>
            <a:pPr lvl="1"/>
            <a:r>
              <a:rPr lang="en-US" dirty="0"/>
              <a:t>UAV counters</a:t>
            </a:r>
          </a:p>
          <a:p>
            <a:pPr lvl="1"/>
            <a:r>
              <a:rPr lang="en-US" dirty="0"/>
              <a:t>Be very careful with </a:t>
            </a:r>
            <a:r>
              <a:rPr lang="en-US" dirty="0" err="1"/>
              <a:t>shader</a:t>
            </a:r>
            <a:r>
              <a:rPr lang="en-US" dirty="0"/>
              <a:t> “extensions”</a:t>
            </a:r>
          </a:p>
          <a:p>
            <a:pPr lvl="1"/>
            <a:endParaRPr lang="en-US" dirty="0"/>
          </a:p>
          <a:p>
            <a:r>
              <a:rPr lang="en-US" dirty="0"/>
              <a:t>Mature JIT compilation setup</a:t>
            </a:r>
          </a:p>
          <a:p>
            <a:pPr lvl="1"/>
            <a:r>
              <a:rPr lang="en-US" dirty="0"/>
              <a:t>DXIL/SPIR-V make this both better and worse…</a:t>
            </a:r>
          </a:p>
          <a:p>
            <a:pPr lvl="1"/>
            <a:r>
              <a:rPr lang="en-US" dirty="0"/>
              <a:t>Shader compiler/driver cannot be allowed to emit compilation errors (!!)</a:t>
            </a:r>
          </a:p>
          <a:p>
            <a:pPr lvl="1"/>
            <a:r>
              <a:rPr lang="en-US" dirty="0"/>
              <a:t>We cannot have random errors on end user machines</a:t>
            </a:r>
          </a:p>
        </p:txBody>
      </p:sp>
      <p:sp>
        <p:nvSpPr>
          <p:cNvPr id="4" name="Footer Placeholder 3">
            <a:extLst>
              <a:ext uri="{FF2B5EF4-FFF2-40B4-BE49-F238E27FC236}">
                <a16:creationId xmlns:a16="http://schemas.microsoft.com/office/drawing/2014/main" id="{CF28EE4D-FFA7-421E-9B36-5146A5B27B87}"/>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1635589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Compute Language </a:t>
            </a:r>
            <a:r>
              <a:rPr lang="en-US" i="1" dirty="0"/>
              <a:t>Essentials</a:t>
            </a:r>
            <a:endParaRPr lang="en-US" dirty="0"/>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CPU/GPU interoperation and synchronization</a:t>
            </a:r>
          </a:p>
          <a:p>
            <a:pPr lvl="1"/>
            <a:r>
              <a:rPr lang="en-US" dirty="0"/>
              <a:t>Low latency, bi-directional submission, signaling and atomics</a:t>
            </a:r>
          </a:p>
          <a:p>
            <a:pPr lvl="1"/>
            <a:r>
              <a:rPr lang="en-US" dirty="0"/>
              <a:t>… in </a:t>
            </a:r>
            <a:r>
              <a:rPr lang="en-US" i="1" dirty="0"/>
              <a:t>user space</a:t>
            </a:r>
            <a:endParaRPr lang="en-US" dirty="0"/>
          </a:p>
          <a:p>
            <a:pPr lvl="1"/>
            <a:endParaRPr lang="en-US" dirty="0"/>
          </a:p>
          <a:p>
            <a:r>
              <a:rPr lang="en-US" dirty="0"/>
              <a:t>Shared data structures</a:t>
            </a:r>
          </a:p>
          <a:p>
            <a:pPr lvl="1"/>
            <a:r>
              <a:rPr lang="en-US" dirty="0"/>
              <a:t>Consistent structure layouts and alignment between CPU/GPU</a:t>
            </a:r>
          </a:p>
        </p:txBody>
      </p:sp>
      <p:sp>
        <p:nvSpPr>
          <p:cNvPr id="4" name="Footer Placeholder 3">
            <a:extLst>
              <a:ext uri="{FF2B5EF4-FFF2-40B4-BE49-F238E27FC236}">
                <a16:creationId xmlns:a16="http://schemas.microsoft.com/office/drawing/2014/main" id="{EE568C14-B754-4C10-9A23-729CC5FF4E6A}"/>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286773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3BB7E-B35E-46DA-96E0-C1CDA124DB32}"/>
              </a:ext>
            </a:extLst>
          </p:cNvPr>
          <p:cNvSpPr>
            <a:spLocks noGrp="1"/>
          </p:cNvSpPr>
          <p:nvPr>
            <p:ph type="title"/>
          </p:nvPr>
        </p:nvSpPr>
        <p:spPr/>
        <p:txBody>
          <a:bodyPr/>
          <a:lstStyle/>
          <a:p>
            <a:r>
              <a:rPr lang="en-US" dirty="0"/>
              <a:t>Call to Action</a:t>
            </a:r>
          </a:p>
        </p:txBody>
      </p:sp>
      <p:sp>
        <p:nvSpPr>
          <p:cNvPr id="5" name="Text Placeholder 4">
            <a:extLst>
              <a:ext uri="{FF2B5EF4-FFF2-40B4-BE49-F238E27FC236}">
                <a16:creationId xmlns:a16="http://schemas.microsoft.com/office/drawing/2014/main" id="{92C7981C-042C-4D6E-BC41-8537B6F995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5846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Compute for Graphics</a:t>
            </a:r>
          </a:p>
        </p:txBody>
      </p:sp>
      <p:sp>
        <p:nvSpPr>
          <p:cNvPr id="4" name="Footer Placeholder 3">
            <a:extLst>
              <a:ext uri="{FF2B5EF4-FFF2-40B4-BE49-F238E27FC236}">
                <a16:creationId xmlns:a16="http://schemas.microsoft.com/office/drawing/2014/main" id="{68F4D73F-67E1-49BC-B9C5-DC6D7B15FDB2}"/>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pic>
        <p:nvPicPr>
          <p:cNvPr id="1026" name="Picture 2" descr="https://cdn.vox-cdn.com/thumbor/2q97YCXcLOlkoR2jKKEMQ-wkG9k=/0x0:900x500/1200x800/filters:focal(378x178:522x322)/cdn.vox-cdn.com/uploads/chorus_image/image/49493993/this-is-fine.0.jpg">
            <a:extLst>
              <a:ext uri="{FF2B5EF4-FFF2-40B4-BE49-F238E27FC236}">
                <a16:creationId xmlns:a16="http://schemas.microsoft.com/office/drawing/2014/main" id="{AEC6C66C-4A94-480C-8C6C-79D9AE4A49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18" t="22829" r="11280" b="20404"/>
          <a:stretch/>
        </p:blipFill>
        <p:spPr bwMode="auto">
          <a:xfrm>
            <a:off x="1253712" y="1489363"/>
            <a:ext cx="9684576" cy="476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8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Hardware vendors</a:t>
            </a:r>
          </a:p>
          <a:p>
            <a:pPr lvl="1"/>
            <a:r>
              <a:rPr lang="en-US" dirty="0"/>
              <a:t>More dynamic resource allocation and scheduling</a:t>
            </a:r>
          </a:p>
          <a:p>
            <a:pPr lvl="1"/>
            <a:r>
              <a:rPr lang="en-US" dirty="0"/>
              <a:t>Less sensitive to “worst case” statically reachable code</a:t>
            </a:r>
          </a:p>
          <a:p>
            <a:pPr lvl="1"/>
            <a:r>
              <a:rPr lang="en-US" dirty="0"/>
              <a:t>Dynamic warp sorting and repacking</a:t>
            </a:r>
          </a:p>
          <a:p>
            <a:pPr lvl="1"/>
            <a:r>
              <a:rPr lang="en-US" dirty="0"/>
              <a:t>Unified compression and format conversions on all memory paths</a:t>
            </a:r>
          </a:p>
          <a:p>
            <a:endParaRPr lang="en-US" dirty="0"/>
          </a:p>
          <a:p>
            <a:r>
              <a:rPr lang="en-US" dirty="0"/>
              <a:t>Operating system vendors</a:t>
            </a:r>
          </a:p>
          <a:p>
            <a:pPr lvl="1"/>
            <a:r>
              <a:rPr lang="en-US" dirty="0"/>
              <a:t>GPUs as first class citizens (like another “core” in the system)</a:t>
            </a:r>
          </a:p>
          <a:p>
            <a:pPr lvl="1"/>
            <a:r>
              <a:rPr lang="en-US" dirty="0"/>
              <a:t>Fast, user-space dispatch and signaling</a:t>
            </a:r>
          </a:p>
          <a:p>
            <a:pPr lvl="1"/>
            <a:r>
              <a:rPr lang="en-US" dirty="0"/>
              <a:t>Shared virtual memory</a:t>
            </a:r>
          </a:p>
          <a:p>
            <a:pPr lvl="1"/>
            <a:endParaRPr lang="en-US" dirty="0"/>
          </a:p>
        </p:txBody>
      </p:sp>
      <p:sp>
        <p:nvSpPr>
          <p:cNvPr id="4" name="Footer Placeholder 3">
            <a:extLst>
              <a:ext uri="{FF2B5EF4-FFF2-40B4-BE49-F238E27FC236}">
                <a16:creationId xmlns:a16="http://schemas.microsoft.com/office/drawing/2014/main" id="{68F4D73F-67E1-49BC-B9C5-DC6D7B15FDB2}"/>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82758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fontScale="92500" lnSpcReduction="20000"/>
          </a:bodyPr>
          <a:lstStyle/>
          <a:p>
            <a:r>
              <a:rPr lang="en-US" dirty="0"/>
              <a:t>Standards bodies</a:t>
            </a:r>
          </a:p>
          <a:p>
            <a:pPr lvl="1"/>
            <a:r>
              <a:rPr lang="en-US" dirty="0"/>
              <a:t>Be willing to make breaking changes to compute execution models</a:t>
            </a:r>
          </a:p>
          <a:p>
            <a:pPr lvl="1"/>
            <a:r>
              <a:rPr lang="en-US" dirty="0"/>
              <a:t>Forgo some low level performance (optionally) for better algorithmic expression</a:t>
            </a:r>
          </a:p>
          <a:p>
            <a:pPr lvl="1"/>
            <a:r>
              <a:rPr lang="en-US" dirty="0"/>
              <a:t>Resist being bullied by hardware vendors </a:t>
            </a:r>
            <a:r>
              <a:rPr lang="en-US" dirty="0">
                <a:sym typeface="Wingdings" panose="05000000000000000000" pitchFamily="2" charset="2"/>
              </a:rPr>
              <a:t></a:t>
            </a:r>
            <a:endParaRPr lang="en-US" dirty="0"/>
          </a:p>
          <a:p>
            <a:endParaRPr lang="en-US" dirty="0"/>
          </a:p>
          <a:p>
            <a:r>
              <a:rPr lang="en-US" dirty="0"/>
              <a:t>Academics and language designers</a:t>
            </a:r>
          </a:p>
          <a:p>
            <a:pPr lvl="1"/>
            <a:r>
              <a:rPr lang="en-US" dirty="0"/>
              <a:t>Innovate on new efficient, composable, and robust parallel languages</a:t>
            </a:r>
          </a:p>
          <a:p>
            <a:pPr lvl="1"/>
            <a:r>
              <a:rPr lang="en-US" dirty="0"/>
              <a:t>Work with industry on requirements and pain points</a:t>
            </a:r>
          </a:p>
          <a:p>
            <a:pPr lvl="1"/>
            <a:endParaRPr lang="en-US" dirty="0"/>
          </a:p>
          <a:p>
            <a:r>
              <a:rPr lang="en-US" dirty="0"/>
              <a:t>Game developers</a:t>
            </a:r>
          </a:p>
          <a:p>
            <a:pPr lvl="1"/>
            <a:r>
              <a:rPr lang="en-US" dirty="0"/>
              <a:t>Let people know that the status quo is </a:t>
            </a:r>
            <a:r>
              <a:rPr lang="en-US" i="1" dirty="0"/>
              <a:t>not </a:t>
            </a:r>
            <a:r>
              <a:rPr lang="en-US" dirty="0"/>
              <a:t>fine</a:t>
            </a:r>
            <a:endParaRPr lang="en-US" dirty="0">
              <a:sym typeface="Wingdings" panose="05000000000000000000" pitchFamily="2" charset="2"/>
            </a:endParaRPr>
          </a:p>
          <a:p>
            <a:pPr lvl="1"/>
            <a:r>
              <a:rPr lang="en-US" dirty="0">
                <a:sym typeface="Wingdings" panose="05000000000000000000" pitchFamily="2" charset="2"/>
              </a:rPr>
              <a:t>Help the people who are working to improve it!</a:t>
            </a:r>
            <a:endParaRPr lang="en-US" dirty="0"/>
          </a:p>
        </p:txBody>
      </p:sp>
      <p:sp>
        <p:nvSpPr>
          <p:cNvPr id="4" name="Footer Placeholder 3">
            <a:extLst>
              <a:ext uri="{FF2B5EF4-FFF2-40B4-BE49-F238E27FC236}">
                <a16:creationId xmlns:a16="http://schemas.microsoft.com/office/drawing/2014/main" id="{E9C12335-BD6D-44D2-A45B-FD3DBAB95EE5}"/>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786036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Recently industry did explicit graphics APIs</a:t>
            </a:r>
          </a:p>
          <a:p>
            <a:pPr lvl="1"/>
            <a:r>
              <a:rPr lang="en-US" dirty="0"/>
              <a:t>Data-parallel intermediate languages (DXIL, SPIR-V)</a:t>
            </a:r>
          </a:p>
          <a:p>
            <a:pPr lvl="1"/>
            <a:endParaRPr lang="en-US" dirty="0"/>
          </a:p>
          <a:p>
            <a:r>
              <a:rPr lang="en-US" dirty="0"/>
              <a:t>Next problem to solve is compute</a:t>
            </a:r>
          </a:p>
          <a:p>
            <a:pPr lvl="1"/>
            <a:r>
              <a:rPr lang="en-US" dirty="0"/>
              <a:t>Want to take real-time graphics further</a:t>
            </a:r>
          </a:p>
          <a:p>
            <a:pPr lvl="1"/>
            <a:r>
              <a:rPr lang="en-US" dirty="0"/>
              <a:t>Ex. 8k @ 90Hz stereo VR with high quality lighting, shading and anti-aliasing</a:t>
            </a:r>
          </a:p>
          <a:p>
            <a:pPr lvl="1"/>
            <a:r>
              <a:rPr lang="en-US" dirty="0"/>
              <a:t>Need to render “smarter”</a:t>
            </a:r>
          </a:p>
          <a:p>
            <a:pPr lvl="1"/>
            <a:endParaRPr lang="en-US" dirty="0"/>
          </a:p>
          <a:p>
            <a:r>
              <a:rPr lang="en-US" dirty="0"/>
              <a:t>Requires industry-wide cooperation!</a:t>
            </a:r>
          </a:p>
          <a:p>
            <a:pPr lvl="1"/>
            <a:endParaRPr lang="en-US" dirty="0"/>
          </a:p>
        </p:txBody>
      </p:sp>
      <p:sp>
        <p:nvSpPr>
          <p:cNvPr id="4" name="Footer Placeholder 3">
            <a:extLst>
              <a:ext uri="{FF2B5EF4-FFF2-40B4-BE49-F238E27FC236}">
                <a16:creationId xmlns:a16="http://schemas.microsoft.com/office/drawing/2014/main" id="{E9C12335-BD6D-44D2-A45B-FD3DBAB95EE5}"/>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216467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F62A-A7FE-4E7E-B9E4-D28CE073922B}"/>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C7E0A7EB-411D-4E07-B100-6D00F3CE3A84}"/>
              </a:ext>
            </a:extLst>
          </p:cNvPr>
          <p:cNvSpPr>
            <a:spLocks noGrp="1"/>
          </p:cNvSpPr>
          <p:nvPr>
            <p:ph idx="1"/>
          </p:nvPr>
        </p:nvSpPr>
        <p:spPr>
          <a:xfrm>
            <a:off x="838200" y="1825625"/>
            <a:ext cx="5057274" cy="4351338"/>
          </a:xfrm>
        </p:spPr>
        <p:txBody>
          <a:bodyPr>
            <a:normAutofit/>
          </a:bodyPr>
          <a:lstStyle/>
          <a:p>
            <a:r>
              <a:rPr lang="en-US" sz="2000" dirty="0"/>
              <a:t>Aaron Lefohn (@</a:t>
            </a:r>
            <a:r>
              <a:rPr lang="en-US" sz="2000" dirty="0" err="1"/>
              <a:t>aaronlefohn</a:t>
            </a:r>
            <a:r>
              <a:rPr lang="en-US" sz="2000" dirty="0"/>
              <a:t>)</a:t>
            </a:r>
          </a:p>
          <a:p>
            <a:r>
              <a:rPr lang="en-US" sz="2000" dirty="0"/>
              <a:t>Alex Fry (@</a:t>
            </a:r>
            <a:r>
              <a:rPr lang="en-US" sz="2000" dirty="0" err="1"/>
              <a:t>TheFryster</a:t>
            </a:r>
            <a:r>
              <a:rPr lang="en-US" sz="2000" dirty="0"/>
              <a:t>)</a:t>
            </a:r>
          </a:p>
          <a:p>
            <a:r>
              <a:rPr lang="en-US" sz="2000" dirty="0"/>
              <a:t>Colin </a:t>
            </a:r>
            <a:r>
              <a:rPr lang="en-US" sz="2000" dirty="0" err="1"/>
              <a:t>Barré</a:t>
            </a:r>
            <a:r>
              <a:rPr lang="en-US" sz="2000" dirty="0"/>
              <a:t> </a:t>
            </a:r>
            <a:r>
              <a:rPr lang="en-US" sz="2000" dirty="0" err="1"/>
              <a:t>Brisebois</a:t>
            </a:r>
            <a:r>
              <a:rPr lang="en-US" sz="2000" dirty="0"/>
              <a:t> (@</a:t>
            </a:r>
            <a:r>
              <a:rPr lang="en-US" sz="2000" dirty="0" err="1"/>
              <a:t>ZigguratVertigo</a:t>
            </a:r>
            <a:r>
              <a:rPr lang="en-US" sz="2000" dirty="0"/>
              <a:t>)</a:t>
            </a:r>
          </a:p>
          <a:p>
            <a:r>
              <a:rPr lang="en-US" sz="2000" dirty="0"/>
              <a:t>Dave </a:t>
            </a:r>
            <a:r>
              <a:rPr lang="en-US" sz="2000" dirty="0" err="1"/>
              <a:t>Oldcorn</a:t>
            </a:r>
            <a:endParaRPr lang="en-US" sz="2000" dirty="0"/>
          </a:p>
          <a:p>
            <a:r>
              <a:rPr lang="en-US" sz="2000" dirty="0"/>
              <a:t>Graham Wihlidal (@</a:t>
            </a:r>
            <a:r>
              <a:rPr lang="en-US" sz="2000" dirty="0" err="1"/>
              <a:t>gwihlidal</a:t>
            </a:r>
            <a:r>
              <a:rPr lang="en-US" sz="2000" dirty="0"/>
              <a:t>)</a:t>
            </a:r>
          </a:p>
          <a:p>
            <a:r>
              <a:rPr lang="en-US" sz="2000" dirty="0"/>
              <a:t>Jasper </a:t>
            </a:r>
            <a:r>
              <a:rPr lang="en-US" sz="2000" dirty="0" err="1"/>
              <a:t>Bekkers</a:t>
            </a:r>
            <a:r>
              <a:rPr lang="en-US" sz="2000" dirty="0"/>
              <a:t> (@</a:t>
            </a:r>
            <a:r>
              <a:rPr lang="en-US" sz="2000" dirty="0" err="1"/>
              <a:t>JasperBekkers</a:t>
            </a:r>
            <a:r>
              <a:rPr lang="en-US" sz="2000" dirty="0"/>
              <a:t>)</a:t>
            </a:r>
          </a:p>
          <a:p>
            <a:r>
              <a:rPr lang="en-US" sz="2000" dirty="0"/>
              <a:t>Jefferson Montgomery (@jdmo3)</a:t>
            </a:r>
          </a:p>
          <a:p>
            <a:r>
              <a:rPr lang="en-US" sz="2000" dirty="0"/>
              <a:t>Johan Andersson (@</a:t>
            </a:r>
            <a:r>
              <a:rPr lang="en-US" sz="2000" dirty="0" err="1"/>
              <a:t>repi</a:t>
            </a:r>
            <a:r>
              <a:rPr lang="en-US" sz="2000" dirty="0"/>
              <a:t>)</a:t>
            </a:r>
          </a:p>
        </p:txBody>
      </p:sp>
      <p:sp>
        <p:nvSpPr>
          <p:cNvPr id="5" name="Content Placeholder 2">
            <a:extLst>
              <a:ext uri="{FF2B5EF4-FFF2-40B4-BE49-F238E27FC236}">
                <a16:creationId xmlns:a16="http://schemas.microsoft.com/office/drawing/2014/main" id="{C984EA4C-9445-488A-9415-853E0CAB8582}"/>
              </a:ext>
            </a:extLst>
          </p:cNvPr>
          <p:cNvSpPr txBox="1">
            <a:spLocks/>
          </p:cNvSpPr>
          <p:nvPr/>
        </p:nvSpPr>
        <p:spPr>
          <a:xfrm>
            <a:off x="5983705" y="1825625"/>
            <a:ext cx="50572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sz="2000" dirty="0"/>
              <a:t>Matt Pharr (@</a:t>
            </a:r>
            <a:r>
              <a:rPr lang="en-US" sz="2000" dirty="0" err="1"/>
              <a:t>mattpharr</a:t>
            </a:r>
            <a:r>
              <a:rPr lang="en-US" sz="2000" dirty="0"/>
              <a:t>)</a:t>
            </a:r>
          </a:p>
          <a:p>
            <a:r>
              <a:rPr lang="en-US" sz="2000" dirty="0"/>
              <a:t>Natalya </a:t>
            </a:r>
            <a:r>
              <a:rPr lang="en-US" sz="2000" dirty="0" err="1"/>
              <a:t>Tatarchuk</a:t>
            </a:r>
            <a:r>
              <a:rPr lang="en-US" sz="2000" dirty="0"/>
              <a:t> (@mirror2mask)</a:t>
            </a:r>
          </a:p>
          <a:p>
            <a:r>
              <a:rPr lang="en-US" sz="2000" dirty="0"/>
              <a:t>Neil Henning (@</a:t>
            </a:r>
            <a:r>
              <a:rPr lang="en-US" sz="2000" dirty="0" err="1"/>
              <a:t>sheredom</a:t>
            </a:r>
            <a:r>
              <a:rPr lang="en-US" sz="2000" dirty="0"/>
              <a:t>)</a:t>
            </a:r>
          </a:p>
          <a:p>
            <a:r>
              <a:rPr lang="en-US" sz="2000" dirty="0"/>
              <a:t>Tim Foley (@</a:t>
            </a:r>
            <a:r>
              <a:rPr lang="en-US" sz="2000" dirty="0" err="1"/>
              <a:t>TangentVector</a:t>
            </a:r>
            <a:r>
              <a:rPr lang="en-US" sz="2000" dirty="0"/>
              <a:t>)</a:t>
            </a:r>
          </a:p>
          <a:p>
            <a:r>
              <a:rPr lang="en-US" sz="2000" dirty="0"/>
              <a:t>Timothy </a:t>
            </a:r>
            <a:r>
              <a:rPr lang="en-US" sz="2000" dirty="0" err="1"/>
              <a:t>Lottes</a:t>
            </a:r>
            <a:r>
              <a:rPr lang="en-US" sz="2000" dirty="0"/>
              <a:t> (@</a:t>
            </a:r>
            <a:r>
              <a:rPr lang="en-US" sz="2000" dirty="0" err="1"/>
              <a:t>TimothyLottes</a:t>
            </a:r>
            <a:r>
              <a:rPr lang="en-US" sz="2000" dirty="0"/>
              <a:t>)</a:t>
            </a:r>
          </a:p>
          <a:p>
            <a:r>
              <a:rPr lang="en-US" sz="2000" dirty="0"/>
              <a:t>Tomasz </a:t>
            </a:r>
            <a:r>
              <a:rPr lang="en-US" sz="2000" dirty="0" err="1"/>
              <a:t>Stachowiak</a:t>
            </a:r>
            <a:r>
              <a:rPr lang="en-US" sz="2000" dirty="0"/>
              <a:t> (@h3r2tic)</a:t>
            </a:r>
          </a:p>
          <a:p>
            <a:r>
              <a:rPr lang="en-US" sz="2000" dirty="0" err="1"/>
              <a:t>Yuriy</a:t>
            </a:r>
            <a:r>
              <a:rPr lang="en-US" sz="2000" dirty="0"/>
              <a:t> O'Donnell (@</a:t>
            </a:r>
            <a:r>
              <a:rPr lang="en-US" sz="2000" dirty="0" err="1"/>
              <a:t>YuriyODonnell</a:t>
            </a:r>
            <a:r>
              <a:rPr lang="en-US" sz="2000" dirty="0"/>
              <a:t>)</a:t>
            </a:r>
          </a:p>
          <a:p>
            <a:endParaRPr lang="en-US" sz="2000" dirty="0"/>
          </a:p>
        </p:txBody>
      </p:sp>
      <p:sp>
        <p:nvSpPr>
          <p:cNvPr id="4" name="Footer Placeholder 3">
            <a:extLst>
              <a:ext uri="{FF2B5EF4-FFF2-40B4-BE49-F238E27FC236}">
                <a16:creationId xmlns:a16="http://schemas.microsoft.com/office/drawing/2014/main" id="{8A264448-2BA9-4433-BC92-584B5C1AB440}"/>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2227776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F62A-A7FE-4E7E-B9E4-D28CE073922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7E0A7EB-411D-4E07-B100-6D00F3CE3A84}"/>
              </a:ext>
            </a:extLst>
          </p:cNvPr>
          <p:cNvSpPr>
            <a:spLocks noGrp="1"/>
          </p:cNvSpPr>
          <p:nvPr>
            <p:ph idx="1"/>
          </p:nvPr>
        </p:nvSpPr>
        <p:spPr>
          <a:xfrm>
            <a:off x="838200" y="1503946"/>
            <a:ext cx="10515600" cy="4908885"/>
          </a:xfrm>
        </p:spPr>
        <p:txBody>
          <a:bodyPr>
            <a:normAutofit fontScale="55000" lnSpcReduction="20000"/>
          </a:bodyPr>
          <a:lstStyle/>
          <a:p>
            <a:r>
              <a:rPr lang="en-US" dirty="0" err="1"/>
              <a:t>Brodman</a:t>
            </a:r>
            <a:r>
              <a:rPr lang="en-US" dirty="0"/>
              <a:t>, James et al. </a:t>
            </a:r>
            <a:r>
              <a:rPr lang="en-US" dirty="0">
                <a:solidFill>
                  <a:schemeClr val="accent2"/>
                </a:solidFill>
              </a:rPr>
              <a:t>Writing Scalable SIMD Programs with ISPC</a:t>
            </a:r>
            <a:r>
              <a:rPr lang="en-US" dirty="0"/>
              <a:t>, </a:t>
            </a:r>
            <a:r>
              <a:rPr lang="en-US" i="1" dirty="0"/>
              <a:t>WPMVP 2014</a:t>
            </a:r>
            <a:r>
              <a:rPr lang="en-US" dirty="0"/>
              <a:t>, </a:t>
            </a:r>
            <a:r>
              <a:rPr lang="en-US" dirty="0">
                <a:hlinkClick r:id="rId2"/>
              </a:rPr>
              <a:t>Link</a:t>
            </a:r>
            <a:r>
              <a:rPr lang="en-US" dirty="0"/>
              <a:t> </a:t>
            </a:r>
            <a:r>
              <a:rPr lang="en-US" dirty="0">
                <a:hlinkClick r:id="rId3"/>
              </a:rPr>
              <a:t>Web Site</a:t>
            </a:r>
            <a:endParaRPr lang="en-US" dirty="0"/>
          </a:p>
          <a:p>
            <a:r>
              <a:rPr lang="en-US" dirty="0"/>
              <a:t>Burns, Christopher and Hunt, Warren, </a:t>
            </a:r>
            <a:r>
              <a:rPr lang="en-US" dirty="0">
                <a:solidFill>
                  <a:schemeClr val="accent2"/>
                </a:solidFill>
              </a:rPr>
              <a:t>The Visibility Buffer: A Cache-Friendly Approach to Deferred Shading</a:t>
            </a:r>
            <a:r>
              <a:rPr lang="en-US" dirty="0"/>
              <a:t>, </a:t>
            </a:r>
            <a:r>
              <a:rPr lang="en-US" i="1" dirty="0"/>
              <a:t>JCGT 2013</a:t>
            </a:r>
            <a:r>
              <a:rPr lang="en-US" dirty="0"/>
              <a:t>, </a:t>
            </a:r>
            <a:r>
              <a:rPr lang="en-US" dirty="0">
                <a:hlinkClick r:id="rId4"/>
              </a:rPr>
              <a:t>Link</a:t>
            </a:r>
            <a:endParaRPr lang="en-US" dirty="0"/>
          </a:p>
          <a:p>
            <a:r>
              <a:rPr lang="en-US" dirty="0"/>
              <a:t>Foley, Tim, </a:t>
            </a:r>
            <a:r>
              <a:rPr lang="en-US" dirty="0">
                <a:solidFill>
                  <a:schemeClr val="accent2"/>
                </a:solidFill>
              </a:rPr>
              <a:t>A Digression on Divergence</a:t>
            </a:r>
            <a:r>
              <a:rPr lang="en-US" dirty="0"/>
              <a:t>, </a:t>
            </a:r>
            <a:r>
              <a:rPr lang="en-US" i="1" dirty="0"/>
              <a:t>Blog Post in 2013</a:t>
            </a:r>
            <a:r>
              <a:rPr lang="en-US" dirty="0"/>
              <a:t>, </a:t>
            </a:r>
            <a:r>
              <a:rPr lang="en-US" dirty="0">
                <a:hlinkClick r:id="rId5"/>
              </a:rPr>
              <a:t>Link</a:t>
            </a:r>
            <a:endParaRPr lang="en-US" dirty="0"/>
          </a:p>
          <a:p>
            <a:r>
              <a:rPr lang="en-US" dirty="0"/>
              <a:t>Giroux, Olivier and Durant, Luke, </a:t>
            </a:r>
            <a:r>
              <a:rPr lang="en-US" dirty="0">
                <a:solidFill>
                  <a:schemeClr val="accent2"/>
                </a:solidFill>
              </a:rPr>
              <a:t>Inside Volta</a:t>
            </a:r>
            <a:r>
              <a:rPr lang="en-US" dirty="0"/>
              <a:t>, </a:t>
            </a:r>
            <a:r>
              <a:rPr lang="en-US" i="1" dirty="0"/>
              <a:t>GTC 2017</a:t>
            </a:r>
            <a:r>
              <a:rPr lang="en-US" dirty="0"/>
              <a:t>, </a:t>
            </a:r>
            <a:r>
              <a:rPr lang="en-US" dirty="0">
                <a:hlinkClick r:id="rId6"/>
              </a:rPr>
              <a:t>Link</a:t>
            </a:r>
            <a:endParaRPr lang="en-US" dirty="0"/>
          </a:p>
          <a:p>
            <a:r>
              <a:rPr lang="en-US" dirty="0" err="1"/>
              <a:t>Haar</a:t>
            </a:r>
            <a:r>
              <a:rPr lang="en-US" dirty="0"/>
              <a:t>, Ulrich and </a:t>
            </a:r>
            <a:r>
              <a:rPr lang="en-US" dirty="0" err="1"/>
              <a:t>Aaltonen</a:t>
            </a:r>
            <a:r>
              <a:rPr lang="en-US" dirty="0"/>
              <a:t>, Sebastian, </a:t>
            </a:r>
            <a:r>
              <a:rPr lang="en-US" dirty="0">
                <a:solidFill>
                  <a:schemeClr val="accent2"/>
                </a:solidFill>
              </a:rPr>
              <a:t>GPU-Driven Rendering Pipelines</a:t>
            </a:r>
            <a:r>
              <a:rPr lang="en-US" dirty="0"/>
              <a:t>, </a:t>
            </a:r>
            <a:r>
              <a:rPr lang="en-US" i="1" dirty="0"/>
              <a:t>Advances in Real-Time Rendering 2015, </a:t>
            </a:r>
            <a:r>
              <a:rPr lang="en-US" dirty="0">
                <a:hlinkClick r:id="rId7"/>
              </a:rPr>
              <a:t>Link</a:t>
            </a:r>
            <a:endParaRPr lang="en-US" dirty="0"/>
          </a:p>
          <a:p>
            <a:r>
              <a:rPr lang="en-US" dirty="0"/>
              <a:t>Harris, Mark, </a:t>
            </a:r>
            <a:r>
              <a:rPr lang="en-US" dirty="0">
                <a:solidFill>
                  <a:schemeClr val="accent2"/>
                </a:solidFill>
              </a:rPr>
              <a:t>CUDA 9 and Beyond</a:t>
            </a:r>
            <a:r>
              <a:rPr lang="en-US" dirty="0"/>
              <a:t>, </a:t>
            </a:r>
            <a:r>
              <a:rPr lang="en-US" i="1" dirty="0"/>
              <a:t>GTC 2017</a:t>
            </a:r>
            <a:r>
              <a:rPr lang="en-US" dirty="0"/>
              <a:t>, </a:t>
            </a:r>
            <a:r>
              <a:rPr lang="en-US" dirty="0">
                <a:hlinkClick r:id="rId8"/>
              </a:rPr>
              <a:t>Link</a:t>
            </a:r>
            <a:endParaRPr lang="en-US" dirty="0"/>
          </a:p>
          <a:p>
            <a:r>
              <a:rPr lang="en-US" dirty="0" err="1"/>
              <a:t>Hou</a:t>
            </a:r>
            <a:r>
              <a:rPr lang="en-US" dirty="0"/>
              <a:t>, </a:t>
            </a:r>
            <a:r>
              <a:rPr lang="en-US" dirty="0" err="1"/>
              <a:t>Qiming</a:t>
            </a:r>
            <a:r>
              <a:rPr lang="en-US" dirty="0"/>
              <a:t> et al. </a:t>
            </a:r>
            <a:r>
              <a:rPr lang="en-US" dirty="0">
                <a:solidFill>
                  <a:schemeClr val="accent2"/>
                </a:solidFill>
              </a:rPr>
              <a:t>BSGP: Bulk-Synchronous GPU Programming</a:t>
            </a:r>
            <a:r>
              <a:rPr lang="en-US" dirty="0"/>
              <a:t>, </a:t>
            </a:r>
            <a:r>
              <a:rPr lang="en-US" i="1" dirty="0"/>
              <a:t>TOG 2008</a:t>
            </a:r>
            <a:r>
              <a:rPr lang="en-US" dirty="0"/>
              <a:t>, </a:t>
            </a:r>
            <a:r>
              <a:rPr lang="en-US" dirty="0">
                <a:hlinkClick r:id="rId9"/>
              </a:rPr>
              <a:t>Link</a:t>
            </a:r>
            <a:endParaRPr lang="en-US" dirty="0"/>
          </a:p>
          <a:p>
            <a:r>
              <a:rPr lang="en-US" dirty="0"/>
              <a:t>Jones, Stephen, </a:t>
            </a:r>
            <a:r>
              <a:rPr lang="en-US" dirty="0">
                <a:solidFill>
                  <a:schemeClr val="accent2"/>
                </a:solidFill>
              </a:rPr>
              <a:t>Introduction to Dynamic Parallelism</a:t>
            </a:r>
            <a:r>
              <a:rPr lang="en-US" dirty="0"/>
              <a:t>, </a:t>
            </a:r>
            <a:r>
              <a:rPr lang="en-US" i="1" dirty="0"/>
              <a:t>GTC 2012</a:t>
            </a:r>
            <a:r>
              <a:rPr lang="en-US" dirty="0"/>
              <a:t>, </a:t>
            </a:r>
            <a:r>
              <a:rPr lang="en-US" dirty="0">
                <a:hlinkClick r:id="rId10"/>
              </a:rPr>
              <a:t>Link</a:t>
            </a:r>
            <a:endParaRPr lang="en-US" dirty="0"/>
          </a:p>
          <a:p>
            <a:r>
              <a:rPr lang="en-US" dirty="0"/>
              <a:t>O’Donnell, </a:t>
            </a:r>
            <a:r>
              <a:rPr lang="en-US" dirty="0" err="1"/>
              <a:t>Yuriy</a:t>
            </a:r>
            <a:r>
              <a:rPr lang="en-US" dirty="0"/>
              <a:t> and </a:t>
            </a:r>
            <a:r>
              <a:rPr lang="en-US" dirty="0" err="1"/>
              <a:t>Chajdas</a:t>
            </a:r>
            <a:r>
              <a:rPr lang="en-US" dirty="0"/>
              <a:t>, </a:t>
            </a:r>
            <a:r>
              <a:rPr lang="en-US" dirty="0" err="1"/>
              <a:t>Matthäus</a:t>
            </a:r>
            <a:r>
              <a:rPr lang="en-US" dirty="0"/>
              <a:t>, </a:t>
            </a:r>
            <a:r>
              <a:rPr lang="en-US" dirty="0">
                <a:solidFill>
                  <a:schemeClr val="accent2"/>
                </a:solidFill>
              </a:rPr>
              <a:t>Tiled Light Trees</a:t>
            </a:r>
            <a:r>
              <a:rPr lang="en-US" dirty="0"/>
              <a:t>, </a:t>
            </a:r>
            <a:r>
              <a:rPr lang="en-US" i="1" dirty="0"/>
              <a:t>I3D 2017</a:t>
            </a:r>
            <a:r>
              <a:rPr lang="en-US" dirty="0"/>
              <a:t>, </a:t>
            </a:r>
            <a:r>
              <a:rPr lang="en-US" dirty="0">
                <a:hlinkClick r:id="rId11"/>
              </a:rPr>
              <a:t>Link</a:t>
            </a:r>
            <a:endParaRPr lang="en-US" dirty="0"/>
          </a:p>
          <a:p>
            <a:r>
              <a:rPr lang="en-US" dirty="0" err="1"/>
              <a:t>Perelygin</a:t>
            </a:r>
            <a:r>
              <a:rPr lang="en-US" dirty="0"/>
              <a:t>, Kyrylo and Lin, Yuan, </a:t>
            </a:r>
            <a:r>
              <a:rPr lang="en-US" dirty="0">
                <a:solidFill>
                  <a:schemeClr val="accent2"/>
                </a:solidFill>
              </a:rPr>
              <a:t>Cooperative Groups</a:t>
            </a:r>
            <a:r>
              <a:rPr lang="en-US" dirty="0"/>
              <a:t>, </a:t>
            </a:r>
            <a:r>
              <a:rPr lang="en-US" i="1" dirty="0"/>
              <a:t>GTC 2017</a:t>
            </a:r>
            <a:r>
              <a:rPr lang="en-US" dirty="0"/>
              <a:t>, </a:t>
            </a:r>
            <a:r>
              <a:rPr lang="en-US" dirty="0">
                <a:hlinkClick r:id="rId12"/>
              </a:rPr>
              <a:t>Link</a:t>
            </a:r>
            <a:endParaRPr lang="en-US" dirty="0"/>
          </a:p>
          <a:p>
            <a:r>
              <a:rPr lang="en-US" dirty="0"/>
              <a:t>Pharr, Matt and Mark, William, </a:t>
            </a:r>
            <a:r>
              <a:rPr lang="en-US" dirty="0">
                <a:solidFill>
                  <a:schemeClr val="accent2"/>
                </a:solidFill>
              </a:rPr>
              <a:t>ISPC: A SPMD Compiler for High-Performance SIMD Programming</a:t>
            </a:r>
            <a:r>
              <a:rPr lang="en-US" dirty="0"/>
              <a:t>, </a:t>
            </a:r>
            <a:r>
              <a:rPr lang="en-US" i="1" dirty="0" err="1"/>
              <a:t>InPar</a:t>
            </a:r>
            <a:r>
              <a:rPr lang="en-US" i="1" dirty="0"/>
              <a:t> 2012</a:t>
            </a:r>
            <a:r>
              <a:rPr lang="en-US" dirty="0"/>
              <a:t>, </a:t>
            </a:r>
            <a:r>
              <a:rPr lang="en-US" dirty="0">
                <a:hlinkClick r:id="rId13"/>
              </a:rPr>
              <a:t>Link</a:t>
            </a:r>
            <a:endParaRPr lang="en-US" dirty="0"/>
          </a:p>
          <a:p>
            <a:r>
              <a:rPr lang="en-US" dirty="0"/>
              <a:t>Ragan-Kelly, Jonathan et al. </a:t>
            </a:r>
            <a:r>
              <a:rPr lang="en-US" dirty="0">
                <a:solidFill>
                  <a:schemeClr val="accent2"/>
                </a:solidFill>
              </a:rPr>
              <a:t>Halide: A Language and Compiler for Optimizing Parallelism, Locality and Recomputation in Image Processing Pipelines</a:t>
            </a:r>
            <a:r>
              <a:rPr lang="en-US" dirty="0"/>
              <a:t>, </a:t>
            </a:r>
            <a:r>
              <a:rPr lang="en-US" i="1" dirty="0"/>
              <a:t>PLDI 2013</a:t>
            </a:r>
            <a:r>
              <a:rPr lang="en-US" dirty="0"/>
              <a:t>, </a:t>
            </a:r>
            <a:r>
              <a:rPr lang="en-US" dirty="0">
                <a:hlinkClick r:id="rId14"/>
              </a:rPr>
              <a:t>Link</a:t>
            </a:r>
            <a:r>
              <a:rPr lang="en-US" dirty="0"/>
              <a:t> </a:t>
            </a:r>
            <a:r>
              <a:rPr lang="en-US" dirty="0">
                <a:hlinkClick r:id="rId15"/>
              </a:rPr>
              <a:t>Web Site</a:t>
            </a:r>
            <a:endParaRPr lang="en-US" dirty="0"/>
          </a:p>
          <a:p>
            <a:r>
              <a:rPr lang="en-US" dirty="0" err="1"/>
              <a:t>Stachowiak</a:t>
            </a:r>
            <a:r>
              <a:rPr lang="en-US" dirty="0"/>
              <a:t>, Tomasz, </a:t>
            </a:r>
            <a:r>
              <a:rPr lang="en-US" dirty="0">
                <a:solidFill>
                  <a:schemeClr val="accent2"/>
                </a:solidFill>
              </a:rPr>
              <a:t>A Deferred Material Rendering System</a:t>
            </a:r>
            <a:r>
              <a:rPr lang="en-US" dirty="0"/>
              <a:t>, </a:t>
            </a:r>
            <a:r>
              <a:rPr lang="en-US" i="1" dirty="0"/>
              <a:t>Blog Post 2015,</a:t>
            </a:r>
            <a:r>
              <a:rPr lang="en-US" dirty="0"/>
              <a:t> </a:t>
            </a:r>
            <a:r>
              <a:rPr lang="en-US" dirty="0">
                <a:hlinkClick r:id="rId16"/>
              </a:rPr>
              <a:t>Link</a:t>
            </a:r>
            <a:endParaRPr lang="en-US" dirty="0"/>
          </a:p>
          <a:p>
            <a:r>
              <a:rPr lang="en-US" dirty="0"/>
              <a:t>Wihlidal, Graham, </a:t>
            </a:r>
            <a:r>
              <a:rPr lang="en-US" dirty="0">
                <a:solidFill>
                  <a:schemeClr val="accent2"/>
                </a:solidFill>
              </a:rPr>
              <a:t>4K Checkerboard in Battlefield 1 and Mass Effect Andromeda</a:t>
            </a:r>
            <a:r>
              <a:rPr lang="en-US" dirty="0"/>
              <a:t>, </a:t>
            </a:r>
            <a:r>
              <a:rPr lang="en-US" i="1" dirty="0"/>
              <a:t>GDC 2017</a:t>
            </a:r>
            <a:r>
              <a:rPr lang="en-US" dirty="0"/>
              <a:t>, </a:t>
            </a:r>
            <a:r>
              <a:rPr lang="en-US" dirty="0">
                <a:hlinkClick r:id="rId17"/>
              </a:rPr>
              <a:t>Link</a:t>
            </a:r>
            <a:endParaRPr lang="en-US" dirty="0"/>
          </a:p>
          <a:p>
            <a:r>
              <a:rPr lang="en-US" dirty="0"/>
              <a:t>Wihlidal, Graham, </a:t>
            </a:r>
            <a:r>
              <a:rPr lang="en-US" dirty="0">
                <a:solidFill>
                  <a:schemeClr val="accent2"/>
                </a:solidFill>
              </a:rPr>
              <a:t>Optimizing the Graphics Pipeline with Compute</a:t>
            </a:r>
            <a:r>
              <a:rPr lang="en-US" dirty="0"/>
              <a:t>, </a:t>
            </a:r>
            <a:r>
              <a:rPr lang="en-US" i="1" dirty="0"/>
              <a:t>GDC 2016</a:t>
            </a:r>
            <a:r>
              <a:rPr lang="en-US" dirty="0"/>
              <a:t>, </a:t>
            </a:r>
            <a:r>
              <a:rPr lang="en-US" dirty="0">
                <a:hlinkClick r:id="rId18"/>
              </a:rPr>
              <a:t>Link</a:t>
            </a:r>
            <a:endParaRPr lang="en-US" dirty="0"/>
          </a:p>
        </p:txBody>
      </p:sp>
      <p:sp>
        <p:nvSpPr>
          <p:cNvPr id="4" name="Footer Placeholder 3">
            <a:extLst>
              <a:ext uri="{FF2B5EF4-FFF2-40B4-BE49-F238E27FC236}">
                <a16:creationId xmlns:a16="http://schemas.microsoft.com/office/drawing/2014/main" id="{83218857-CC47-4C57-9E0A-7178256A352B}"/>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97482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BFF02DA9-433B-4025-95B5-19E2733A1BB4}"/>
              </a:ext>
            </a:extLst>
          </p:cNvPr>
          <p:cNvGraphicFramePr/>
          <p:nvPr>
            <p:extLst>
              <p:ext uri="{D42A27DB-BD31-4B8C-83A1-F6EECF244321}">
                <p14:modId xmlns:p14="http://schemas.microsoft.com/office/powerpoint/2010/main" val="1370661300"/>
              </p:ext>
            </p:extLst>
          </p:nvPr>
        </p:nvGraphicFramePr>
        <p:xfrm>
          <a:off x="640263" y="223068"/>
          <a:ext cx="10942137" cy="6030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own Arrow 6">
            <a:extLst>
              <a:ext uri="{FF2B5EF4-FFF2-40B4-BE49-F238E27FC236}">
                <a16:creationId xmlns:a16="http://schemas.microsoft.com/office/drawing/2014/main" id="{B2B89628-2431-44D5-9711-F74C99654079}"/>
              </a:ext>
            </a:extLst>
          </p:cNvPr>
          <p:cNvSpPr/>
          <p:nvPr/>
        </p:nvSpPr>
        <p:spPr>
          <a:xfrm>
            <a:off x="10011126" y="355174"/>
            <a:ext cx="415278" cy="5780952"/>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108847A-336A-46DF-82C9-50E0973AEB1E}"/>
              </a:ext>
            </a:extLst>
          </p:cNvPr>
          <p:cNvSpPr>
            <a:spLocks noGrp="1"/>
          </p:cNvSpPr>
          <p:nvPr>
            <p:ph type="title"/>
          </p:nvPr>
        </p:nvSpPr>
        <p:spPr>
          <a:xfrm>
            <a:off x="1300316" y="394621"/>
            <a:ext cx="9774570" cy="1225987"/>
          </a:xfrm>
        </p:spPr>
        <p:txBody>
          <a:bodyPr/>
          <a:lstStyle/>
          <a:p>
            <a:r>
              <a:rPr lang="en-US" dirty="0">
                <a:effectLst>
                  <a:outerShdw blurRad="38100" dist="38100" dir="2700000" algn="tl">
                    <a:srgbClr val="000000">
                      <a:alpha val="43137"/>
                    </a:srgbClr>
                  </a:outerShdw>
                </a:effectLst>
              </a:rPr>
              <a:t>BF1 : PS4</a:t>
            </a:r>
            <a:r>
              <a:rPr lang="en-US" dirty="0"/>
              <a:t>™Pro</a:t>
            </a:r>
            <a:endParaRPr lang="en-US" dirty="0">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17636680-FF03-4646-8832-79901A7FB641}"/>
              </a:ext>
            </a:extLst>
          </p:cNvPr>
          <p:cNvSpPr txBox="1"/>
          <p:nvPr/>
        </p:nvSpPr>
        <p:spPr>
          <a:xfrm>
            <a:off x="993058" y="6380790"/>
            <a:ext cx="9562105" cy="369332"/>
          </a:xfrm>
          <a:prstGeom prst="rect">
            <a:avLst/>
          </a:prstGeom>
        </p:spPr>
        <p:txBody>
          <a:bodyPr wrap="none" rtlCol="0">
            <a:spAutoFit/>
          </a:bodyPr>
          <a:lstStyle/>
          <a:p>
            <a:r>
              <a:rPr lang="en-US" i="1" dirty="0">
                <a:solidFill>
                  <a:schemeClr val="bg1"/>
                </a:solidFill>
              </a:rPr>
              <a:t>From “4K Checkerboard in Battlefield 1 and Mass Effect Andromeda” by Graham Wihlidal, GDC 2017</a:t>
            </a:r>
          </a:p>
        </p:txBody>
      </p:sp>
      <p:sp>
        <p:nvSpPr>
          <p:cNvPr id="23" name="TextBox 22">
            <a:extLst>
              <a:ext uri="{FF2B5EF4-FFF2-40B4-BE49-F238E27FC236}">
                <a16:creationId xmlns:a16="http://schemas.microsoft.com/office/drawing/2014/main" id="{BC6A49C8-72E0-41B5-A498-B50882E25CE9}"/>
              </a:ext>
            </a:extLst>
          </p:cNvPr>
          <p:cNvSpPr txBox="1"/>
          <p:nvPr/>
        </p:nvSpPr>
        <p:spPr>
          <a:xfrm>
            <a:off x="1229032" y="3007358"/>
            <a:ext cx="3517117" cy="461665"/>
          </a:xfrm>
          <a:prstGeom prst="rect">
            <a:avLst/>
          </a:prstGeom>
        </p:spPr>
        <p:txBody>
          <a:bodyPr wrap="none" rtlCol="0">
            <a:spAutoFit/>
          </a:bodyPr>
          <a:lstStyle/>
          <a:p>
            <a:r>
              <a:rPr lang="en-US" sz="2400" dirty="0">
                <a:solidFill>
                  <a:schemeClr val="accent4"/>
                </a:solidFill>
              </a:rPr>
              <a:t>Dynamic resolution scaling</a:t>
            </a:r>
          </a:p>
        </p:txBody>
      </p:sp>
      <p:sp>
        <p:nvSpPr>
          <p:cNvPr id="24" name="Oval 23">
            <a:extLst>
              <a:ext uri="{FF2B5EF4-FFF2-40B4-BE49-F238E27FC236}">
                <a16:creationId xmlns:a16="http://schemas.microsoft.com/office/drawing/2014/main" id="{EDD83CB8-C866-4C0D-9B58-51180A651AEF}"/>
              </a:ext>
            </a:extLst>
          </p:cNvPr>
          <p:cNvSpPr/>
          <p:nvPr/>
        </p:nvSpPr>
        <p:spPr>
          <a:xfrm>
            <a:off x="7157884" y="3637935"/>
            <a:ext cx="1553497" cy="521110"/>
          </a:xfrm>
          <a:prstGeom prst="ellipse">
            <a:avLst/>
          </a:prstGeom>
          <a:noFill/>
          <a:ln w="7620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9E597C18-20F7-4236-AE9A-BFF2060C7344}"/>
              </a:ext>
            </a:extLst>
          </p:cNvPr>
          <p:cNvSpPr txBox="1"/>
          <p:nvPr/>
        </p:nvSpPr>
        <p:spPr>
          <a:xfrm>
            <a:off x="4104968" y="1733011"/>
            <a:ext cx="774571" cy="461665"/>
          </a:xfrm>
          <a:prstGeom prst="rect">
            <a:avLst/>
          </a:prstGeom>
        </p:spPr>
        <p:txBody>
          <a:bodyPr wrap="none" rtlCol="0">
            <a:spAutoFit/>
          </a:bodyPr>
          <a:lstStyle/>
          <a:p>
            <a:r>
              <a:rPr lang="en-US" sz="2400" dirty="0" err="1">
                <a:solidFill>
                  <a:schemeClr val="accent4"/>
                </a:solidFill>
              </a:rPr>
              <a:t>ish</a:t>
            </a:r>
            <a:r>
              <a:rPr lang="en-US" sz="2400" dirty="0">
                <a:solidFill>
                  <a:schemeClr val="accent4"/>
                </a:solidFill>
              </a:rPr>
              <a:t>…</a:t>
            </a:r>
          </a:p>
        </p:txBody>
      </p:sp>
      <p:sp>
        <p:nvSpPr>
          <p:cNvPr id="26" name="TextBox 25">
            <a:extLst>
              <a:ext uri="{FF2B5EF4-FFF2-40B4-BE49-F238E27FC236}">
                <a16:creationId xmlns:a16="http://schemas.microsoft.com/office/drawing/2014/main" id="{BEE9A282-326A-42DC-83E1-A9CB6752B911}"/>
              </a:ext>
            </a:extLst>
          </p:cNvPr>
          <p:cNvSpPr txBox="1"/>
          <p:nvPr/>
        </p:nvSpPr>
        <p:spPr>
          <a:xfrm>
            <a:off x="4100052" y="4391567"/>
            <a:ext cx="774571" cy="461665"/>
          </a:xfrm>
          <a:prstGeom prst="rect">
            <a:avLst/>
          </a:prstGeom>
        </p:spPr>
        <p:txBody>
          <a:bodyPr wrap="none" rtlCol="0">
            <a:spAutoFit/>
          </a:bodyPr>
          <a:lstStyle/>
          <a:p>
            <a:r>
              <a:rPr lang="en-US" sz="2400" dirty="0" err="1">
                <a:solidFill>
                  <a:schemeClr val="accent4"/>
                </a:solidFill>
              </a:rPr>
              <a:t>ish</a:t>
            </a:r>
            <a:r>
              <a:rPr lang="en-US" sz="2400" dirty="0">
                <a:solidFill>
                  <a:schemeClr val="accent4"/>
                </a:solidFill>
              </a:rPr>
              <a:t>…</a:t>
            </a:r>
          </a:p>
        </p:txBody>
      </p:sp>
    </p:spTree>
    <p:extLst>
      <p:ext uri="{BB962C8B-B14F-4D97-AF65-F5344CB8AC3E}">
        <p14:creationId xmlns:p14="http://schemas.microsoft.com/office/powerpoint/2010/main" val="20586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GPU Compute Ecosystem</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Complex algorithms and data structures are impractical to express</a:t>
            </a:r>
          </a:p>
          <a:p>
            <a:pPr lvl="1"/>
            <a:r>
              <a:rPr lang="en-US" dirty="0"/>
              <a:t>End up micro-optimizing the simple algorithms into local optima</a:t>
            </a:r>
          </a:p>
          <a:p>
            <a:endParaRPr lang="en-US" dirty="0"/>
          </a:p>
          <a:p>
            <a:r>
              <a:rPr lang="en-US" dirty="0"/>
              <a:t>Significant language and hardware issues impede progress</a:t>
            </a:r>
          </a:p>
          <a:p>
            <a:pPr lvl="1"/>
            <a:r>
              <a:rPr lang="en-US" dirty="0"/>
              <a:t>Writing portable, composable </a:t>
            </a:r>
            <a:r>
              <a:rPr lang="en-US" i="1" dirty="0"/>
              <a:t>and</a:t>
            </a:r>
            <a:r>
              <a:rPr lang="en-US" dirty="0"/>
              <a:t> efficient GPU code is often impossible</a:t>
            </a:r>
          </a:p>
          <a:p>
            <a:endParaRPr lang="en-US" dirty="0"/>
          </a:p>
          <a:p>
            <a:r>
              <a:rPr lang="en-US" dirty="0"/>
              <a:t>GPU compute for graphics has been mostly stagnant</a:t>
            </a:r>
          </a:p>
          <a:p>
            <a:pPr lvl="1"/>
            <a:r>
              <a:rPr lang="en-US" dirty="0"/>
              <a:t>Most of the problems I will discuss were known ~7 years ago! [BPS 2010]</a:t>
            </a:r>
          </a:p>
          <a:p>
            <a:pPr lvl="1"/>
            <a:r>
              <a:rPr lang="en-US" dirty="0"/>
              <a:t>CUDA and OpenCL have progressed somewhat, but not practical for game use</a:t>
            </a:r>
          </a:p>
        </p:txBody>
      </p:sp>
      <p:sp>
        <p:nvSpPr>
          <p:cNvPr id="4" name="Footer Placeholder 3">
            <a:extLst>
              <a:ext uri="{FF2B5EF4-FFF2-40B4-BE49-F238E27FC236}">
                <a16:creationId xmlns:a16="http://schemas.microsoft.com/office/drawing/2014/main" id="{17AD9F83-2B46-4E5B-A464-5E16B8F360C6}"/>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93426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3BB7E-B35E-46DA-96E0-C1CDA124DB32}"/>
              </a:ext>
            </a:extLst>
          </p:cNvPr>
          <p:cNvSpPr>
            <a:spLocks noGrp="1"/>
          </p:cNvSpPr>
          <p:nvPr>
            <p:ph type="title"/>
          </p:nvPr>
        </p:nvSpPr>
        <p:spPr/>
        <p:txBody>
          <a:bodyPr/>
          <a:lstStyle/>
          <a:p>
            <a:r>
              <a:rPr lang="en-US" dirty="0"/>
              <a:t>Case Study: Lighting and Shading</a:t>
            </a:r>
          </a:p>
        </p:txBody>
      </p:sp>
      <p:sp>
        <p:nvSpPr>
          <p:cNvPr id="5" name="Text Placeholder 4">
            <a:extLst>
              <a:ext uri="{FF2B5EF4-FFF2-40B4-BE49-F238E27FC236}">
                <a16:creationId xmlns:a16="http://schemas.microsoft.com/office/drawing/2014/main" id="{92C7981C-042C-4D6E-BC41-8537B6F995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147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356E-6725-4EA2-8BD8-EC763D9BE383}"/>
              </a:ext>
            </a:extLst>
          </p:cNvPr>
          <p:cNvSpPr>
            <a:spLocks noGrp="1"/>
          </p:cNvSpPr>
          <p:nvPr>
            <p:ph type="title"/>
          </p:nvPr>
        </p:nvSpPr>
        <p:spPr/>
        <p:txBody>
          <a:bodyPr/>
          <a:lstStyle/>
          <a:p>
            <a:r>
              <a:rPr lang="en-US" dirty="0"/>
              <a:t>Lighting and Shading</a:t>
            </a:r>
          </a:p>
        </p:txBody>
      </p:sp>
      <p:sp>
        <p:nvSpPr>
          <p:cNvPr id="3" name="Content Placeholder 2">
            <a:extLst>
              <a:ext uri="{FF2B5EF4-FFF2-40B4-BE49-F238E27FC236}">
                <a16:creationId xmlns:a16="http://schemas.microsoft.com/office/drawing/2014/main" id="{E4AC8A31-FA1A-40B6-A688-7C17EF49FA82}"/>
              </a:ext>
            </a:extLst>
          </p:cNvPr>
          <p:cNvSpPr>
            <a:spLocks noGrp="1"/>
          </p:cNvSpPr>
          <p:nvPr>
            <p:ph idx="1"/>
          </p:nvPr>
        </p:nvSpPr>
        <p:spPr/>
        <p:txBody>
          <a:bodyPr>
            <a:normAutofit/>
          </a:bodyPr>
          <a:lstStyle/>
          <a:p>
            <a:r>
              <a:rPr lang="en-US" dirty="0"/>
              <a:t>Deferred shading gives us more control over scheduling shading work</a:t>
            </a:r>
          </a:p>
          <a:p>
            <a:pPr lvl="1"/>
            <a:r>
              <a:rPr lang="en-US" dirty="0"/>
              <a:t>… but still a chunk of it lives in the G-buffer pass</a:t>
            </a:r>
          </a:p>
          <a:p>
            <a:pPr lvl="1"/>
            <a:r>
              <a:rPr lang="en-US" dirty="0"/>
              <a:t>Per pixel state is large enough to inhibit multi-layer G-buffers</a:t>
            </a:r>
          </a:p>
          <a:p>
            <a:pPr lvl="1"/>
            <a:r>
              <a:rPr lang="en-US" dirty="0"/>
              <a:t>Want better control over shading rates, scheduling, etc.</a:t>
            </a:r>
          </a:p>
          <a:p>
            <a:pPr lvl="1"/>
            <a:endParaRPr lang="en-US" dirty="0"/>
          </a:p>
          <a:p>
            <a:r>
              <a:rPr lang="en-US" dirty="0"/>
              <a:t>Visibility Buffers [Burns and Hunt 2013]</a:t>
            </a:r>
          </a:p>
          <a:p>
            <a:pPr lvl="1"/>
            <a:r>
              <a:rPr lang="en-US" dirty="0"/>
              <a:t>Follow-up work by Tomasz </a:t>
            </a:r>
            <a:r>
              <a:rPr lang="en-US" dirty="0" err="1"/>
              <a:t>Stachowiak</a:t>
            </a:r>
            <a:r>
              <a:rPr lang="en-US" dirty="0"/>
              <a:t> on GCN [</a:t>
            </a:r>
            <a:r>
              <a:rPr lang="en-US" dirty="0" err="1"/>
              <a:t>Stachowiak</a:t>
            </a:r>
            <a:r>
              <a:rPr lang="en-US" dirty="0"/>
              <a:t> 2015]</a:t>
            </a:r>
          </a:p>
          <a:p>
            <a:pPr lvl="1"/>
            <a:r>
              <a:rPr lang="en-US" dirty="0"/>
              <a:t>Store minimal outputs from rasterization, defer attribute interpolation</a:t>
            </a:r>
          </a:p>
          <a:p>
            <a:pPr lvl="1"/>
            <a:r>
              <a:rPr lang="en-US" dirty="0"/>
              <a:t>Possibly even defer full vertex shading</a:t>
            </a:r>
          </a:p>
          <a:p>
            <a:pPr lvl="1"/>
            <a:r>
              <a:rPr lang="en-US" dirty="0"/>
              <a:t>Use the rasterizer just to intersect primary rays, rest in compute</a:t>
            </a:r>
          </a:p>
          <a:p>
            <a:endParaRPr lang="en-US" dirty="0"/>
          </a:p>
        </p:txBody>
      </p:sp>
      <p:sp>
        <p:nvSpPr>
          <p:cNvPr id="4" name="Footer Placeholder 3">
            <a:extLst>
              <a:ext uri="{FF2B5EF4-FFF2-40B4-BE49-F238E27FC236}">
                <a16:creationId xmlns:a16="http://schemas.microsoft.com/office/drawing/2014/main" id="{3B32C78B-638C-467A-AFA7-D57BC8D1EFC8}"/>
              </a:ext>
            </a:extLst>
          </p:cNvPr>
          <p:cNvSpPr>
            <a:spLocks noGrp="1"/>
          </p:cNvSpPr>
          <p:nvPr>
            <p:ph type="ftr" sz="quarter" idx="11"/>
          </p:nvPr>
        </p:nvSpPr>
        <p:spPr/>
        <p:txBody>
          <a:bodyPr/>
          <a:lstStyle/>
          <a:p>
            <a:r>
              <a:rPr lang="en-US">
                <a:uFillTx/>
              </a:rPr>
              <a:t>Open Problems in Real-Time Rendering – SIGGRAPH 2017</a:t>
            </a:r>
            <a:endParaRPr lang="sv-SE">
              <a:uFillTx/>
            </a:endParaRPr>
          </a:p>
        </p:txBody>
      </p:sp>
    </p:spTree>
    <p:extLst>
      <p:ext uri="{BB962C8B-B14F-4D97-AF65-F5344CB8AC3E}">
        <p14:creationId xmlns:p14="http://schemas.microsoft.com/office/powerpoint/2010/main" val="308425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1C7DDC-F051-4A49-96D2-BE529063A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98" y="0"/>
            <a:ext cx="10564803" cy="6858000"/>
          </a:xfrm>
          <a:prstGeom prst="rect">
            <a:avLst/>
          </a:prstGeom>
        </p:spPr>
      </p:pic>
    </p:spTree>
    <p:extLst>
      <p:ext uri="{BB962C8B-B14F-4D97-AF65-F5344CB8AC3E}">
        <p14:creationId xmlns:p14="http://schemas.microsoft.com/office/powerpoint/2010/main" val="3429006443"/>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11933</TotalTime>
  <Words>6625</Words>
  <Application>Microsoft Office PowerPoint</Application>
  <PresentationFormat>Widescreen</PresentationFormat>
  <Paragraphs>813</Paragraphs>
  <Slides>49</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Century Gothic</vt:lpstr>
      <vt:lpstr>Consolas</vt:lpstr>
      <vt:lpstr>Wingdings</vt:lpstr>
      <vt:lpstr>1_Office Theme</vt:lpstr>
      <vt:lpstr>Future Directions for Compute-for-Graphics </vt:lpstr>
      <vt:lpstr>Who am I?</vt:lpstr>
      <vt:lpstr>Renderer Complexity is Increasing Rapidly</vt:lpstr>
      <vt:lpstr>PowerPoint Presentation</vt:lpstr>
      <vt:lpstr>BF1 : PS4™Pro</vt:lpstr>
      <vt:lpstr>GPU Compute Ecosystem</vt:lpstr>
      <vt:lpstr>Case Study: Lighting and Shading</vt:lpstr>
      <vt:lpstr>Lighting and Shading</vt:lpstr>
      <vt:lpstr>PowerPoint Presentation</vt:lpstr>
      <vt:lpstr>Visibility Buffer Shading</vt:lpstr>
      <vt:lpstr>Übershader Dispatch</vt:lpstr>
      <vt:lpstr>Shader Resource Allocation</vt:lpstr>
      <vt:lpstr>Shader Resource Allocation Example</vt:lpstr>
      <vt:lpstr>Shader Resource Allocation Example</vt:lpstr>
      <vt:lpstr>Improving Occupancy via Software?</vt:lpstr>
      <vt:lpstr>Improving Occupancy via Hardware</vt:lpstr>
      <vt:lpstr>PowerPoint Presentation</vt:lpstr>
      <vt:lpstr>PowerPoint Presentation</vt:lpstr>
      <vt:lpstr>Visibility Buffer Takeaways</vt:lpstr>
      <vt:lpstr>Case Study: Hierarchical Structures</vt:lpstr>
      <vt:lpstr>Hierarchical Structures</vt:lpstr>
      <vt:lpstr>PowerPoint Presentation</vt:lpstr>
      <vt:lpstr>PowerPoint Presentation</vt:lpstr>
      <vt:lpstr>Quadtree GPU Dispatch</vt:lpstr>
      <vt:lpstr>GPU Dispatch Inefficiency</vt:lpstr>
      <vt:lpstr>Quadtree GPU Block Reduction</vt:lpstr>
      <vt:lpstr>Quadtree GPU Block Reduction</vt:lpstr>
      <vt:lpstr>Quadtree GPU Block Reduction</vt:lpstr>
      <vt:lpstr>Improving Performance</vt:lpstr>
      <vt:lpstr>Writing</vt:lpstr>
      <vt:lpstr>Writing Fast and Portable Compute Shaders</vt:lpstr>
      <vt:lpstr>More Explicit SIMD Model?</vt:lpstr>
      <vt:lpstr>Quadtree Recursion on the GPU?</vt:lpstr>
      <vt:lpstr>CUDA Dynamic Parallelism</vt:lpstr>
      <vt:lpstr>CUDA Dynamic Parallelism</vt:lpstr>
      <vt:lpstr>CUDA Cooperative Groups</vt:lpstr>
      <vt:lpstr>Hierarchical Structures Takeaways</vt:lpstr>
      <vt:lpstr>Code Compatibility and Reuse</vt:lpstr>
      <vt:lpstr>Compute Language Basics</vt:lpstr>
      <vt:lpstr>Compute Language Basics</vt:lpstr>
      <vt:lpstr>Compute Language Basics</vt:lpstr>
      <vt:lpstr>Compute Language Essentials</vt:lpstr>
      <vt:lpstr>Call to Action</vt:lpstr>
      <vt:lpstr>Compute for Graphics</vt:lpstr>
      <vt:lpstr>Call to Action</vt:lpstr>
      <vt:lpstr>Call to Action</vt:lpstr>
      <vt:lpstr>Conclusion</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development lines</dc:title>
  <dc:creator/>
  <cp:lastModifiedBy>Lauritzen, Andrew</cp:lastModifiedBy>
  <cp:revision>182</cp:revision>
  <dcterms:created xsi:type="dcterms:W3CDTF">2017-03-23T16:43:03Z</dcterms:created>
  <dcterms:modified xsi:type="dcterms:W3CDTF">2017-08-02T15:28:29Z</dcterms:modified>
</cp:coreProperties>
</file>