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7" r:id="rId2"/>
    <p:sldId id="387" r:id="rId3"/>
    <p:sldId id="389" r:id="rId4"/>
    <p:sldId id="312" r:id="rId5"/>
    <p:sldId id="315" r:id="rId6"/>
    <p:sldId id="330" r:id="rId7"/>
    <p:sldId id="313" r:id="rId8"/>
    <p:sldId id="298" r:id="rId9"/>
    <p:sldId id="303" r:id="rId10"/>
    <p:sldId id="324" r:id="rId11"/>
    <p:sldId id="323" r:id="rId12"/>
    <p:sldId id="322" r:id="rId13"/>
    <p:sldId id="375" r:id="rId14"/>
    <p:sldId id="291" r:id="rId15"/>
    <p:sldId id="339" r:id="rId16"/>
    <p:sldId id="365" r:id="rId17"/>
    <p:sldId id="366" r:id="rId18"/>
    <p:sldId id="367" r:id="rId19"/>
    <p:sldId id="259" r:id="rId20"/>
    <p:sldId id="338" r:id="rId21"/>
    <p:sldId id="364" r:id="rId22"/>
    <p:sldId id="337" r:id="rId23"/>
    <p:sldId id="340" r:id="rId24"/>
    <p:sldId id="344" r:id="rId25"/>
    <p:sldId id="345" r:id="rId26"/>
    <p:sldId id="342" r:id="rId27"/>
    <p:sldId id="272" r:id="rId28"/>
    <p:sldId id="358" r:id="rId29"/>
    <p:sldId id="376" r:id="rId30"/>
    <p:sldId id="374" r:id="rId31"/>
    <p:sldId id="362" r:id="rId32"/>
    <p:sldId id="359" r:id="rId33"/>
    <p:sldId id="360" r:id="rId34"/>
    <p:sldId id="361" r:id="rId35"/>
    <p:sldId id="371" r:id="rId36"/>
    <p:sldId id="386" r:id="rId37"/>
    <p:sldId id="370" r:id="rId38"/>
    <p:sldId id="372" r:id="rId39"/>
    <p:sldId id="373" r:id="rId40"/>
    <p:sldId id="363" r:id="rId41"/>
    <p:sldId id="260" r:id="rId42"/>
    <p:sldId id="379" r:id="rId43"/>
    <p:sldId id="380" r:id="rId44"/>
    <p:sldId id="382" r:id="rId45"/>
    <p:sldId id="377" r:id="rId46"/>
    <p:sldId id="384" r:id="rId47"/>
    <p:sldId id="383" r:id="rId48"/>
    <p:sldId id="381" r:id="rId49"/>
    <p:sldId id="388" r:id="rId50"/>
    <p:sldId id="385" r:id="rId51"/>
    <p:sldId id="336" r:id="rId52"/>
    <p:sldId id="368" r:id="rId53"/>
    <p:sldId id="326" r:id="rId54"/>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868"/>
    <a:srgbClr val="53B5FF"/>
    <a:srgbClr val="37A9FF"/>
    <a:srgbClr val="B3DEFF"/>
    <a:srgbClr val="FF3737"/>
    <a:srgbClr val="FFCD2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31" autoAdjust="0"/>
    <p:restoredTop sz="74447" autoAdjust="0"/>
  </p:normalViewPr>
  <p:slideViewPr>
    <p:cSldViewPr snapToGrid="0">
      <p:cViewPr varScale="1">
        <p:scale>
          <a:sx n="121" d="100"/>
          <a:sy n="121" d="100"/>
        </p:scale>
        <p:origin x="2370" y="102"/>
      </p:cViewPr>
      <p:guideLst/>
    </p:cSldViewPr>
  </p:slideViewPr>
  <p:notesTextViewPr>
    <p:cViewPr>
      <p:scale>
        <a:sx n="1" d="1"/>
        <a:sy n="1" d="1"/>
      </p:scale>
      <p:origin x="0" y="0"/>
    </p:cViewPr>
  </p:notesTextViewPr>
  <p:notesViewPr>
    <p:cSldViewPr snapToGrid="0">
      <p:cViewPr varScale="1">
        <p:scale>
          <a:sx n="83" d="100"/>
          <a:sy n="83" d="100"/>
        </p:scale>
        <p:origin x="30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DF2D8C-6C86-4306-9158-01DBCBC5D991}" type="datetimeFigureOut">
              <a:rPr lang="en-US" smtClean="0"/>
              <a:t>8/10/2017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5C54F0-30EA-4124-A0CF-CCB2F81CA8BB}" type="slidenum">
              <a:rPr lang="en-US" smtClean="0"/>
              <a:t>‹#›</a:t>
            </a:fld>
            <a:endParaRPr lang="en-US"/>
          </a:p>
        </p:txBody>
      </p:sp>
    </p:spTree>
    <p:extLst>
      <p:ext uri="{BB962C8B-B14F-4D97-AF65-F5344CB8AC3E}">
        <p14:creationId xmlns:p14="http://schemas.microsoft.com/office/powerpoint/2010/main" val="44263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0ABB5-4625-4566-8D21-84A44FF8A54C}"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112AE-DBFD-4E91-9564-96F6E3C9ED0A}" type="slidenum">
              <a:rPr lang="en-US" smtClean="0"/>
              <a:t>‹#›</a:t>
            </a:fld>
            <a:endParaRPr lang="en-US"/>
          </a:p>
        </p:txBody>
      </p:sp>
    </p:spTree>
    <p:extLst>
      <p:ext uri="{BB962C8B-B14F-4D97-AF65-F5344CB8AC3E}">
        <p14:creationId xmlns:p14="http://schemas.microsoft.com/office/powerpoint/2010/main" val="277649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1</a:t>
            </a:fld>
            <a:endParaRPr lang="en-US"/>
          </a:p>
        </p:txBody>
      </p:sp>
    </p:spTree>
    <p:extLst>
      <p:ext uri="{BB962C8B-B14F-4D97-AF65-F5344CB8AC3E}">
        <p14:creationId xmlns:p14="http://schemas.microsoft.com/office/powerpoint/2010/main" val="415185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vastly simplified summary of how we train neural networks to learn the desired mapping from input to output data.</a:t>
            </a:r>
          </a:p>
          <a:p>
            <a:endParaRPr lang="en-US" dirty="0"/>
          </a:p>
          <a:p>
            <a:r>
              <a:rPr lang="en-US" dirty="0"/>
              <a:t>The most important detail to remember is that modern deep learning frameworks use techniques based on gradient descent to minimize the loss function L by learning optimal weights.</a:t>
            </a:r>
          </a:p>
          <a:p>
            <a:r>
              <a:rPr lang="en-US" dirty="0"/>
              <a:t>These frameworks (</a:t>
            </a:r>
            <a:r>
              <a:rPr lang="en-US" dirty="0" err="1"/>
              <a:t>TensorFlow</a:t>
            </a:r>
            <a:r>
              <a:rPr lang="en-US" dirty="0"/>
              <a:t>, </a:t>
            </a:r>
            <a:r>
              <a:rPr lang="en-US" dirty="0" err="1"/>
              <a:t>Theano</a:t>
            </a:r>
            <a:r>
              <a:rPr lang="en-US" dirty="0"/>
              <a:t>, Torch, etc..) provide relatively easy ways to write differentiable functions whose gradient can be computed in an automated fashion.</a:t>
            </a:r>
          </a:p>
          <a:p>
            <a:endParaRPr lang="en-US" dirty="0"/>
          </a:p>
          <a:p>
            <a:r>
              <a:rPr lang="en-US" dirty="0"/>
              <a:t>As a matter of fact I prefer to see neural networks as a class of differentiable programs.</a:t>
            </a:r>
          </a:p>
          <a:p>
            <a:r>
              <a:rPr lang="en-US" dirty="0"/>
              <a:t>Thinking about neural networks as directed graphs can be rather useful but also limiting at times.</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10</a:t>
            </a:fld>
            <a:endParaRPr lang="en-US"/>
          </a:p>
        </p:txBody>
      </p:sp>
    </p:spTree>
    <p:extLst>
      <p:ext uri="{BB962C8B-B14F-4D97-AF65-F5344CB8AC3E}">
        <p14:creationId xmlns:p14="http://schemas.microsoft.com/office/powerpoint/2010/main" val="128833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 more intuitive understanding of their representational power we can train a single hidden layer MLP to map a light direction (3 floats) to an entire image.</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11</a:t>
            </a:fld>
            <a:endParaRPr lang="en-US"/>
          </a:p>
        </p:txBody>
      </p:sp>
    </p:spTree>
    <p:extLst>
      <p:ext uri="{BB962C8B-B14F-4D97-AF65-F5344CB8AC3E}">
        <p14:creationId xmlns:p14="http://schemas.microsoft.com/office/powerpoint/2010/main" val="4652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input to the network is the light direction and the output is the final image (128 x 128 pixel x 4 color channels)</a:t>
            </a:r>
          </a:p>
          <a:p>
            <a:r>
              <a:rPr lang="en-US" dirty="0"/>
              <a:t>As hidden layer we make an arbitrary choice of 16 neurons with tanh as non-linear activation function g()</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12</a:t>
            </a:fld>
            <a:endParaRPr lang="en-US"/>
          </a:p>
        </p:txBody>
      </p:sp>
    </p:spTree>
    <p:extLst>
      <p:ext uri="{BB962C8B-B14F-4D97-AF65-F5344CB8AC3E}">
        <p14:creationId xmlns:p14="http://schemas.microsoft.com/office/powerpoint/2010/main" val="287598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live training the network with~500 images rendered with random right directions the network has learned the image we are rendering with the GPU.</a:t>
            </a:r>
          </a:p>
          <a:p>
            <a:r>
              <a:rPr lang="en-US" dirty="0"/>
              <a:t>By changing in real-time the light direction we can see how the inferenced image capture in first approximation the lighting as we compare it to the reference solution rendered with the classic 3D graphics pipeline.</a:t>
            </a:r>
          </a:p>
          <a:p>
            <a:endParaRPr lang="en-US" dirty="0"/>
          </a:p>
          <a:p>
            <a:r>
              <a:rPr lang="en-US" dirty="0"/>
              <a:t>This is actually a case of so-called overfitting where we have somewhat compressed the re-</a:t>
            </a:r>
            <a:r>
              <a:rPr lang="en-US" dirty="0" err="1"/>
              <a:t>lightable</a:t>
            </a:r>
            <a:r>
              <a:rPr lang="en-US" dirty="0"/>
              <a:t> image in the network weights.</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13</a:t>
            </a:fld>
            <a:endParaRPr lang="en-US"/>
          </a:p>
        </p:txBody>
      </p:sp>
    </p:spTree>
    <p:extLst>
      <p:ext uri="{BB962C8B-B14F-4D97-AF65-F5344CB8AC3E}">
        <p14:creationId xmlns:p14="http://schemas.microsoft.com/office/powerpoint/2010/main" val="3905148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Downscaling is typically done with so-called pooling layers that perform a local reduction (max, average, and so on..).</a:t>
            </a:r>
          </a:p>
          <a:p>
            <a:r>
              <a:rPr lang="en-US" dirty="0"/>
              <a:t>Another way to downscale data is to apply a convolution with stride greater than 1. Conversely by using a fractional stride smaller than 1 we can </a:t>
            </a:r>
            <a:r>
              <a:rPr lang="en-US" dirty="0" err="1"/>
              <a:t>upsample</a:t>
            </a:r>
            <a:r>
              <a:rPr lang="en-US" dirty="0"/>
              <a:t> data.</a:t>
            </a:r>
          </a:p>
        </p:txBody>
      </p:sp>
      <p:sp>
        <p:nvSpPr>
          <p:cNvPr id="4" name="Slide Number Placeholder 3"/>
          <p:cNvSpPr>
            <a:spLocks noGrp="1"/>
          </p:cNvSpPr>
          <p:nvPr>
            <p:ph type="sldNum" sz="quarter" idx="10"/>
          </p:nvPr>
        </p:nvSpPr>
        <p:spPr/>
        <p:txBody>
          <a:bodyPr/>
          <a:lstStyle/>
          <a:p>
            <a:fld id="{EEE112AE-DBFD-4E91-9564-96F6E3C9ED0A}" type="slidenum">
              <a:rPr lang="en-US" smtClean="0"/>
              <a:t>14</a:t>
            </a:fld>
            <a:endParaRPr lang="en-US"/>
          </a:p>
        </p:txBody>
      </p:sp>
    </p:spTree>
    <p:extLst>
      <p:ext uri="{BB962C8B-B14F-4D97-AF65-F5344CB8AC3E}">
        <p14:creationId xmlns:p14="http://schemas.microsoft.com/office/powerpoint/2010/main" val="213474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highlights the ability of CNNs to extract features at different scales. </a:t>
            </a:r>
          </a:p>
          <a:p>
            <a:r>
              <a:rPr lang="en-US" dirty="0"/>
              <a:t>The backend of the network uses fully connected layers to classify vehicles from the high level features extracted by the preceding CNN layers.</a:t>
            </a:r>
          </a:p>
        </p:txBody>
      </p:sp>
      <p:sp>
        <p:nvSpPr>
          <p:cNvPr id="4" name="Slide Number Placeholder 3"/>
          <p:cNvSpPr>
            <a:spLocks noGrp="1"/>
          </p:cNvSpPr>
          <p:nvPr>
            <p:ph type="sldNum" sz="quarter" idx="10"/>
          </p:nvPr>
        </p:nvSpPr>
        <p:spPr/>
        <p:txBody>
          <a:bodyPr/>
          <a:lstStyle/>
          <a:p>
            <a:fld id="{EEE112AE-DBFD-4E91-9564-96F6E3C9ED0A}" type="slidenum">
              <a:rPr lang="en-US" smtClean="0"/>
              <a:t>15</a:t>
            </a:fld>
            <a:endParaRPr lang="en-US"/>
          </a:p>
        </p:txBody>
      </p:sp>
    </p:spTree>
    <p:extLst>
      <p:ext uri="{BB962C8B-B14F-4D97-AF65-F5344CB8AC3E}">
        <p14:creationId xmlns:p14="http://schemas.microsoft.com/office/powerpoint/2010/main" val="20220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encoder stage of the autoencoder (blue layers) induces a new representation of the input data through a series of convolutional and </a:t>
            </a:r>
            <a:r>
              <a:rPr lang="en-US" dirty="0" err="1"/>
              <a:t>dowsampling</a:t>
            </a:r>
            <a:r>
              <a:rPr lang="en-US" dirty="0"/>
              <a:t> layers.</a:t>
            </a:r>
          </a:p>
          <a:p>
            <a:r>
              <a:rPr lang="en-US" dirty="0"/>
              <a:t>For instance when we process an input image we can progressively generate a smaller but deeper image, until we reach the bottleneck (green layer) that encodes the “latent representation” of the input.</a:t>
            </a:r>
          </a:p>
          <a:p>
            <a:r>
              <a:rPr lang="en-US" dirty="0"/>
              <a:t>If we train the autoencoder to learn the identify function the decoder stages (red layers) take the latent representation and expands it back to the original image.</a:t>
            </a:r>
          </a:p>
          <a:p>
            <a:endParaRPr lang="en-US" dirty="0"/>
          </a:p>
          <a:p>
            <a:r>
              <a:rPr lang="en-US" dirty="0"/>
              <a:t>While learning the identify function might not seem like a particularly useful thing to do, we note that if the degrees of freedom available in the autoencoder are fewer than those available in the input, then the autoencoder is forced to learn a compressed representation of the input (which is stored in the bottleneck).</a:t>
            </a:r>
          </a:p>
          <a:p>
            <a:r>
              <a:rPr lang="en-US" dirty="0"/>
              <a:t>For instance we could build an image compressor by using the encoder stage to generate a compressed latent representation and store it in a file. To decompress the image we would load the file and send its data through the decoder stage.</a:t>
            </a:r>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16</a:t>
            </a:fld>
            <a:endParaRPr lang="en-US"/>
          </a:p>
        </p:txBody>
      </p:sp>
    </p:spTree>
    <p:extLst>
      <p:ext uri="{BB962C8B-B14F-4D97-AF65-F5344CB8AC3E}">
        <p14:creationId xmlns:p14="http://schemas.microsoft.com/office/powerpoint/2010/main" val="281170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turn the autoencoder into an image denoising machine by training it to generate the latent representation of a noise-free image from a noisy image.</a:t>
            </a:r>
          </a:p>
          <a:p>
            <a:r>
              <a:rPr lang="en-US" dirty="0"/>
              <a:t>As a matter of fact we can attempt to train the convolutional autoencoder to perform any sort of image restoration/reconstruction task..</a:t>
            </a:r>
          </a:p>
        </p:txBody>
      </p:sp>
      <p:sp>
        <p:nvSpPr>
          <p:cNvPr id="4" name="Slide Number Placeholder 3"/>
          <p:cNvSpPr>
            <a:spLocks noGrp="1"/>
          </p:cNvSpPr>
          <p:nvPr>
            <p:ph type="sldNum" sz="quarter" idx="10"/>
          </p:nvPr>
        </p:nvSpPr>
        <p:spPr/>
        <p:txBody>
          <a:bodyPr/>
          <a:lstStyle/>
          <a:p>
            <a:fld id="{EEE112AE-DBFD-4E91-9564-96F6E3C9ED0A}" type="slidenum">
              <a:rPr lang="en-US" smtClean="0"/>
              <a:t>17</a:t>
            </a:fld>
            <a:endParaRPr lang="en-US"/>
          </a:p>
        </p:txBody>
      </p:sp>
    </p:spTree>
    <p:extLst>
      <p:ext uri="{BB962C8B-B14F-4D97-AF65-F5344CB8AC3E}">
        <p14:creationId xmlns:p14="http://schemas.microsoft.com/office/powerpoint/2010/main" val="34649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reconstructing an </a:t>
            </a:r>
            <a:r>
              <a:rPr lang="en-US" dirty="0" err="1"/>
              <a:t>antialiased</a:t>
            </a:r>
            <a:r>
              <a:rPr lang="en-US" dirty="0"/>
              <a:t> image from an aliased one.</a:t>
            </a:r>
          </a:p>
        </p:txBody>
      </p:sp>
      <p:sp>
        <p:nvSpPr>
          <p:cNvPr id="4" name="Slide Number Placeholder 3"/>
          <p:cNvSpPr>
            <a:spLocks noGrp="1"/>
          </p:cNvSpPr>
          <p:nvPr>
            <p:ph type="sldNum" sz="quarter" idx="10"/>
          </p:nvPr>
        </p:nvSpPr>
        <p:spPr/>
        <p:txBody>
          <a:bodyPr/>
          <a:lstStyle/>
          <a:p>
            <a:fld id="{EEE112AE-DBFD-4E91-9564-96F6E3C9ED0A}" type="slidenum">
              <a:rPr lang="en-US" smtClean="0"/>
              <a:t>18</a:t>
            </a:fld>
            <a:endParaRPr lang="en-US"/>
          </a:p>
        </p:txBody>
      </p:sp>
    </p:spTree>
    <p:extLst>
      <p:ext uri="{BB962C8B-B14F-4D97-AF65-F5344CB8AC3E}">
        <p14:creationId xmlns:p14="http://schemas.microsoft.com/office/powerpoint/2010/main" val="51293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19</a:t>
            </a:fld>
            <a:endParaRPr lang="en-US"/>
          </a:p>
        </p:txBody>
      </p:sp>
    </p:spTree>
    <p:extLst>
      <p:ext uri="{BB962C8B-B14F-4D97-AF65-F5344CB8AC3E}">
        <p14:creationId xmlns:p14="http://schemas.microsoft.com/office/powerpoint/2010/main" val="344503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learning has already changed the way we, as researchers, do graphics.</a:t>
            </a:r>
          </a:p>
          <a:p>
            <a:r>
              <a:rPr lang="en-US" dirty="0"/>
              <a:t>This is just a small sample of recent publications that use deep learning to solve a very wide range of graphics-related problems.</a:t>
            </a:r>
          </a:p>
          <a:p>
            <a:endParaRPr lang="en-US" dirty="0"/>
          </a:p>
          <a:p>
            <a:r>
              <a:rPr lang="en-US" dirty="0"/>
              <a:t>From generating natural motion for animated characters [Nalbach17] to denoising images rendered with an interactive Monte Carlo path tracer [Chaitanya17].</a:t>
            </a:r>
          </a:p>
          <a:p>
            <a:r>
              <a:rPr lang="en-US" dirty="0"/>
              <a:t>From using reinforcement learning to learn complex light transport [Dahm17] to replacing the backend of the real-time rendering pipeline with a deep neural network that can generate the final image from a G-buffer [Holden17]</a:t>
            </a:r>
          </a:p>
          <a:p>
            <a:endParaRPr lang="en-US" dirty="0"/>
          </a:p>
          <a:p>
            <a:r>
              <a:rPr lang="en-US" dirty="0"/>
              <a:t>On the content creation front we are seeing work that can generate high quality facial animation from a single camera video feed that can be used in AAA games [Laine17] or even from just an audio recording of an actor’s performance augmented by metadata on the emotions the performer is trying to express [Karras17].</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2</a:t>
            </a:fld>
            <a:endParaRPr lang="en-US"/>
          </a:p>
        </p:txBody>
      </p:sp>
    </p:spTree>
    <p:extLst>
      <p:ext uri="{BB962C8B-B14F-4D97-AF65-F5344CB8AC3E}">
        <p14:creationId xmlns:p14="http://schemas.microsoft.com/office/powerpoint/2010/main" val="2884667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train the autoencoder with sequences of 8 frames using a loss that include spatial and temporal terms.</a:t>
            </a:r>
          </a:p>
          <a:p>
            <a:r>
              <a:rPr lang="en-US" dirty="0"/>
              <a:t>The temporal loss cam be computed as L2 norm of the difference between the temporal gradient of the reference solution and the image generated by the network at prediction/inference time.</a:t>
            </a:r>
          </a:p>
          <a:p>
            <a:endParaRPr lang="en-US" dirty="0"/>
          </a:p>
          <a:p>
            <a:r>
              <a:rPr lang="en-US" dirty="0" err="1"/>
              <a:t>Miniziming</a:t>
            </a:r>
            <a:r>
              <a:rPr lang="en-US" dirty="0"/>
              <a:t> the temporal loss is important in real-time rendering as we want to reduce temporal instabilities due to aliasing and other artifacts as much as possible.</a:t>
            </a:r>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20</a:t>
            </a:fld>
            <a:endParaRPr lang="en-US"/>
          </a:p>
        </p:txBody>
      </p:sp>
    </p:spTree>
    <p:extLst>
      <p:ext uri="{BB962C8B-B14F-4D97-AF65-F5344CB8AC3E}">
        <p14:creationId xmlns:p14="http://schemas.microsoft.com/office/powerpoint/2010/main" val="324242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see how the autoencoder can be effective at antialiasing a stream of 1 </a:t>
            </a:r>
            <a:r>
              <a:rPr lang="en-US" dirty="0" err="1"/>
              <a:t>spp</a:t>
            </a:r>
            <a:r>
              <a:rPr lang="en-US" dirty="0"/>
              <a:t> but ineffective at reducing temporal issues.</a:t>
            </a:r>
          </a:p>
          <a:p>
            <a:r>
              <a:rPr lang="en-US" dirty="0"/>
              <a:t>While we trained the network to minimize a temporal loss, by operating on a single image at time we are not providing enough information to produce more consistent results from one frame to the next.</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21</a:t>
            </a:fld>
            <a:endParaRPr lang="en-US"/>
          </a:p>
        </p:txBody>
      </p:sp>
    </p:spTree>
    <p:extLst>
      <p:ext uri="{BB962C8B-B14F-4D97-AF65-F5344CB8AC3E}">
        <p14:creationId xmlns:p14="http://schemas.microsoft.com/office/powerpoint/2010/main" val="2651450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RNNs are networks that include a memory, called “hidden state”.</a:t>
            </a:r>
          </a:p>
          <a:p>
            <a:r>
              <a:rPr lang="en-US" dirty="0"/>
              <a:t>The output of an RNN is stored in its hidden state and it is reused to compute its future output, and so on.</a:t>
            </a:r>
          </a:p>
          <a:p>
            <a:endParaRPr lang="en-US" dirty="0"/>
          </a:p>
          <a:p>
            <a:r>
              <a:rPr lang="en-US" dirty="0"/>
              <a:t>From the POV of a differential program an RNN is just a loop where the output of the current iteration takes part in computing the output of the next iteration.</a:t>
            </a:r>
          </a:p>
        </p:txBody>
      </p:sp>
      <p:sp>
        <p:nvSpPr>
          <p:cNvPr id="4" name="Slide Number Placeholder 3"/>
          <p:cNvSpPr>
            <a:spLocks noGrp="1"/>
          </p:cNvSpPr>
          <p:nvPr>
            <p:ph type="sldNum" sz="quarter" idx="10"/>
          </p:nvPr>
        </p:nvSpPr>
        <p:spPr/>
        <p:txBody>
          <a:bodyPr/>
          <a:lstStyle/>
          <a:p>
            <a:fld id="{EEE112AE-DBFD-4E91-9564-96F6E3C9ED0A}" type="slidenum">
              <a:rPr lang="en-US" smtClean="0"/>
              <a:t>22</a:t>
            </a:fld>
            <a:endParaRPr lang="en-US"/>
          </a:p>
        </p:txBody>
      </p:sp>
    </p:spTree>
    <p:extLst>
      <p:ext uri="{BB962C8B-B14F-4D97-AF65-F5344CB8AC3E}">
        <p14:creationId xmlns:p14="http://schemas.microsoft.com/office/powerpoint/2010/main" val="3042406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train a per-pixel convolutional RNN (i.e. an RNN whose output is computed using a convolutional layer) to process each pixel in the image and accumulate information over time.</a:t>
            </a:r>
          </a:p>
          <a:p>
            <a:r>
              <a:rPr lang="en-US" dirty="0"/>
              <a:t>Soon we realize that if an image feature moves outside the receptive field of our convolutional layer the RNN cannot possibly “see” how the feature data evolves over time.</a:t>
            </a:r>
          </a:p>
          <a:p>
            <a:endParaRPr lang="en-US" dirty="0"/>
          </a:p>
          <a:p>
            <a:r>
              <a:rPr lang="en-US" dirty="0"/>
              <a:t>One can use large convolutions to reduce this issue, but they are expensive and don’t scale well with image resolution.</a:t>
            </a:r>
          </a:p>
          <a:p>
            <a:endParaRPr lang="en-US" dirty="0"/>
          </a:p>
          <a:p>
            <a:r>
              <a:rPr lang="en-US" dirty="0"/>
              <a:t>The main issue is that the RNN hidden state is anchored to the image plane. Instead it should “follow” the moving features in the image to capture their data over time.</a:t>
            </a:r>
          </a:p>
        </p:txBody>
      </p:sp>
      <p:sp>
        <p:nvSpPr>
          <p:cNvPr id="4" name="Slide Number Placeholder 3"/>
          <p:cNvSpPr>
            <a:spLocks noGrp="1"/>
          </p:cNvSpPr>
          <p:nvPr>
            <p:ph type="sldNum" sz="quarter" idx="10"/>
          </p:nvPr>
        </p:nvSpPr>
        <p:spPr/>
        <p:txBody>
          <a:bodyPr/>
          <a:lstStyle/>
          <a:p>
            <a:fld id="{EEE112AE-DBFD-4E91-9564-96F6E3C9ED0A}" type="slidenum">
              <a:rPr lang="en-US" smtClean="0"/>
              <a:t>23</a:t>
            </a:fld>
            <a:endParaRPr lang="en-US"/>
          </a:p>
        </p:txBody>
      </p:sp>
    </p:spTree>
    <p:extLst>
      <p:ext uri="{BB962C8B-B14F-4D97-AF65-F5344CB8AC3E}">
        <p14:creationId xmlns:p14="http://schemas.microsoft.com/office/powerpoint/2010/main" val="3778965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accomplish this by using a popular idea in real-time rendering: back-projection.</a:t>
            </a:r>
          </a:p>
          <a:p>
            <a:endParaRPr lang="en-US" dirty="0"/>
          </a:p>
          <a:p>
            <a:r>
              <a:rPr lang="en-US" dirty="0"/>
              <a:t>In practice we take the hidden state of the RNN and before processing a new frame worth of data we warp it to align to the new frame features. </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24</a:t>
            </a:fld>
            <a:endParaRPr lang="en-US"/>
          </a:p>
        </p:txBody>
      </p:sp>
    </p:spTree>
    <p:extLst>
      <p:ext uri="{BB962C8B-B14F-4D97-AF65-F5344CB8AC3E}">
        <p14:creationId xmlns:p14="http://schemas.microsoft.com/office/powerpoint/2010/main" val="424237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small receptive field the RNN is now able to follow the moving triangle since we anchored its hidden state to it.</a:t>
            </a:r>
          </a:p>
        </p:txBody>
      </p:sp>
      <p:sp>
        <p:nvSpPr>
          <p:cNvPr id="4" name="Slide Number Placeholder 3"/>
          <p:cNvSpPr>
            <a:spLocks noGrp="1"/>
          </p:cNvSpPr>
          <p:nvPr>
            <p:ph type="sldNum" sz="quarter" idx="10"/>
          </p:nvPr>
        </p:nvSpPr>
        <p:spPr/>
        <p:txBody>
          <a:bodyPr/>
          <a:lstStyle/>
          <a:p>
            <a:fld id="{EEE112AE-DBFD-4E91-9564-96F6E3C9ED0A}" type="slidenum">
              <a:rPr lang="en-US" smtClean="0"/>
              <a:t>25</a:t>
            </a:fld>
            <a:endParaRPr lang="en-US"/>
          </a:p>
        </p:txBody>
      </p:sp>
    </p:spTree>
    <p:extLst>
      <p:ext uri="{BB962C8B-B14F-4D97-AF65-F5344CB8AC3E}">
        <p14:creationId xmlns:p14="http://schemas.microsoft.com/office/powerpoint/2010/main" val="226991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on the warped RNNs made me realize we can map a well known AA algorithm like modern TAA to a single warped convolutional RNN layer.</a:t>
            </a:r>
          </a:p>
          <a:p>
            <a:r>
              <a:rPr lang="en-US" dirty="0"/>
              <a:t>After re-implementing TAA in </a:t>
            </a:r>
            <a:r>
              <a:rPr lang="en-US" dirty="0" err="1"/>
              <a:t>TensorFlow</a:t>
            </a:r>
            <a:r>
              <a:rPr lang="en-US" dirty="0"/>
              <a:t> I decided to tune it by learning the convolutions used to compute the first and second raw color moments (using the same data and training procedure used for the autoencoder)</a:t>
            </a:r>
          </a:p>
          <a:p>
            <a:endParaRPr lang="en-US" dirty="0"/>
          </a:p>
          <a:p>
            <a:r>
              <a:rPr lang="en-US" dirty="0"/>
              <a:t>Notice that the original convolutions are just three identical 3x3 box filters, one per color channel.</a:t>
            </a:r>
          </a:p>
          <a:p>
            <a:r>
              <a:rPr lang="en-US" dirty="0"/>
              <a:t>The learned convolutions are three different 3x3x3 convolutions. The extra dimension allows us to also incorporate/learn dependencies between color channels.</a:t>
            </a:r>
          </a:p>
          <a:p>
            <a:endParaRPr lang="en-US" dirty="0"/>
          </a:p>
          <a:p>
            <a:r>
              <a:rPr lang="en-US" dirty="0"/>
              <a:t>---------------------------</a:t>
            </a:r>
          </a:p>
          <a:p>
            <a:endParaRPr lang="en-US" dirty="0"/>
          </a:p>
          <a:p>
            <a:r>
              <a:rPr lang="en-US" dirty="0"/>
              <a:t>The TAA implementation is mostly based on Brian Karis and Timothy </a:t>
            </a:r>
            <a:r>
              <a:rPr lang="en-US" dirty="0" err="1"/>
              <a:t>Lottes</a:t>
            </a:r>
            <a:r>
              <a:rPr lang="en-US" dirty="0"/>
              <a:t>’ work in UE4, with modifications in the way the color AABB used to remove ghosting is computed and how the motion vectors are filtered. Details can be found here:</a:t>
            </a:r>
          </a:p>
          <a:p>
            <a:endParaRPr lang="en-US" dirty="0"/>
          </a:p>
          <a:p>
            <a:r>
              <a:rPr lang="en-US" dirty="0"/>
              <a:t>http://developer.download.nvidia.com/gameworks/events/GDC2016/msalvi_temporal_supersampling.pdf </a:t>
            </a:r>
          </a:p>
          <a:p>
            <a:endParaRPr lang="en-US" dirty="0"/>
          </a:p>
          <a:p>
            <a:r>
              <a:rPr lang="en-US" dirty="0"/>
              <a:t>and here:</a:t>
            </a:r>
          </a:p>
          <a:p>
            <a:endParaRPr lang="en-US" dirty="0"/>
          </a:p>
          <a:p>
            <a:r>
              <a:rPr lang="en-US" dirty="0"/>
              <a:t>http://www.gdcvault.com/play/1023521/From-the-Lab-Bench-Real</a:t>
            </a:r>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26</a:t>
            </a:fld>
            <a:endParaRPr lang="en-US"/>
          </a:p>
        </p:txBody>
      </p:sp>
    </p:spTree>
    <p:extLst>
      <p:ext uri="{BB962C8B-B14F-4D97-AF65-F5344CB8AC3E}">
        <p14:creationId xmlns:p14="http://schemas.microsoft.com/office/powerpoint/2010/main" val="4230516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compare the classic TAA against the new “learned TAA”..</a:t>
            </a:r>
          </a:p>
        </p:txBody>
      </p:sp>
      <p:sp>
        <p:nvSpPr>
          <p:cNvPr id="4" name="Slide Number Placeholder 3"/>
          <p:cNvSpPr>
            <a:spLocks noGrp="1"/>
          </p:cNvSpPr>
          <p:nvPr>
            <p:ph type="sldNum" sz="quarter" idx="10"/>
          </p:nvPr>
        </p:nvSpPr>
        <p:spPr/>
        <p:txBody>
          <a:bodyPr/>
          <a:lstStyle/>
          <a:p>
            <a:fld id="{EEE112AE-DBFD-4E91-9564-96F6E3C9ED0A}" type="slidenum">
              <a:rPr lang="en-US" smtClean="0"/>
              <a:t>27</a:t>
            </a:fld>
            <a:endParaRPr lang="en-US"/>
          </a:p>
        </p:txBody>
      </p:sp>
    </p:spTree>
    <p:extLst>
      <p:ext uri="{BB962C8B-B14F-4D97-AF65-F5344CB8AC3E}">
        <p14:creationId xmlns:p14="http://schemas.microsoft.com/office/powerpoint/2010/main" val="2020893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learned TAA generates a sharper image</a:t>
            </a:r>
          </a:p>
        </p:txBody>
      </p:sp>
      <p:sp>
        <p:nvSpPr>
          <p:cNvPr id="4" name="Slide Number Placeholder 3"/>
          <p:cNvSpPr>
            <a:spLocks noGrp="1"/>
          </p:cNvSpPr>
          <p:nvPr>
            <p:ph type="sldNum" sz="quarter" idx="10"/>
          </p:nvPr>
        </p:nvSpPr>
        <p:spPr/>
        <p:txBody>
          <a:bodyPr/>
          <a:lstStyle/>
          <a:p>
            <a:fld id="{EEE112AE-DBFD-4E91-9564-96F6E3C9ED0A}" type="slidenum">
              <a:rPr lang="en-US" smtClean="0"/>
              <a:t>28</a:t>
            </a:fld>
            <a:endParaRPr lang="en-US"/>
          </a:p>
        </p:txBody>
      </p:sp>
    </p:spTree>
    <p:extLst>
      <p:ext uri="{BB962C8B-B14F-4D97-AF65-F5344CB8AC3E}">
        <p14:creationId xmlns:p14="http://schemas.microsoft.com/office/powerpoint/2010/main" val="4091462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modify the autoencoder by changing the first encoder layer into a warped convolutional RNN layer.</a:t>
            </a:r>
          </a:p>
          <a:p>
            <a:r>
              <a:rPr lang="en-US" dirty="0"/>
              <a:t>This modification enables the autoencoder to finally learn dependencies between data in space and time.</a:t>
            </a:r>
          </a:p>
        </p:txBody>
      </p:sp>
      <p:sp>
        <p:nvSpPr>
          <p:cNvPr id="4" name="Slide Number Placeholder 3"/>
          <p:cNvSpPr>
            <a:spLocks noGrp="1"/>
          </p:cNvSpPr>
          <p:nvPr>
            <p:ph type="sldNum" sz="quarter" idx="10"/>
          </p:nvPr>
        </p:nvSpPr>
        <p:spPr/>
        <p:txBody>
          <a:bodyPr/>
          <a:lstStyle/>
          <a:p>
            <a:fld id="{EEE112AE-DBFD-4E91-9564-96F6E3C9ED0A}" type="slidenum">
              <a:rPr lang="en-US" smtClean="0"/>
              <a:t>30</a:t>
            </a:fld>
            <a:endParaRPr lang="en-US"/>
          </a:p>
        </p:txBody>
      </p:sp>
    </p:spTree>
    <p:extLst>
      <p:ext uri="{BB962C8B-B14F-4D97-AF65-F5344CB8AC3E}">
        <p14:creationId xmlns:p14="http://schemas.microsoft.com/office/powerpoint/2010/main" val="382039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how deep learning can be use to solve the incredibly challenging task of mapping an audio recording to a realistic facial animation.</a:t>
            </a:r>
          </a:p>
          <a:p>
            <a:r>
              <a:rPr lang="en-US" dirty="0"/>
              <a:t>Incredible work like this one inspired me to look into deep learning as a tool for real-time rendering research. </a:t>
            </a:r>
          </a:p>
          <a:p>
            <a:endParaRPr lang="en-US" dirty="0"/>
          </a:p>
          <a:p>
            <a:r>
              <a:rPr lang="en-US" dirty="0"/>
              <a:t>Today’s presentation is split in three sections. I will first provide a gentle introduction to some of the basic ideas underlying DL methods.</a:t>
            </a:r>
          </a:p>
          <a:p>
            <a:r>
              <a:rPr lang="en-US" dirty="0"/>
              <a:t>I will then show how to use these methods to build a novel solution for a long standing real-time rendering problem: anti-aliasing.</a:t>
            </a:r>
          </a:p>
          <a:p>
            <a:r>
              <a:rPr lang="en-US" dirty="0"/>
              <a:t>Finally I will conclude the presentation with a few thoughts on open problems and directions for future work.</a:t>
            </a:r>
          </a:p>
          <a:p>
            <a:endParaRPr lang="en-US" dirty="0"/>
          </a:p>
          <a:p>
            <a:r>
              <a:rPr lang="en-US" dirty="0"/>
              <a:t>--------------------------------</a:t>
            </a:r>
          </a:p>
          <a:p>
            <a:endParaRPr lang="en-US" dirty="0"/>
          </a:p>
          <a:p>
            <a:r>
              <a:rPr lang="en-US" dirty="0"/>
              <a:t>“</a:t>
            </a:r>
            <a:r>
              <a:rPr lang="en-US" sz="1200" b="0" dirty="0"/>
              <a:t>Audio-Driven Facial Animation by Joint End-to-End Learning of Pose and Emotion” r</a:t>
            </a:r>
            <a:r>
              <a:rPr lang="en-US" dirty="0"/>
              <a:t>esearch page:</a:t>
            </a:r>
          </a:p>
          <a:p>
            <a:r>
              <a:rPr lang="en-US" dirty="0"/>
              <a:t>http://research.nvidia.com/publication/2017-07_Audio-Driven-Facial-Animation</a:t>
            </a:r>
          </a:p>
          <a:p>
            <a:endParaRPr lang="en-US" dirty="0"/>
          </a:p>
          <a:p>
            <a:r>
              <a:rPr lang="en-US" dirty="0"/>
              <a:t>Video:</a:t>
            </a:r>
          </a:p>
          <a:p>
            <a:r>
              <a:rPr lang="en-US" dirty="0"/>
              <a:t>https://youtu.be/lDzrfdpGqw4</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a:t>
            </a:fld>
            <a:endParaRPr lang="en-US"/>
          </a:p>
        </p:txBody>
      </p:sp>
    </p:spTree>
    <p:extLst>
      <p:ext uri="{BB962C8B-B14F-4D97-AF65-F5344CB8AC3E}">
        <p14:creationId xmlns:p14="http://schemas.microsoft.com/office/powerpoint/2010/main" val="2800647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31</a:t>
            </a:fld>
            <a:endParaRPr lang="en-US"/>
          </a:p>
        </p:txBody>
      </p:sp>
    </p:spTree>
    <p:extLst>
      <p:ext uri="{BB962C8B-B14F-4D97-AF65-F5344CB8AC3E}">
        <p14:creationId xmlns:p14="http://schemas.microsoft.com/office/powerpoint/2010/main" val="781261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32</a:t>
            </a:fld>
            <a:endParaRPr lang="en-US"/>
          </a:p>
        </p:txBody>
      </p:sp>
    </p:spTree>
    <p:extLst>
      <p:ext uri="{BB962C8B-B14F-4D97-AF65-F5344CB8AC3E}">
        <p14:creationId xmlns:p14="http://schemas.microsoft.com/office/powerpoint/2010/main" val="539164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warped recurrent autoencoder generates images that are much sharper than TAA and learned TAA and also less biased/much closer to the reference solution rendered at 16 </a:t>
            </a:r>
            <a:r>
              <a:rPr lang="en-US" dirty="0" err="1"/>
              <a:t>spp</a:t>
            </a:r>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33</a:t>
            </a:fld>
            <a:endParaRPr lang="en-US"/>
          </a:p>
        </p:txBody>
      </p:sp>
    </p:spTree>
    <p:extLst>
      <p:ext uri="{BB962C8B-B14F-4D97-AF65-F5344CB8AC3E}">
        <p14:creationId xmlns:p14="http://schemas.microsoft.com/office/powerpoint/2010/main" val="21721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34</a:t>
            </a:fld>
            <a:endParaRPr lang="en-US"/>
          </a:p>
        </p:txBody>
      </p:sp>
    </p:spTree>
    <p:extLst>
      <p:ext uri="{BB962C8B-B14F-4D97-AF65-F5344CB8AC3E}">
        <p14:creationId xmlns:p14="http://schemas.microsoft.com/office/powerpoint/2010/main" val="766547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shows how WRAE generates higher quality and much more temporally stable </a:t>
            </a:r>
            <a:r>
              <a:rPr lang="en-US" dirty="0" err="1"/>
              <a:t>antialiased</a:t>
            </a:r>
            <a:r>
              <a:rPr lang="en-US" dirty="0"/>
              <a:t> images than a simple autoencoder.</a:t>
            </a:r>
          </a:p>
        </p:txBody>
      </p:sp>
      <p:sp>
        <p:nvSpPr>
          <p:cNvPr id="4" name="Slide Number Placeholder 3"/>
          <p:cNvSpPr>
            <a:spLocks noGrp="1"/>
          </p:cNvSpPr>
          <p:nvPr>
            <p:ph type="sldNum" sz="quarter" idx="10"/>
          </p:nvPr>
        </p:nvSpPr>
        <p:spPr/>
        <p:txBody>
          <a:bodyPr/>
          <a:lstStyle/>
          <a:p>
            <a:fld id="{EEE112AE-DBFD-4E91-9564-96F6E3C9ED0A}" type="slidenum">
              <a:rPr lang="en-US" smtClean="0"/>
              <a:t>35</a:t>
            </a:fld>
            <a:endParaRPr lang="en-US"/>
          </a:p>
        </p:txBody>
      </p:sp>
    </p:spTree>
    <p:extLst>
      <p:ext uri="{BB962C8B-B14F-4D97-AF65-F5344CB8AC3E}">
        <p14:creationId xmlns:p14="http://schemas.microsoft.com/office/powerpoint/2010/main" val="2068760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WRAE learns how to integrate color samples over time while removing the stale ones. The TAA network instead is hardwired to perform such operations.</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36</a:t>
            </a:fld>
            <a:endParaRPr lang="en-US"/>
          </a:p>
        </p:txBody>
      </p:sp>
    </p:spTree>
    <p:extLst>
      <p:ext uri="{BB962C8B-B14F-4D97-AF65-F5344CB8AC3E}">
        <p14:creationId xmlns:p14="http://schemas.microsoft.com/office/powerpoint/2010/main" val="340128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we can use an autoencoder to try to fix any sort of image defects.</a:t>
            </a:r>
          </a:p>
          <a:p>
            <a:endParaRPr lang="en-US" dirty="0"/>
          </a:p>
          <a:p>
            <a:r>
              <a:rPr lang="en-US" dirty="0"/>
              <a:t>To prove this point we add 30% Gaussian noise to the aliased 1 </a:t>
            </a:r>
            <a:r>
              <a:rPr lang="en-US" dirty="0" err="1"/>
              <a:t>spp</a:t>
            </a:r>
            <a:r>
              <a:rPr lang="en-US" dirty="0"/>
              <a:t> images (the noise changes in time) and we train the WRAE to reconstruct an anti-aliased and denoised image, all at once, without making changes to the WRAE architecture.</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37</a:t>
            </a:fld>
            <a:endParaRPr lang="en-US"/>
          </a:p>
        </p:txBody>
      </p:sp>
    </p:spTree>
    <p:extLst>
      <p:ext uri="{BB962C8B-B14F-4D97-AF65-F5344CB8AC3E}">
        <p14:creationId xmlns:p14="http://schemas.microsoft.com/office/powerpoint/2010/main" val="1429557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38</a:t>
            </a:fld>
            <a:endParaRPr lang="en-US"/>
          </a:p>
        </p:txBody>
      </p:sp>
    </p:spTree>
    <p:extLst>
      <p:ext uri="{BB962C8B-B14F-4D97-AF65-F5344CB8AC3E}">
        <p14:creationId xmlns:p14="http://schemas.microsoft.com/office/powerpoint/2010/main" val="493536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see the WRAE is very effective in removing the noise from the original image while reconstructing some of the missing details and applying antialiasing.</a:t>
            </a:r>
          </a:p>
        </p:txBody>
      </p:sp>
      <p:sp>
        <p:nvSpPr>
          <p:cNvPr id="4" name="Slide Number Placeholder 3"/>
          <p:cNvSpPr>
            <a:spLocks noGrp="1"/>
          </p:cNvSpPr>
          <p:nvPr>
            <p:ph type="sldNum" sz="quarter" idx="10"/>
          </p:nvPr>
        </p:nvSpPr>
        <p:spPr/>
        <p:txBody>
          <a:bodyPr/>
          <a:lstStyle/>
          <a:p>
            <a:fld id="{EEE112AE-DBFD-4E91-9564-96F6E3C9ED0A}" type="slidenum">
              <a:rPr lang="en-US" smtClean="0"/>
              <a:t>39</a:t>
            </a:fld>
            <a:endParaRPr lang="en-US"/>
          </a:p>
        </p:txBody>
      </p:sp>
    </p:spTree>
    <p:extLst>
      <p:ext uri="{BB962C8B-B14F-4D97-AF65-F5344CB8AC3E}">
        <p14:creationId xmlns:p14="http://schemas.microsoft.com/office/powerpoint/2010/main" val="1827308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shows how remarkable the denoised and </a:t>
            </a:r>
            <a:r>
              <a:rPr lang="en-US" dirty="0" err="1"/>
              <a:t>antialiased</a:t>
            </a:r>
            <a:r>
              <a:rPr lang="en-US" dirty="0"/>
              <a:t> results from WRAE are. </a:t>
            </a:r>
          </a:p>
          <a:p>
            <a:r>
              <a:rPr lang="en-US" dirty="0"/>
              <a:t>Much of the stochastic noise is gone and the result is very temporally stable.</a:t>
            </a:r>
          </a:p>
        </p:txBody>
      </p:sp>
      <p:sp>
        <p:nvSpPr>
          <p:cNvPr id="4" name="Slide Number Placeholder 3"/>
          <p:cNvSpPr>
            <a:spLocks noGrp="1"/>
          </p:cNvSpPr>
          <p:nvPr>
            <p:ph type="sldNum" sz="quarter" idx="10"/>
          </p:nvPr>
        </p:nvSpPr>
        <p:spPr/>
        <p:txBody>
          <a:bodyPr/>
          <a:lstStyle/>
          <a:p>
            <a:fld id="{EEE112AE-DBFD-4E91-9564-96F6E3C9ED0A}" type="slidenum">
              <a:rPr lang="en-US" smtClean="0"/>
              <a:t>40</a:t>
            </a:fld>
            <a:endParaRPr lang="en-US"/>
          </a:p>
        </p:txBody>
      </p:sp>
    </p:spTree>
    <p:extLst>
      <p:ext uri="{BB962C8B-B14F-4D97-AF65-F5344CB8AC3E}">
        <p14:creationId xmlns:p14="http://schemas.microsoft.com/office/powerpoint/2010/main" val="383199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core deep learning is a set of tools we can use to learn a function that transforms some data A into some data B.</a:t>
            </a:r>
          </a:p>
          <a:p>
            <a:r>
              <a:rPr lang="en-US" dirty="0"/>
              <a:t>At school we were often given a mathematical function and we were asked to apply it to some data to determine its output. This is a task that computers (and some humans) can do very well.</a:t>
            </a:r>
          </a:p>
          <a:p>
            <a:endParaRPr lang="en-US" dirty="0"/>
          </a:p>
          <a:p>
            <a:r>
              <a:rPr lang="en-US" dirty="0"/>
              <a:t>On the other hand computers have historically been quite poor at performing tasks that most people can do effortlessly most of the time, like transcribing the spoken word into text.</a:t>
            </a:r>
          </a:p>
          <a:p>
            <a:endParaRPr lang="en-US" dirty="0"/>
          </a:p>
          <a:p>
            <a:r>
              <a:rPr lang="en-US" dirty="0"/>
              <a:t>In this example we have a dataset A (recorded voicemail) and a dataset B (transcribed voicemail) and we want to learn a function that maps A to B.</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4</a:t>
            </a:fld>
            <a:endParaRPr lang="en-US"/>
          </a:p>
        </p:txBody>
      </p:sp>
    </p:spTree>
    <p:extLst>
      <p:ext uri="{BB962C8B-B14F-4D97-AF65-F5344CB8AC3E}">
        <p14:creationId xmlns:p14="http://schemas.microsoft.com/office/powerpoint/2010/main" val="1971922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Deep learning frameworks have not been designed with (real-time) graphics in mind.</a:t>
            </a:r>
          </a:p>
          <a:p>
            <a:r>
              <a:rPr lang="en-US" dirty="0">
                <a:sym typeface="Wingdings" panose="05000000000000000000" pitchFamily="2" charset="2"/>
              </a:rPr>
              <a:t>No libraries for </a:t>
            </a:r>
            <a:r>
              <a:rPr lang="en-US" dirty="0" err="1">
                <a:sym typeface="Wingdings" panose="05000000000000000000" pitchFamily="2" charset="2"/>
              </a:rPr>
              <a:t>gfx</a:t>
            </a:r>
            <a:r>
              <a:rPr lang="en-US" dirty="0">
                <a:sym typeface="Wingdings" panose="05000000000000000000" pitchFamily="2" charset="2"/>
              </a:rPr>
              <a:t> operations (e.g. It’s not fun to implement texture filtering in </a:t>
            </a:r>
            <a:r>
              <a:rPr lang="en-US" dirty="0" err="1">
                <a:sym typeface="Wingdings" panose="05000000000000000000" pitchFamily="2" charset="2"/>
              </a:rPr>
              <a:t>Tensorflow</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Also casting everything to graphs might be limiting our view of what is possible to achieve with deep learning.</a:t>
            </a:r>
          </a:p>
          <a:p>
            <a:r>
              <a:rPr lang="en-US" dirty="0">
                <a:sym typeface="Wingdings" panose="05000000000000000000" pitchFamily="2" charset="2"/>
              </a:rPr>
              <a:t>All we need is the ability of writing differentiable programs (almost) like we write every day’s code</a:t>
            </a:r>
          </a:p>
          <a:p>
            <a:endParaRPr lang="en-US" dirty="0">
              <a:sym typeface="Wingdings" panose="05000000000000000000" pitchFamily="2" charset="2"/>
            </a:endParaRPr>
          </a:p>
          <a:p>
            <a:r>
              <a:rPr lang="en-US" dirty="0">
                <a:sym typeface="Wingdings" panose="05000000000000000000" pitchFamily="2" charset="2"/>
              </a:rPr>
              <a:t>Debugging is hard in </a:t>
            </a:r>
            <a:r>
              <a:rPr lang="en-US" dirty="0" err="1">
                <a:sym typeface="Wingdings" panose="05000000000000000000" pitchFamily="2" charset="2"/>
              </a:rPr>
              <a:t>TensorFlow</a:t>
            </a:r>
            <a:r>
              <a:rPr lang="en-US" dirty="0">
                <a:sym typeface="Wingdings" panose="05000000000000000000" pitchFamily="2" charset="2"/>
              </a:rPr>
              <a:t>.</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42</a:t>
            </a:fld>
            <a:endParaRPr lang="en-US"/>
          </a:p>
        </p:txBody>
      </p:sp>
    </p:spTree>
    <p:extLst>
      <p:ext uri="{BB962C8B-B14F-4D97-AF65-F5344CB8AC3E}">
        <p14:creationId xmlns:p14="http://schemas.microsoft.com/office/powerpoint/2010/main" val="1323064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Exercise left for the readers: train network to generate the code for the </a:t>
            </a:r>
            <a:r>
              <a:rPr lang="en-US" dirty="0" err="1">
                <a:sym typeface="Wingdings" panose="05000000000000000000" pitchFamily="2" charset="2"/>
              </a:rPr>
              <a:t>TensorFlow</a:t>
            </a:r>
            <a:r>
              <a:rPr lang="en-US" dirty="0">
                <a:sym typeface="Wingdings" panose="05000000000000000000" pitchFamily="2" charset="2"/>
              </a:rPr>
              <a:t>-based TAA implementation from the scaled down screenshots</a:t>
            </a:r>
          </a:p>
          <a:p>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EE112AE-DBFD-4E91-9564-96F6E3C9ED0A}" type="slidenum">
              <a:rPr lang="en-US" smtClean="0"/>
              <a:t>43</a:t>
            </a:fld>
            <a:endParaRPr lang="en-US"/>
          </a:p>
        </p:txBody>
      </p:sp>
    </p:spTree>
    <p:extLst>
      <p:ext uri="{BB962C8B-B14F-4D97-AF65-F5344CB8AC3E}">
        <p14:creationId xmlns:p14="http://schemas.microsoft.com/office/powerpoint/2010/main" val="2172471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44</a:t>
            </a:fld>
            <a:endParaRPr lang="en-US"/>
          </a:p>
        </p:txBody>
      </p:sp>
    </p:spTree>
    <p:extLst>
      <p:ext uri="{BB962C8B-B14F-4D97-AF65-F5344CB8AC3E}">
        <p14:creationId xmlns:p14="http://schemas.microsoft.com/office/powerpoint/2010/main" val="1096784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Autoencoders are really fantastic machines that can fix an image for you from all sort of defects if trained accordingly.</a:t>
            </a:r>
          </a:p>
          <a:p>
            <a:endParaRPr lang="en-US" dirty="0"/>
          </a:p>
          <a:p>
            <a:r>
              <a:rPr lang="en-US" dirty="0"/>
              <a:t>A possible future scenario is to speed up rendering by taking lots of shortcuts, while retaining the ability of generating high quality images for reference.</a:t>
            </a:r>
          </a:p>
          <a:p>
            <a:r>
              <a:rPr lang="en-US" dirty="0"/>
              <a:t>Then we can use these images to train an autoencoder to fix the artifacts we generated by not doing “the right thing”.</a:t>
            </a:r>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45</a:t>
            </a:fld>
            <a:endParaRPr lang="en-US"/>
          </a:p>
        </p:txBody>
      </p:sp>
    </p:spTree>
    <p:extLst>
      <p:ext uri="{BB962C8B-B14F-4D97-AF65-F5344CB8AC3E}">
        <p14:creationId xmlns:p14="http://schemas.microsoft.com/office/powerpoint/2010/main" val="385995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Excited about future applications we are not even imagining yet!</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47</a:t>
            </a:fld>
            <a:endParaRPr lang="en-US"/>
          </a:p>
        </p:txBody>
      </p:sp>
    </p:spTree>
    <p:extLst>
      <p:ext uri="{BB962C8B-B14F-4D97-AF65-F5344CB8AC3E}">
        <p14:creationId xmlns:p14="http://schemas.microsoft.com/office/powerpoint/2010/main" val="402978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48</a:t>
            </a:fld>
            <a:endParaRPr lang="en-US"/>
          </a:p>
        </p:txBody>
      </p:sp>
    </p:spTree>
    <p:extLst>
      <p:ext uri="{BB962C8B-B14F-4D97-AF65-F5344CB8AC3E}">
        <p14:creationId xmlns:p14="http://schemas.microsoft.com/office/powerpoint/2010/main" val="3248336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52</a:t>
            </a:fld>
            <a:endParaRPr lang="en-US"/>
          </a:p>
        </p:txBody>
      </p:sp>
    </p:spTree>
    <p:extLst>
      <p:ext uri="{BB962C8B-B14F-4D97-AF65-F5344CB8AC3E}">
        <p14:creationId xmlns:p14="http://schemas.microsoft.com/office/powerpoint/2010/main" val="133193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hard to manually build such function F, even for the most disparate data.</a:t>
            </a:r>
          </a:p>
        </p:txBody>
      </p:sp>
      <p:sp>
        <p:nvSpPr>
          <p:cNvPr id="4" name="Slide Number Placeholder 3"/>
          <p:cNvSpPr>
            <a:spLocks noGrp="1"/>
          </p:cNvSpPr>
          <p:nvPr>
            <p:ph type="sldNum" sz="quarter" idx="10"/>
          </p:nvPr>
        </p:nvSpPr>
        <p:spPr/>
        <p:txBody>
          <a:bodyPr/>
          <a:lstStyle/>
          <a:p>
            <a:fld id="{EEE112AE-DBFD-4E91-9564-96F6E3C9ED0A}" type="slidenum">
              <a:rPr lang="en-US" smtClean="0"/>
              <a:t>5</a:t>
            </a:fld>
            <a:endParaRPr lang="en-US"/>
          </a:p>
        </p:txBody>
      </p:sp>
    </p:spTree>
    <p:extLst>
      <p:ext uri="{BB962C8B-B14F-4D97-AF65-F5344CB8AC3E}">
        <p14:creationId xmlns:p14="http://schemas.microsoft.com/office/powerpoint/2010/main" val="45794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 difficulty lies in discovering a function that can generalize to an arbitrary audio recording (X -&gt; Y)</a:t>
            </a:r>
          </a:p>
          <a:p>
            <a:endParaRPr lang="en-US" dirty="0"/>
          </a:p>
          <a:p>
            <a:r>
              <a:rPr lang="en-US" dirty="0"/>
              <a:t>Generalization is a particularly useful and powerful property and it’s likely that in most cases we will be seeking mappings that generalize to a wide range of data</a:t>
            </a:r>
          </a:p>
        </p:txBody>
      </p:sp>
      <p:sp>
        <p:nvSpPr>
          <p:cNvPr id="4" name="Slide Number Placeholder 3"/>
          <p:cNvSpPr>
            <a:spLocks noGrp="1"/>
          </p:cNvSpPr>
          <p:nvPr>
            <p:ph type="sldNum" sz="quarter" idx="10"/>
          </p:nvPr>
        </p:nvSpPr>
        <p:spPr/>
        <p:txBody>
          <a:bodyPr/>
          <a:lstStyle/>
          <a:p>
            <a:fld id="{EEE112AE-DBFD-4E91-9564-96F6E3C9ED0A}" type="slidenum">
              <a:rPr lang="en-US" smtClean="0"/>
              <a:t>6</a:t>
            </a:fld>
            <a:endParaRPr lang="en-US"/>
          </a:p>
        </p:txBody>
      </p:sp>
    </p:spTree>
    <p:extLst>
      <p:ext uri="{BB962C8B-B14F-4D97-AF65-F5344CB8AC3E}">
        <p14:creationId xmlns:p14="http://schemas.microsoft.com/office/powerpoint/2010/main" val="398198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automating the transcription of audio recordings is an extremely useful application, as people that do graphics, we want to focus on something a bit different.</a:t>
            </a:r>
          </a:p>
          <a:p>
            <a:endParaRPr lang="en-US" dirty="0"/>
          </a:p>
          <a:p>
            <a:r>
              <a:rPr lang="en-US" dirty="0"/>
              <a:t>For instance we might want to find a way to map noisy images rendered with Monte Carlo methods to a noise free image that is also rich in details.</a:t>
            </a:r>
          </a:p>
          <a:p>
            <a:r>
              <a:rPr lang="en-US" dirty="0"/>
              <a:t>Later in the presentation we’ll see how relatively easy is to attack such image reconstruction problem, and many others, using DL-based methods.</a:t>
            </a:r>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7</a:t>
            </a:fld>
            <a:endParaRPr lang="en-US"/>
          </a:p>
        </p:txBody>
      </p:sp>
    </p:spTree>
    <p:extLst>
      <p:ext uri="{BB962C8B-B14F-4D97-AF65-F5344CB8AC3E}">
        <p14:creationId xmlns:p14="http://schemas.microsoft.com/office/powerpoint/2010/main" val="142695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most simple object we are going to discuss today is the multi-layer perceptron, a feed forward artificial neural network (from left to right, in the diagram).</a:t>
            </a:r>
          </a:p>
          <a:p>
            <a:endParaRPr lang="en-US" dirty="0"/>
          </a:p>
          <a:p>
            <a:r>
              <a:rPr lang="en-US" dirty="0"/>
              <a:t>This vanilla MLP has 1 input and 1 output layer. An hidden layer h computes a linear combination of all the inputs for each neuron, followed by a non-linear transformation g.</a:t>
            </a:r>
          </a:p>
          <a:p>
            <a:r>
              <a:rPr lang="en-US" dirty="0"/>
              <a:t>The output is generated by another linear combination of all values generated by the hidden layer.  </a:t>
            </a:r>
          </a:p>
          <a:p>
            <a:r>
              <a:rPr lang="en-US" dirty="0"/>
              <a:t>Without the non-linear function g we could simply compose the transformations applied in the hidden linear into the output layer, thus removing the hidden layer entirely.</a:t>
            </a:r>
          </a:p>
          <a:p>
            <a:endParaRPr lang="en-US" dirty="0"/>
          </a:p>
          <a:p>
            <a:r>
              <a:rPr lang="en-US" dirty="0"/>
              <a:t>The role played by g is to dramatically increase the representational power of MLPs. </a:t>
            </a:r>
          </a:p>
          <a:p>
            <a:r>
              <a:rPr lang="en-US" dirty="0"/>
              <a:t>It has been shown that a simple MLP with linear output and with an arbitrarily wide single hidden layer can represent a large class of functions and their derivatives as well. </a:t>
            </a:r>
          </a:p>
          <a:p>
            <a:r>
              <a:rPr lang="en-US" dirty="0"/>
              <a:t>Although it’s not a given we will be able to learn the function we are looking for: i.e. learn “best” the W and b parameters for a given task.</a:t>
            </a:r>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8</a:t>
            </a:fld>
            <a:endParaRPr lang="en-US"/>
          </a:p>
        </p:txBody>
      </p:sp>
    </p:spTree>
    <p:extLst>
      <p:ext uri="{BB962C8B-B14F-4D97-AF65-F5344CB8AC3E}">
        <p14:creationId xmlns:p14="http://schemas.microsoft.com/office/powerpoint/2010/main" val="392708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see in a minute while using very wide hidden layers is not necessarily a good idea.</a:t>
            </a:r>
          </a:p>
          <a:p>
            <a:r>
              <a:rPr lang="en-US" dirty="0"/>
              <a:t>Fortunately the representational power of a multi-layer perceptron can be increased by adding more (possibly narrower) hidden layers to build a deep(</a:t>
            </a:r>
            <a:r>
              <a:rPr lang="en-US" dirty="0" err="1"/>
              <a:t>er</a:t>
            </a:r>
            <a:r>
              <a:rPr lang="en-US" dirty="0"/>
              <a:t>) artificial neural network.</a:t>
            </a:r>
          </a:p>
          <a:p>
            <a:endParaRPr lang="en-US" dirty="0"/>
          </a:p>
          <a:p>
            <a:r>
              <a:rPr lang="en-US" dirty="0"/>
              <a:t>The term “deep” is used when working with networks that have more than one hidden layer.</a:t>
            </a:r>
          </a:p>
          <a:p>
            <a:endParaRPr lang="en-US" dirty="0"/>
          </a:p>
          <a:p>
            <a:endParaRPr lang="en-US" dirty="0"/>
          </a:p>
        </p:txBody>
      </p:sp>
      <p:sp>
        <p:nvSpPr>
          <p:cNvPr id="4" name="Slide Number Placeholder 3"/>
          <p:cNvSpPr>
            <a:spLocks noGrp="1"/>
          </p:cNvSpPr>
          <p:nvPr>
            <p:ph type="sldNum" sz="quarter" idx="10"/>
          </p:nvPr>
        </p:nvSpPr>
        <p:spPr/>
        <p:txBody>
          <a:bodyPr/>
          <a:lstStyle/>
          <a:p>
            <a:fld id="{EEE112AE-DBFD-4E91-9564-96F6E3C9ED0A}" type="slidenum">
              <a:rPr lang="en-US" smtClean="0"/>
              <a:t>9</a:t>
            </a:fld>
            <a:endParaRPr lang="en-US"/>
          </a:p>
        </p:txBody>
      </p:sp>
    </p:spTree>
    <p:extLst>
      <p:ext uri="{BB962C8B-B14F-4D97-AF65-F5344CB8AC3E}">
        <p14:creationId xmlns:p14="http://schemas.microsoft.com/office/powerpoint/2010/main" val="41060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subTitle" idx="1"/>
          </p:nvPr>
        </p:nvSpPr>
        <p:spPr>
          <a:xfrm>
            <a:off x="1111599" y="2588599"/>
            <a:ext cx="10297599" cy="1046399"/>
          </a:xfrm>
          <a:prstGeom prst="rect">
            <a:avLst/>
          </a:prstGeom>
        </p:spPr>
        <p:txBody>
          <a:bodyPr lIns="91425" tIns="91425" rIns="91425" bIns="91425" anchor="t" anchorCtr="0"/>
          <a:lstStyle>
            <a:lvl1pPr rtl="0">
              <a:spcBef>
                <a:spcPts val="0"/>
              </a:spcBef>
              <a:buSzPct val="100000"/>
              <a:buFont typeface="Arial"/>
              <a:buNone/>
              <a:defRPr sz="2400" b="0">
                <a:latin typeface="Arial"/>
                <a:ea typeface="Arial"/>
                <a:cs typeface="Arial"/>
                <a:sym typeface="Arial"/>
              </a:defRPr>
            </a:lvl1pPr>
            <a:lvl2pPr rtl="0">
              <a:spcBef>
                <a:spcPts val="0"/>
              </a:spcBef>
              <a:buClr>
                <a:schemeClr val="lt2"/>
              </a:buClr>
              <a:buSzPct val="100000"/>
              <a:buFont typeface="Arial"/>
              <a:buNone/>
              <a:defRPr sz="2400">
                <a:solidFill>
                  <a:schemeClr val="lt2"/>
                </a:solidFill>
                <a:latin typeface="Arial"/>
                <a:ea typeface="Arial"/>
                <a:cs typeface="Arial"/>
                <a:sym typeface="Arial"/>
              </a:defRPr>
            </a:lvl2pPr>
            <a:lvl3pPr rtl="0">
              <a:spcBef>
                <a:spcPts val="0"/>
              </a:spcBef>
              <a:buClr>
                <a:schemeClr val="lt2"/>
              </a:buClr>
              <a:buSzPct val="100000"/>
              <a:buFont typeface="Arial"/>
              <a:buNone/>
              <a:defRPr sz="2400">
                <a:solidFill>
                  <a:schemeClr val="lt2"/>
                </a:solidFill>
                <a:latin typeface="Arial"/>
                <a:ea typeface="Arial"/>
                <a:cs typeface="Arial"/>
                <a:sym typeface="Arial"/>
              </a:defRPr>
            </a:lvl3pPr>
            <a:lvl4pPr rtl="0">
              <a:spcBef>
                <a:spcPts val="0"/>
              </a:spcBef>
              <a:buClr>
                <a:schemeClr val="lt2"/>
              </a:buClr>
              <a:buFont typeface="Arial"/>
              <a:buNone/>
              <a:defRPr>
                <a:solidFill>
                  <a:schemeClr val="lt2"/>
                </a:solidFill>
                <a:latin typeface="Arial"/>
                <a:ea typeface="Arial"/>
                <a:cs typeface="Arial"/>
                <a:sym typeface="Arial"/>
              </a:defRPr>
            </a:lvl4pPr>
            <a:lvl5pPr rtl="0">
              <a:spcBef>
                <a:spcPts val="0"/>
              </a:spcBef>
              <a:buClr>
                <a:schemeClr val="lt2"/>
              </a:buClr>
              <a:buFont typeface="Arial"/>
              <a:buNone/>
              <a:defRPr>
                <a:solidFill>
                  <a:schemeClr val="lt2"/>
                </a:solidFill>
                <a:latin typeface="Arial"/>
                <a:ea typeface="Arial"/>
                <a:cs typeface="Arial"/>
                <a:sym typeface="Arial"/>
              </a:defRPr>
            </a:lvl5pPr>
            <a:lvl6pPr rtl="0">
              <a:spcBef>
                <a:spcPts val="0"/>
              </a:spcBef>
              <a:buClr>
                <a:schemeClr val="lt2"/>
              </a:buClr>
              <a:buFont typeface="Arial"/>
              <a:buNone/>
              <a:defRPr>
                <a:solidFill>
                  <a:schemeClr val="lt2"/>
                </a:solidFill>
                <a:latin typeface="Arial"/>
                <a:ea typeface="Arial"/>
                <a:cs typeface="Arial"/>
                <a:sym typeface="Arial"/>
              </a:defRPr>
            </a:lvl6pPr>
            <a:lvl7pPr rtl="0">
              <a:spcBef>
                <a:spcPts val="0"/>
              </a:spcBef>
              <a:buClr>
                <a:schemeClr val="lt2"/>
              </a:buClr>
              <a:buFont typeface="Arial"/>
              <a:buNone/>
              <a:defRPr>
                <a:solidFill>
                  <a:schemeClr val="lt2"/>
                </a:solidFill>
                <a:latin typeface="Arial"/>
                <a:ea typeface="Arial"/>
                <a:cs typeface="Arial"/>
                <a:sym typeface="Arial"/>
              </a:defRPr>
            </a:lvl7pPr>
            <a:lvl8pPr rtl="0">
              <a:spcBef>
                <a:spcPts val="0"/>
              </a:spcBef>
              <a:buClr>
                <a:schemeClr val="lt2"/>
              </a:buClr>
              <a:buFont typeface="Arial"/>
              <a:buNone/>
              <a:defRPr>
                <a:solidFill>
                  <a:schemeClr val="lt2"/>
                </a:solidFill>
                <a:latin typeface="Arial"/>
                <a:ea typeface="Arial"/>
                <a:cs typeface="Arial"/>
                <a:sym typeface="Arial"/>
              </a:defRPr>
            </a:lvl8pPr>
            <a:lvl9pPr rtl="0">
              <a:spcBef>
                <a:spcPts val="0"/>
              </a:spcBef>
              <a:buClr>
                <a:schemeClr val="lt2"/>
              </a:buClr>
              <a:buFont typeface="Arial"/>
              <a:buNone/>
              <a:defRPr>
                <a:solidFill>
                  <a:schemeClr val="lt2"/>
                </a:solidFill>
                <a:latin typeface="Arial"/>
                <a:ea typeface="Arial"/>
                <a:cs typeface="Arial"/>
                <a:sym typeface="Arial"/>
              </a:defRPr>
            </a:lvl9pPr>
          </a:lstStyle>
          <a:p>
            <a:r>
              <a:rPr lang="en-US"/>
              <a:t>Click to edit Master subtitle style</a:t>
            </a:r>
            <a:endParaRPr dirty="0"/>
          </a:p>
        </p:txBody>
      </p:sp>
      <p:sp>
        <p:nvSpPr>
          <p:cNvPr id="11" name="Shape 11"/>
          <p:cNvSpPr txBox="1">
            <a:spLocks noGrp="1"/>
          </p:cNvSpPr>
          <p:nvPr>
            <p:ph type="ctrTitle"/>
          </p:nvPr>
        </p:nvSpPr>
        <p:spPr>
          <a:xfrm>
            <a:off x="1111599" y="1646201"/>
            <a:ext cx="10297599" cy="942399"/>
          </a:xfrm>
          <a:prstGeom prst="rect">
            <a:avLst/>
          </a:prstGeom>
        </p:spPr>
        <p:txBody>
          <a:bodyPr lIns="91425" tIns="91425" rIns="91425" bIns="91425" anchor="b" anchorCtr="0"/>
          <a:lstStyle>
            <a:lvl1pPr rtl="0">
              <a:spcBef>
                <a:spcPts val="0"/>
              </a:spcBef>
              <a:buSzPct val="100000"/>
              <a:buFont typeface="Arial"/>
              <a:defRPr sz="3200">
                <a:latin typeface="Arial"/>
                <a:ea typeface="Arial"/>
                <a:cs typeface="Arial"/>
                <a:sym typeface="Arial"/>
              </a:defRPr>
            </a:lvl1pPr>
            <a:lvl2pPr algn="ctr" rtl="0">
              <a:spcBef>
                <a:spcPts val="0"/>
              </a:spcBef>
              <a:buSzPct val="100000"/>
              <a:defRPr sz="3200"/>
            </a:lvl2pPr>
            <a:lvl3pPr algn="ctr" rtl="0">
              <a:spcBef>
                <a:spcPts val="0"/>
              </a:spcBef>
              <a:buSzPct val="100000"/>
              <a:defRPr sz="3200"/>
            </a:lvl3pPr>
            <a:lvl4pPr algn="ctr" rtl="0">
              <a:spcBef>
                <a:spcPts val="0"/>
              </a:spcBef>
              <a:buSzPct val="100000"/>
              <a:defRPr sz="3200"/>
            </a:lvl4pPr>
            <a:lvl5pPr algn="ctr" rtl="0">
              <a:spcBef>
                <a:spcPts val="0"/>
              </a:spcBef>
              <a:buSzPct val="100000"/>
              <a:defRPr sz="3200"/>
            </a:lvl5pPr>
            <a:lvl6pPr algn="ctr" rtl="0">
              <a:spcBef>
                <a:spcPts val="0"/>
              </a:spcBef>
              <a:buSzPct val="100000"/>
              <a:defRPr sz="3200"/>
            </a:lvl6pPr>
            <a:lvl7pPr algn="ctr" rtl="0">
              <a:spcBef>
                <a:spcPts val="0"/>
              </a:spcBef>
              <a:buSzPct val="100000"/>
              <a:defRPr sz="3200"/>
            </a:lvl7pPr>
            <a:lvl8pPr algn="ctr" rtl="0">
              <a:spcBef>
                <a:spcPts val="0"/>
              </a:spcBef>
              <a:buSzPct val="100000"/>
              <a:defRPr sz="3200"/>
            </a:lvl8pPr>
            <a:lvl9pPr algn="ctr" rtl="0">
              <a:spcBef>
                <a:spcPts val="0"/>
              </a:spcBef>
              <a:buSzPct val="100000"/>
              <a:defRPr sz="3200"/>
            </a:lvl9pPr>
          </a:lstStyle>
          <a:p>
            <a:r>
              <a:rPr lang="en-US" dirty="0"/>
              <a:t>Click to edit Master title style</a:t>
            </a:r>
            <a:endParaRPr dirty="0"/>
          </a:p>
        </p:txBody>
      </p:sp>
    </p:spTree>
    <p:extLst>
      <p:ext uri="{BB962C8B-B14F-4D97-AF65-F5344CB8AC3E}">
        <p14:creationId xmlns:p14="http://schemas.microsoft.com/office/powerpoint/2010/main" val="58266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32132"/>
            <a:ext cx="10972800" cy="848399"/>
          </a:xfrm>
          <a:prstGeom prst="rect">
            <a:avLst/>
          </a:prstGeom>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dirty="0"/>
              <a:t>Click to edit Master title style</a:t>
            </a:r>
            <a:endParaRPr dirty="0"/>
          </a:p>
        </p:txBody>
      </p:sp>
      <p:sp>
        <p:nvSpPr>
          <p:cNvPr id="14" name="Shape 14"/>
          <p:cNvSpPr txBox="1">
            <a:spLocks noGrp="1"/>
          </p:cNvSpPr>
          <p:nvPr>
            <p:ph type="body" idx="1" hasCustomPrompt="1"/>
          </p:nvPr>
        </p:nvSpPr>
        <p:spPr>
          <a:xfrm>
            <a:off x="609600" y="1124518"/>
            <a:ext cx="10972800" cy="4967599"/>
          </a:xfrm>
          <a:prstGeom prst="rect">
            <a:avLst/>
          </a:prstGeom>
        </p:spPr>
        <p:txBody>
          <a:bodyPr lIns="91425" tIns="91425" rIns="91425" bIns="91425" anchor="t" anchorCtr="0"/>
          <a:lstStyle>
            <a:lvl1pPr marL="0" indent="304792" rtl="0">
              <a:lnSpc>
                <a:spcPct val="125000"/>
              </a:lnSpc>
              <a:spcBef>
                <a:spcPts val="0"/>
              </a:spcBef>
              <a:buClr>
                <a:schemeClr val="tx1"/>
              </a:buClr>
              <a:buFont typeface="Arial" panose="020B0604020202020204" pitchFamily="34" charset="0"/>
              <a:buChar char="■"/>
              <a:defRPr/>
            </a:lvl1pPr>
            <a:lvl2pPr marL="457189" indent="304792" rtl="0">
              <a:lnSpc>
                <a:spcPct val="125000"/>
              </a:lnSpc>
              <a:spcBef>
                <a:spcPts val="0"/>
              </a:spcBef>
              <a:buClr>
                <a:srgbClr val="92D050"/>
              </a:buClr>
              <a:buSzPct val="100000"/>
              <a:buChar char="♦"/>
              <a:defRPr sz="1867"/>
            </a:lvl2pPr>
            <a:lvl3pPr marL="1219170" indent="-304792" rtl="0">
              <a:lnSpc>
                <a:spcPct val="125000"/>
              </a:lnSpc>
              <a:spcBef>
                <a:spcPts val="0"/>
              </a:spcBef>
              <a:buClr>
                <a:srgbClr val="92D050"/>
              </a:buClr>
              <a:buSzPct val="100000"/>
              <a:buFont typeface="Arial" panose="020B0604020202020204" pitchFamily="34" charset="0"/>
              <a:buChar char="■"/>
              <a:defRPr sz="1600"/>
            </a:lvl3pPr>
            <a:lvl4pPr marL="1295368" indent="228594" rtl="0">
              <a:lnSpc>
                <a:spcPct val="115000"/>
              </a:lnSpc>
              <a:spcBef>
                <a:spcPts val="0"/>
              </a:spcBef>
              <a:buClr>
                <a:srgbClr val="92D050"/>
              </a:buClr>
              <a:buSzPct val="100000"/>
              <a:buChar char="■"/>
              <a:defRPr sz="1467"/>
            </a:lvl4pPr>
            <a:lvl5pPr rtl="0">
              <a:lnSpc>
                <a:spcPct val="115000"/>
              </a:lnSpc>
              <a:spcBef>
                <a:spcPts val="0"/>
              </a:spcBef>
              <a:buClr>
                <a:srgbClr val="92D050"/>
              </a:buClr>
              <a:buSzPct val="100000"/>
              <a:buChar char="■"/>
              <a:defRPr sz="1467"/>
            </a:lvl5pPr>
            <a:lvl6pPr rtl="0">
              <a:lnSpc>
                <a:spcPct val="115000"/>
              </a:lnSpc>
              <a:spcBef>
                <a:spcPts val="0"/>
              </a:spcBef>
              <a:buClr>
                <a:srgbClr val="92D050"/>
              </a:buClr>
              <a:buSzPct val="100000"/>
              <a:defRPr sz="1333"/>
            </a:lvl6pPr>
            <a:lvl7pPr rtl="0">
              <a:lnSpc>
                <a:spcPct val="115000"/>
              </a:lnSpc>
              <a:spcBef>
                <a:spcPts val="0"/>
              </a:spcBef>
              <a:buClr>
                <a:srgbClr val="92D050"/>
              </a:buClr>
              <a:buSzPct val="100000"/>
              <a:buChar char="■"/>
              <a:defRPr sz="1333"/>
            </a:lvl7pPr>
            <a:lvl8pPr rtl="0">
              <a:lnSpc>
                <a:spcPct val="115000"/>
              </a:lnSpc>
              <a:spcBef>
                <a:spcPts val="0"/>
              </a:spcBef>
              <a:buClr>
                <a:srgbClr val="92D050"/>
              </a:buClr>
              <a:buSzPct val="100000"/>
              <a:buChar char="■"/>
              <a:defRPr sz="1333"/>
            </a:lvl8pPr>
            <a:lvl9pPr rtl="0">
              <a:lnSpc>
                <a:spcPct val="115000"/>
              </a:lnSpc>
              <a:spcBef>
                <a:spcPts val="0"/>
              </a:spcBef>
              <a:buClr>
                <a:srgbClr val="92D050"/>
              </a:buClr>
              <a:buSzPct val="100000"/>
              <a:defRPr sz="1333"/>
            </a:lvl9pPr>
          </a:lstStyle>
          <a:p>
            <a:r>
              <a:rPr lang="en-US" dirty="0"/>
              <a:t>Click to add text</a:t>
            </a:r>
          </a:p>
          <a:p>
            <a:pPr lvl="1"/>
            <a:r>
              <a:rPr lang="en-US" dirty="0"/>
              <a:t>Line 2</a:t>
            </a:r>
          </a:p>
          <a:p>
            <a:pPr lvl="2"/>
            <a:r>
              <a:rPr lang="en-US" dirty="0"/>
              <a:t>Line 3</a:t>
            </a:r>
          </a:p>
          <a:p>
            <a:pPr lvl="3"/>
            <a:r>
              <a:rPr lang="en-US" dirty="0"/>
              <a:t> Line 4		</a:t>
            </a:r>
            <a:endParaRPr dirty="0"/>
          </a:p>
        </p:txBody>
      </p:sp>
    </p:spTree>
    <p:extLst>
      <p:ext uri="{BB962C8B-B14F-4D97-AF65-F5344CB8AC3E}">
        <p14:creationId xmlns:p14="http://schemas.microsoft.com/office/powerpoint/2010/main" val="194908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32132"/>
            <a:ext cx="10972800" cy="848399"/>
          </a:xfrm>
          <a:prstGeom prst="rect">
            <a:avLst/>
          </a:prstGeom>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206327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88867"/>
            <a:ext cx="10972800" cy="848399"/>
          </a:xfrm>
          <a:prstGeom prst="rect">
            <a:avLst/>
          </a:prstGeom>
        </p:spPr>
        <p:txBody>
          <a:bodyPr lIns="91425" tIns="91425" rIns="91425" bIns="91425" anchor="b" anchorCtr="0"/>
          <a:lstStyle>
            <a:lvl1pPr algn="ctr" rtl="0">
              <a:spcBef>
                <a:spcPts val="0"/>
              </a:spcBef>
              <a:defRPr sz="3200">
                <a:solidFill>
                  <a:srgbClr val="92D05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4129083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32132"/>
            <a:ext cx="10972800" cy="848399"/>
          </a:xfrm>
          <a:prstGeom prst="rect">
            <a:avLst/>
          </a:prstGeom>
          <a:noFill/>
          <a:ln>
            <a:noFill/>
          </a:ln>
        </p:spPr>
        <p:txBody>
          <a:bodyPr lIns="91425" tIns="91425" rIns="91425" bIns="91425" anchor="b" anchorCtr="0"/>
          <a:lstStyle>
            <a:lvl1pPr rtl="0">
              <a:spcBef>
                <a:spcPts val="0"/>
              </a:spcBef>
              <a:buClr>
                <a:srgbClr val="92D050"/>
              </a:buClr>
              <a:buSzPct val="100000"/>
              <a:buNone/>
              <a:defRPr sz="2400" b="1">
                <a:solidFill>
                  <a:srgbClr val="92D050"/>
                </a:solidFill>
              </a:defRPr>
            </a:lvl1pPr>
            <a:lvl2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2pPr>
            <a:lvl3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3pPr>
            <a:lvl4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4pPr>
            <a:lvl5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5pPr>
            <a:lvl6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6pPr>
            <a:lvl7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7pPr>
            <a:lvl8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8pPr>
            <a:lvl9pPr rtl="0">
              <a:spcBef>
                <a:spcPts val="0"/>
              </a:spcBef>
              <a:buClr>
                <a:srgbClr val="92D050"/>
              </a:buClr>
              <a:buSzPct val="100000"/>
              <a:buFont typeface="Source Sans Pro"/>
              <a:buNone/>
              <a:defRPr sz="3000" b="1">
                <a:solidFill>
                  <a:srgbClr val="92D050"/>
                </a:solidFill>
                <a:latin typeface="Source Sans Pro"/>
                <a:ea typeface="Source Sans Pro"/>
                <a:cs typeface="Source Sans Pro"/>
                <a:sym typeface="Source Sans Pro"/>
              </a:defRPr>
            </a:lvl9pPr>
          </a:lstStyle>
          <a:p>
            <a:endParaRPr dirty="0"/>
          </a:p>
        </p:txBody>
      </p:sp>
      <p:sp>
        <p:nvSpPr>
          <p:cNvPr id="6" name="Shape 6"/>
          <p:cNvSpPr txBox="1">
            <a:spLocks noGrp="1"/>
          </p:cNvSpPr>
          <p:nvPr>
            <p:ph type="body" idx="1"/>
          </p:nvPr>
        </p:nvSpPr>
        <p:spPr>
          <a:xfrm>
            <a:off x="609600" y="1123034"/>
            <a:ext cx="10972800" cy="4967599"/>
          </a:xfrm>
          <a:prstGeom prst="rect">
            <a:avLst/>
          </a:prstGeom>
          <a:noFill/>
          <a:ln>
            <a:noFill/>
          </a:ln>
        </p:spPr>
        <p:txBody>
          <a:bodyPr lIns="91425" tIns="91425" rIns="91425" bIns="91425" anchor="t" anchorCtr="0"/>
          <a:lstStyle>
            <a:lvl1pPr rtl="0">
              <a:spcBef>
                <a:spcPts val="600"/>
              </a:spcBef>
              <a:buClr>
                <a:schemeClr val="lt1"/>
              </a:buClr>
              <a:buSzPct val="100000"/>
              <a:buChar char="■"/>
              <a:defRPr sz="1800" b="1">
                <a:solidFill>
                  <a:schemeClr val="lt1"/>
                </a:solidFill>
              </a:defRPr>
            </a:lvl1pPr>
            <a:lvl2pPr rtl="0">
              <a:spcBef>
                <a:spcPts val="480"/>
              </a:spcBef>
              <a:buClr>
                <a:schemeClr val="lt1"/>
              </a:buClr>
              <a:buSzPct val="100000"/>
              <a:defRPr sz="1600">
                <a:solidFill>
                  <a:schemeClr val="lt1"/>
                </a:solidFill>
              </a:defRPr>
            </a:lvl2pPr>
            <a:lvl3pPr rtl="0">
              <a:spcBef>
                <a:spcPts val="480"/>
              </a:spcBef>
              <a:buClr>
                <a:schemeClr val="lt1"/>
              </a:buClr>
              <a:defRPr>
                <a:solidFill>
                  <a:schemeClr val="lt1"/>
                </a:solidFill>
              </a:defRPr>
            </a:lvl3pPr>
            <a:lvl4pPr rtl="0">
              <a:spcBef>
                <a:spcPts val="360"/>
              </a:spcBef>
              <a:buClr>
                <a:schemeClr val="lt1"/>
              </a:buClr>
              <a:defRPr>
                <a:solidFill>
                  <a:schemeClr val="lt1"/>
                </a:solidFill>
              </a:defRPr>
            </a:lvl4pPr>
            <a:lvl5pPr rtl="0">
              <a:spcBef>
                <a:spcPts val="360"/>
              </a:spcBef>
              <a:buClr>
                <a:schemeClr val="lt1"/>
              </a:buClr>
              <a:defRPr>
                <a:solidFill>
                  <a:schemeClr val="lt1"/>
                </a:solidFill>
              </a:defRPr>
            </a:lvl5pPr>
            <a:lvl6pPr rtl="0">
              <a:spcBef>
                <a:spcPts val="360"/>
              </a:spcBef>
              <a:buClr>
                <a:schemeClr val="lt1"/>
              </a:buClr>
              <a:defRPr>
                <a:solidFill>
                  <a:schemeClr val="lt1"/>
                </a:solidFill>
              </a:defRPr>
            </a:lvl6pPr>
            <a:lvl7pPr rtl="0">
              <a:spcBef>
                <a:spcPts val="360"/>
              </a:spcBef>
              <a:buClr>
                <a:schemeClr val="lt1"/>
              </a:buClr>
              <a:defRPr>
                <a:solidFill>
                  <a:schemeClr val="lt1"/>
                </a:solidFill>
              </a:defRPr>
            </a:lvl7pPr>
            <a:lvl8pPr rtl="0">
              <a:spcBef>
                <a:spcPts val="360"/>
              </a:spcBef>
              <a:buClr>
                <a:schemeClr val="lt1"/>
              </a:buClr>
              <a:defRPr>
                <a:solidFill>
                  <a:schemeClr val="lt1"/>
                </a:solidFill>
              </a:defRPr>
            </a:lvl8pPr>
            <a:lvl9pPr rtl="0">
              <a:spcBef>
                <a:spcPts val="360"/>
              </a:spcBef>
              <a:buClr>
                <a:schemeClr val="lt1"/>
              </a:buClr>
              <a:defRPr>
                <a:solidFill>
                  <a:schemeClr val="lt1"/>
                </a:solidFill>
              </a:defRPr>
            </a:lvl9pPr>
          </a:lstStyle>
          <a:p>
            <a:endParaRPr dirty="0"/>
          </a:p>
        </p:txBody>
      </p:sp>
      <p:pic>
        <p:nvPicPr>
          <p:cNvPr id="8" name="Shape 8"/>
          <p:cNvPicPr preferRelativeResize="0"/>
          <p:nvPr/>
        </p:nvPicPr>
        <p:blipFill>
          <a:blip r:embed="rId6">
            <a:extLst>
              <a:ext uri="{28A0092B-C50C-407E-A947-70E740481C1C}">
                <a14:useLocalDpi xmlns:a14="http://schemas.microsoft.com/office/drawing/2010/main" val="0"/>
              </a:ext>
            </a:extLst>
          </a:blip>
          <a:stretch>
            <a:fillRect/>
          </a:stretch>
        </p:blipFill>
        <p:spPr>
          <a:xfrm>
            <a:off x="10309967" y="6296811"/>
            <a:ext cx="1756332" cy="457378"/>
          </a:xfrm>
          <a:prstGeom prst="rect">
            <a:avLst/>
          </a:prstGeom>
          <a:noFill/>
          <a:ln>
            <a:noFill/>
          </a:ln>
        </p:spPr>
      </p:pic>
      <p:sp>
        <p:nvSpPr>
          <p:cNvPr id="11" name="Shape 16">
            <a:extLst>
              <a:ext uri="{FF2B5EF4-FFF2-40B4-BE49-F238E27FC236}">
                <a16:creationId xmlns:a16="http://schemas.microsoft.com/office/drawing/2014/main" id="{851CB2CC-5624-40D3-A593-02E938DA8527}"/>
              </a:ext>
            </a:extLst>
          </p:cNvPr>
          <p:cNvSpPr txBox="1"/>
          <p:nvPr userDrawn="1"/>
        </p:nvSpPr>
        <p:spPr>
          <a:xfrm>
            <a:off x="949143" y="6303243"/>
            <a:ext cx="7307600" cy="524800"/>
          </a:xfrm>
          <a:prstGeom prst="rect">
            <a:avLst/>
          </a:prstGeom>
          <a:noFill/>
          <a:ln>
            <a:noFill/>
          </a:ln>
        </p:spPr>
        <p:txBody>
          <a:bodyPr lIns="121900" tIns="121900" rIns="121900" bIns="121900" anchor="t" anchorCtr="0">
            <a:noAutofit/>
          </a:bodyPr>
          <a:lstStyle/>
          <a:p>
            <a:pPr lvl="0" rtl="0">
              <a:spcBef>
                <a:spcPts val="0"/>
              </a:spcBef>
              <a:buClr>
                <a:schemeClr val="dk1"/>
              </a:buClr>
              <a:buSzPct val="137500"/>
              <a:buFont typeface="Arial"/>
              <a:buNone/>
            </a:pPr>
            <a:r>
              <a:rPr lang="en" sz="1067" dirty="0">
                <a:solidFill>
                  <a:schemeClr val="lt1"/>
                </a:solidFill>
              </a:rPr>
              <a:t>“Open Problems in Real-Time Rendering” Course</a:t>
            </a:r>
          </a:p>
        </p:txBody>
      </p:sp>
    </p:spTree>
    <p:extLst>
      <p:ext uri="{BB962C8B-B14F-4D97-AF65-F5344CB8AC3E}">
        <p14:creationId xmlns:p14="http://schemas.microsoft.com/office/powerpoint/2010/main" val="9242082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25.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tags" Target="../tags/tag24.xml"/><Relationship Id="rId16" Type="http://schemas.openxmlformats.org/officeDocument/2006/relationships/image" Target="../media/image28.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16.xml"/><Relationship Id="rId5" Type="http://schemas.openxmlformats.org/officeDocument/2006/relationships/tags" Target="../tags/tag27.xml"/><Relationship Id="rId15" Type="http://schemas.openxmlformats.org/officeDocument/2006/relationships/image" Target="../media/image27.png"/><Relationship Id="rId10"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tags" Target="../tags/tag33.xml"/><Relationship Id="rId16" Type="http://schemas.openxmlformats.org/officeDocument/2006/relationships/image" Target="../media/image28.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notesSlide" Target="../notesSlides/notesSlide17.xml"/><Relationship Id="rId5" Type="http://schemas.openxmlformats.org/officeDocument/2006/relationships/tags" Target="../tags/tag36.xml"/><Relationship Id="rId15" Type="http://schemas.openxmlformats.org/officeDocument/2006/relationships/image" Target="../media/image27.png"/><Relationship Id="rId10" Type="http://schemas.openxmlformats.org/officeDocument/2006/relationships/slideLayout" Target="../slideLayouts/slideLayout2.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26.png"/><Relationship Id="rId18" Type="http://schemas.openxmlformats.org/officeDocument/2006/relationships/image" Target="../media/image32.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5.png"/><Relationship Id="rId17" Type="http://schemas.openxmlformats.org/officeDocument/2006/relationships/image" Target="../media/image31.png"/><Relationship Id="rId2" Type="http://schemas.openxmlformats.org/officeDocument/2006/relationships/tags" Target="../tags/tag42.xml"/><Relationship Id="rId16" Type="http://schemas.openxmlformats.org/officeDocument/2006/relationships/image" Target="../media/image29.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notesSlide" Target="../notesSlides/notesSlide18.xml"/><Relationship Id="rId5" Type="http://schemas.openxmlformats.org/officeDocument/2006/relationships/tags" Target="../tags/tag45.xml"/><Relationship Id="rId15" Type="http://schemas.openxmlformats.org/officeDocument/2006/relationships/image" Target="../media/image28.png"/><Relationship Id="rId10"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notesSlide" Target="../notesSlides/notesSlide22.xml"/><Relationship Id="rId17" Type="http://schemas.openxmlformats.org/officeDocument/2006/relationships/image" Target="../media/image38.png"/><Relationship Id="rId2" Type="http://schemas.openxmlformats.org/officeDocument/2006/relationships/tags" Target="../tags/tag52.xml"/><Relationship Id="rId16" Type="http://schemas.openxmlformats.org/officeDocument/2006/relationships/image" Target="../media/image37.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2.xml"/><Relationship Id="rId5" Type="http://schemas.openxmlformats.org/officeDocument/2006/relationships/tags" Target="../tags/tag55.xml"/><Relationship Id="rId15" Type="http://schemas.openxmlformats.org/officeDocument/2006/relationships/image" Target="../media/image36.png"/><Relationship Id="rId10" Type="http://schemas.openxmlformats.org/officeDocument/2006/relationships/tags" Target="../tags/tag60.xml"/><Relationship Id="rId19" Type="http://schemas.openxmlformats.org/officeDocument/2006/relationships/image" Target="../media/image40.png"/><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tags" Target="../tags/tag63.xml"/><Relationship Id="rId21" Type="http://schemas.openxmlformats.org/officeDocument/2006/relationships/image" Target="../media/image38.png"/><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tags" Target="../tags/tag62.xml"/><Relationship Id="rId16" Type="http://schemas.openxmlformats.org/officeDocument/2006/relationships/notesSlide" Target="../notesSlides/notesSlide24.xml"/><Relationship Id="rId20" Type="http://schemas.openxmlformats.org/officeDocument/2006/relationships/image" Target="../media/image37.pn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image" Target="../media/image41.png"/><Relationship Id="rId5" Type="http://schemas.openxmlformats.org/officeDocument/2006/relationships/tags" Target="../tags/tag65.xml"/><Relationship Id="rId15" Type="http://schemas.openxmlformats.org/officeDocument/2006/relationships/slideLayout" Target="../slideLayouts/slideLayout2.xml"/><Relationship Id="rId23" Type="http://schemas.openxmlformats.org/officeDocument/2006/relationships/image" Target="../media/image40.png"/><Relationship Id="rId10" Type="http://schemas.openxmlformats.org/officeDocument/2006/relationships/tags" Target="../tags/tag70.xml"/><Relationship Id="rId19" Type="http://schemas.openxmlformats.org/officeDocument/2006/relationships/image" Target="../media/image36.pn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image" Target="../media/image39.png"/><Relationship Id="rId27"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7.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26.png"/><Relationship Id="rId18" Type="http://schemas.openxmlformats.org/officeDocument/2006/relationships/image" Target="../media/image32.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25.png"/><Relationship Id="rId17" Type="http://schemas.openxmlformats.org/officeDocument/2006/relationships/image" Target="../media/image31.png"/><Relationship Id="rId2" Type="http://schemas.openxmlformats.org/officeDocument/2006/relationships/tags" Target="../tags/tag78.xml"/><Relationship Id="rId16" Type="http://schemas.openxmlformats.org/officeDocument/2006/relationships/image" Target="../media/image29.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notesSlide" Target="../notesSlides/notesSlide29.xml"/><Relationship Id="rId5" Type="http://schemas.openxmlformats.org/officeDocument/2006/relationships/tags" Target="../tags/tag81.xml"/><Relationship Id="rId15" Type="http://schemas.openxmlformats.org/officeDocument/2006/relationships/image" Target="../media/image28.png"/><Relationship Id="rId10" Type="http://schemas.openxmlformats.org/officeDocument/2006/relationships/slideLayout" Target="../slideLayouts/slideLayout2.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26.png"/><Relationship Id="rId18" Type="http://schemas.openxmlformats.org/officeDocument/2006/relationships/image" Target="../media/image55.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25.png"/><Relationship Id="rId17" Type="http://schemas.openxmlformats.org/officeDocument/2006/relationships/image" Target="../media/image56.png"/><Relationship Id="rId2" Type="http://schemas.openxmlformats.org/officeDocument/2006/relationships/tags" Target="../tags/tag87.xml"/><Relationship Id="rId16" Type="http://schemas.openxmlformats.org/officeDocument/2006/relationships/image" Target="../media/image29.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notesSlide" Target="../notesSlides/notesSlide36.xml"/><Relationship Id="rId5" Type="http://schemas.openxmlformats.org/officeDocument/2006/relationships/tags" Target="../tags/tag90.xml"/><Relationship Id="rId15" Type="http://schemas.openxmlformats.org/officeDocument/2006/relationships/image" Target="../media/image28.png"/><Relationship Id="rId10"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notesSlide" Target="../notesSlides/notesSlide4.xml"/><Relationship Id="rId10" Type="http://schemas.openxmlformats.org/officeDocument/2006/relationships/image" Target="../media/image7.png"/><Relationship Id="rId4" Type="http://schemas.openxmlformats.org/officeDocument/2006/relationships/slideLayout" Target="../slideLayouts/slideLayout3.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notesSlide" Target="../notesSlides/notesSlide5.xml"/><Relationship Id="rId10" Type="http://schemas.openxmlformats.org/officeDocument/2006/relationships/image" Target="../media/image6.png"/><Relationship Id="rId4" Type="http://schemas.openxmlformats.org/officeDocument/2006/relationships/slideLayout" Target="../slideLayouts/slideLayout3.xml"/><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notesSlide" Target="../notesSlides/notesSlide6.xml"/><Relationship Id="rId10" Type="http://schemas.openxmlformats.org/officeDocument/2006/relationships/image" Target="../media/image6.png"/><Relationship Id="rId4" Type="http://schemas.openxmlformats.org/officeDocument/2006/relationships/slideLayout" Target="../slideLayouts/slideLayout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notesSlide" Target="../notesSlides/notesSlide7.xml"/><Relationship Id="rId10" Type="http://schemas.openxmlformats.org/officeDocument/2006/relationships/image" Target="../media/image9.png"/><Relationship Id="rId4" Type="http://schemas.openxmlformats.org/officeDocument/2006/relationships/slideLayout" Target="../slideLayouts/slideLayout3.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5.xml"/><Relationship Id="rId7"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8.xml"/><Relationship Id="rId7" Type="http://schemas.openxmlformats.org/officeDocument/2006/relationships/image" Target="../media/image1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5D7AA9-9B04-4395-86F9-133ABBD78129}"/>
              </a:ext>
            </a:extLst>
          </p:cNvPr>
          <p:cNvSpPr>
            <a:spLocks noGrp="1"/>
          </p:cNvSpPr>
          <p:nvPr>
            <p:ph type="subTitle" idx="1"/>
          </p:nvPr>
        </p:nvSpPr>
        <p:spPr>
          <a:xfrm>
            <a:off x="1021278" y="3946422"/>
            <a:ext cx="9144000" cy="1655762"/>
          </a:xfrm>
        </p:spPr>
        <p:txBody>
          <a:bodyPr>
            <a:normAutofit/>
          </a:bodyPr>
          <a:lstStyle/>
          <a:p>
            <a:r>
              <a:rPr lang="en-US" sz="2000" dirty="0"/>
              <a:t>Marco Salvi</a:t>
            </a:r>
          </a:p>
          <a:p>
            <a:r>
              <a:rPr lang="en-US" sz="2000" dirty="0"/>
              <a:t>NVIDIA</a:t>
            </a:r>
          </a:p>
        </p:txBody>
      </p:sp>
      <p:sp>
        <p:nvSpPr>
          <p:cNvPr id="2" name="Title 1">
            <a:extLst>
              <a:ext uri="{FF2B5EF4-FFF2-40B4-BE49-F238E27FC236}">
                <a16:creationId xmlns:a16="http://schemas.microsoft.com/office/drawing/2014/main" id="{50ECFB99-1E02-4763-8384-038C4355A269}"/>
              </a:ext>
            </a:extLst>
          </p:cNvPr>
          <p:cNvSpPr>
            <a:spLocks noGrp="1"/>
          </p:cNvSpPr>
          <p:nvPr>
            <p:ph type="ctrTitle"/>
          </p:nvPr>
        </p:nvSpPr>
        <p:spPr>
          <a:xfrm>
            <a:off x="1021278" y="1128301"/>
            <a:ext cx="10064338" cy="2387600"/>
          </a:xfrm>
        </p:spPr>
        <p:txBody>
          <a:bodyPr>
            <a:normAutofit/>
          </a:bodyPr>
          <a:lstStyle/>
          <a:p>
            <a:r>
              <a:rPr lang="en-US" sz="3600" dirty="0"/>
              <a:t>Deep Learning: </a:t>
            </a:r>
            <a:br>
              <a:rPr lang="en-US" sz="3600" dirty="0"/>
            </a:br>
            <a:r>
              <a:rPr lang="en-US" sz="3600" dirty="0"/>
              <a:t>The Future of Real-Time Rendering?</a:t>
            </a:r>
          </a:p>
        </p:txBody>
      </p:sp>
      <p:sp>
        <p:nvSpPr>
          <p:cNvPr id="4" name="Slide Number Placeholder 3"/>
          <p:cNvSpPr>
            <a:spLocks noGrp="1"/>
          </p:cNvSpPr>
          <p:nvPr>
            <p:ph type="sldNum" idx="4294967295"/>
          </p:nvPr>
        </p:nvSpPr>
        <p:spPr>
          <a:xfrm>
            <a:off x="0" y="6330679"/>
            <a:ext cx="731599" cy="524800"/>
          </a:xfrm>
          <a:prstGeom prst="rect">
            <a:avLst/>
          </a:prstGeom>
        </p:spPr>
        <p:txBody>
          <a:bodyPr/>
          <a:lstStyle/>
          <a:p>
            <a:fld id="{4F7CCA55-5E84-46C2-B1D8-1DA7C6EE7BDC}" type="slidenum">
              <a:rPr lang="en-US" smtClean="0"/>
              <a:t>1</a:t>
            </a:fld>
            <a:endParaRPr lang="en-US"/>
          </a:p>
        </p:txBody>
      </p:sp>
    </p:spTree>
    <p:extLst>
      <p:ext uri="{BB962C8B-B14F-4D97-AF65-F5344CB8AC3E}">
        <p14:creationId xmlns:p14="http://schemas.microsoft.com/office/powerpoint/2010/main" val="314335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via Loss Minimization</a:t>
            </a:r>
          </a:p>
        </p:txBody>
      </p:sp>
      <p:sp>
        <p:nvSpPr>
          <p:cNvPr id="4" name="Text Placeholder 3"/>
          <p:cNvSpPr>
            <a:spLocks noGrp="1"/>
          </p:cNvSpPr>
          <p:nvPr>
            <p:ph type="body" idx="1"/>
          </p:nvPr>
        </p:nvSpPr>
        <p:spPr>
          <a:xfrm>
            <a:off x="609600" y="1124518"/>
            <a:ext cx="10972800" cy="4967599"/>
          </a:xfrm>
        </p:spPr>
        <p:txBody>
          <a:bodyPr/>
          <a:lstStyle/>
          <a:p>
            <a:r>
              <a:rPr lang="en-US" dirty="0"/>
              <a:t>Loss function measure distance between </a:t>
            </a:r>
            <a:r>
              <a:rPr lang="en-US" i="1" dirty="0"/>
              <a:t>true </a:t>
            </a:r>
            <a:r>
              <a:rPr lang="en-US" dirty="0"/>
              <a:t>and </a:t>
            </a:r>
            <a:r>
              <a:rPr lang="en-US" i="1" dirty="0"/>
              <a:t>predicted </a:t>
            </a:r>
            <a:r>
              <a:rPr lang="en-US" dirty="0"/>
              <a:t>output</a:t>
            </a:r>
          </a:p>
          <a:p>
            <a:pPr lvl="1"/>
            <a:r>
              <a:rPr lang="en-US" dirty="0"/>
              <a:t>e.g.</a:t>
            </a:r>
          </a:p>
          <a:p>
            <a:pPr indent="0">
              <a:buNone/>
            </a:pPr>
            <a:endParaRPr lang="en-US" dirty="0"/>
          </a:p>
          <a:p>
            <a:r>
              <a:rPr lang="en-US" dirty="0"/>
              <a:t>Gradient of the loss function provides deltas to update network weights (gradient descent)</a:t>
            </a:r>
          </a:p>
          <a:p>
            <a:pPr lvl="1"/>
            <a:r>
              <a:rPr lang="en-US" dirty="0"/>
              <a:t> </a:t>
            </a:r>
          </a:p>
          <a:p>
            <a:pPr lvl="1"/>
            <a:r>
              <a:rPr lang="en-US" dirty="0"/>
              <a:t>The artificial neural network is just a (mostly </a:t>
            </a:r>
            <a:r>
              <a:rPr lang="en-US" dirty="0">
                <a:sym typeface="Wingdings" panose="05000000000000000000" pitchFamily="2" charset="2"/>
              </a:rPr>
              <a:t></a:t>
            </a:r>
            <a:r>
              <a:rPr lang="en-US" dirty="0"/>
              <a:t>) differentiable function!</a:t>
            </a:r>
          </a:p>
          <a:p>
            <a:pPr lvl="2"/>
            <a:r>
              <a:rPr lang="en-US" dirty="0"/>
              <a:t>DL frameworks exploit chain rule to efficiently generate gradients with the backpropagation method</a:t>
            </a:r>
          </a:p>
          <a:p>
            <a:endParaRPr lang="en-US" dirty="0"/>
          </a:p>
          <a:p>
            <a:r>
              <a:rPr lang="en-US" dirty="0"/>
              <a:t>Training the network (when everything goes according plans..)</a:t>
            </a:r>
          </a:p>
          <a:p>
            <a:pPr marL="914389" lvl="1" indent="-457200">
              <a:buFont typeface="+mj-lt"/>
              <a:buAutoNum type="arabicPeriod"/>
            </a:pPr>
            <a:r>
              <a:rPr lang="en-US" dirty="0"/>
              <a:t>Evaluate loss</a:t>
            </a:r>
          </a:p>
          <a:p>
            <a:pPr marL="914389" lvl="1" indent="-457200">
              <a:buFont typeface="+mj-lt"/>
              <a:buAutoNum type="arabicPeriod"/>
            </a:pPr>
            <a:r>
              <a:rPr lang="en-US" dirty="0"/>
              <a:t>Update weights</a:t>
            </a:r>
          </a:p>
          <a:p>
            <a:pPr marL="914389" lvl="1" indent="-457200">
              <a:buFont typeface="+mj-lt"/>
              <a:buAutoNum type="arabicPeriod"/>
            </a:pPr>
            <a:r>
              <a:rPr lang="en-US" dirty="0"/>
              <a:t>Repeat until loss plateaus → profit</a:t>
            </a:r>
          </a:p>
          <a:p>
            <a:pPr marL="914389" lvl="1" indent="-457200">
              <a:buFont typeface="+mj-lt"/>
              <a:buAutoNum type="arabicPeriod"/>
            </a:pPr>
            <a:endParaRPr lang="en-US" b="1" dirty="0"/>
          </a:p>
          <a:p>
            <a:pPr lvl="1"/>
            <a:endParaRPr lang="en-US" dirty="0"/>
          </a:p>
          <a:p>
            <a:pPr lvl="1"/>
            <a:endParaRPr lang="en-US" dirty="0"/>
          </a:p>
        </p:txBody>
      </p:sp>
      <p:sp>
        <p:nvSpPr>
          <p:cNvPr id="3" name="Slide Number Placeholder 2"/>
          <p:cNvSpPr>
            <a:spLocks noGrp="1"/>
          </p:cNvSpPr>
          <p:nvPr>
            <p:ph type="sldNum" idx="4294967295"/>
          </p:nvPr>
        </p:nvSpPr>
        <p:spPr>
          <a:xfrm>
            <a:off x="0" y="6249018"/>
            <a:ext cx="731599" cy="524800"/>
          </a:xfrm>
          <a:prstGeom prst="rect">
            <a:avLst/>
          </a:prstGeom>
        </p:spPr>
        <p:txBody>
          <a:bodyPr/>
          <a:lstStyle/>
          <a:p>
            <a:fld id="{4F7CCA55-5E84-46C2-B1D8-1DA7C6EE7BDC}" type="slidenum">
              <a:rPr lang="en-US" smtClean="0"/>
              <a:t>10</a:t>
            </a:fld>
            <a:endParaRPr lang="en-US"/>
          </a:p>
        </p:txBody>
      </p:sp>
      <p:pic>
        <p:nvPicPr>
          <p:cNvPr id="6" name="Picture 5"/>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80759" y="1606951"/>
            <a:ext cx="1712876" cy="275312"/>
          </a:xfrm>
          <a:prstGeom prst="rect">
            <a:avLst/>
          </a:prstGeom>
        </p:spPr>
      </p:pic>
      <p:pic>
        <p:nvPicPr>
          <p:cNvPr id="27" name="Picture 26"/>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459439" y="2639806"/>
            <a:ext cx="2243720" cy="288501"/>
          </a:xfrm>
          <a:prstGeom prst="rect">
            <a:avLst/>
          </a:prstGeom>
        </p:spPr>
      </p:pic>
    </p:spTree>
    <p:extLst>
      <p:ext uri="{BB962C8B-B14F-4D97-AF65-F5344CB8AC3E}">
        <p14:creationId xmlns:p14="http://schemas.microsoft.com/office/powerpoint/2010/main" val="30047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Learning a (useless) Graphics Pipeline</a:t>
            </a:r>
          </a:p>
        </p:txBody>
      </p:sp>
      <p:sp>
        <p:nvSpPr>
          <p:cNvPr id="2" name="Slide Number Placeholder 1"/>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11</a:t>
            </a:fld>
            <a:endParaRPr lang="en-US"/>
          </a:p>
        </p:txBody>
      </p:sp>
      <p:cxnSp>
        <p:nvCxnSpPr>
          <p:cNvPr id="11" name="Straight Arrow Connector 10">
            <a:extLst/>
          </p:cNvPr>
          <p:cNvCxnSpPr>
            <a:cxnSpLocks/>
          </p:cNvCxnSpPr>
          <p:nvPr/>
        </p:nvCxnSpPr>
        <p:spPr>
          <a:xfrm>
            <a:off x="4661208" y="3067515"/>
            <a:ext cx="2542478" cy="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222933" y="2589655"/>
            <a:ext cx="958077" cy="954109"/>
            <a:chOff x="3385323" y="2324100"/>
            <a:chExt cx="1234302" cy="1229190"/>
          </a:xfrm>
        </p:grpSpPr>
        <p:cxnSp>
          <p:nvCxnSpPr>
            <p:cNvPr id="17" name="Straight Arrow Connector 16">
              <a:extLst/>
            </p:cNvPr>
            <p:cNvCxnSpPr>
              <a:cxnSpLocks/>
            </p:cNvCxnSpPr>
            <p:nvPr/>
          </p:nvCxnSpPr>
          <p:spPr>
            <a:xfrm flipV="1">
              <a:off x="3385323" y="2324100"/>
              <a:ext cx="929502" cy="924390"/>
            </a:xfrm>
            <a:prstGeom prst="straightConnector1">
              <a:avLst/>
            </a:prstGeom>
            <a:ln w="2222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p:cNvPr>
            <p:cNvCxnSpPr>
              <a:cxnSpLocks/>
            </p:cNvCxnSpPr>
            <p:nvPr/>
          </p:nvCxnSpPr>
          <p:spPr>
            <a:xfrm flipV="1">
              <a:off x="3537723" y="2476500"/>
              <a:ext cx="929502" cy="924390"/>
            </a:xfrm>
            <a:prstGeom prst="straightConnector1">
              <a:avLst/>
            </a:prstGeom>
            <a:ln w="2222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p:cNvPr>
            <p:cNvCxnSpPr>
              <a:cxnSpLocks/>
            </p:cNvCxnSpPr>
            <p:nvPr/>
          </p:nvCxnSpPr>
          <p:spPr>
            <a:xfrm flipV="1">
              <a:off x="3690123" y="2628900"/>
              <a:ext cx="929502" cy="924390"/>
            </a:xfrm>
            <a:prstGeom prst="straightConnector1">
              <a:avLst/>
            </a:prstGeom>
            <a:ln w="2222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4"/>
          <a:stretch>
            <a:fillRect/>
          </a:stretch>
        </p:blipFill>
        <p:spPr>
          <a:xfrm>
            <a:off x="7552690" y="2362030"/>
            <a:ext cx="1495595" cy="1495595"/>
          </a:xfrm>
          <a:prstGeom prst="rect">
            <a:avLst/>
          </a:prstGeom>
        </p:spPr>
      </p:pic>
      <p:pic>
        <p:nvPicPr>
          <p:cNvPr id="29" name="Picture 28"/>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5705076" y="2267823"/>
            <a:ext cx="318981" cy="622014"/>
          </a:xfrm>
          <a:prstGeom prst="rect">
            <a:avLst/>
          </a:prstGeom>
        </p:spPr>
      </p:pic>
      <p:sp>
        <p:nvSpPr>
          <p:cNvPr id="3" name="TextBox 2"/>
          <p:cNvSpPr txBox="1"/>
          <p:nvPr/>
        </p:nvSpPr>
        <p:spPr>
          <a:xfrm>
            <a:off x="2611373" y="4149392"/>
            <a:ext cx="1696298" cy="400110"/>
          </a:xfrm>
          <a:prstGeom prst="rect">
            <a:avLst/>
          </a:prstGeom>
          <a:noFill/>
        </p:spPr>
        <p:txBody>
          <a:bodyPr wrap="none" rtlCol="0">
            <a:spAutoFit/>
          </a:bodyPr>
          <a:lstStyle/>
          <a:p>
            <a:r>
              <a:rPr lang="en-US" sz="2000" dirty="0">
                <a:solidFill>
                  <a:schemeClr val="bg1"/>
                </a:solidFill>
              </a:rPr>
              <a:t>light direction</a:t>
            </a:r>
          </a:p>
        </p:txBody>
      </p:sp>
      <p:sp>
        <p:nvSpPr>
          <p:cNvPr id="14" name="TextBox 13"/>
          <p:cNvSpPr txBox="1"/>
          <p:nvPr/>
        </p:nvSpPr>
        <p:spPr>
          <a:xfrm>
            <a:off x="7858699" y="4139379"/>
            <a:ext cx="883575" cy="400110"/>
          </a:xfrm>
          <a:prstGeom prst="rect">
            <a:avLst/>
          </a:prstGeom>
          <a:noFill/>
        </p:spPr>
        <p:txBody>
          <a:bodyPr wrap="none" rtlCol="0">
            <a:spAutoFit/>
          </a:bodyPr>
          <a:lstStyle/>
          <a:p>
            <a:r>
              <a:rPr lang="en-US" sz="2000" dirty="0">
                <a:solidFill>
                  <a:schemeClr val="bg1"/>
                </a:solidFill>
              </a:rPr>
              <a:t>image</a:t>
            </a:r>
          </a:p>
        </p:txBody>
      </p:sp>
    </p:spTree>
    <p:extLst>
      <p:ext uri="{BB962C8B-B14F-4D97-AF65-F5344CB8AC3E}">
        <p14:creationId xmlns:p14="http://schemas.microsoft.com/office/powerpoint/2010/main" val="382770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132"/>
            <a:ext cx="10972800" cy="848399"/>
          </a:xfrm>
        </p:spPr>
        <p:txBody>
          <a:bodyPr/>
          <a:lstStyle/>
          <a:p>
            <a:r>
              <a:rPr lang="en-US" dirty="0"/>
              <a:t>Learning a (Useless) Graphics Pipeline</a:t>
            </a:r>
          </a:p>
        </p:txBody>
      </p:sp>
      <p:sp>
        <p:nvSpPr>
          <p:cNvPr id="4" name="Slide Number Placeholder 3"/>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12</a:t>
            </a:fld>
            <a:endParaRPr lang="en-US"/>
          </a:p>
        </p:txBody>
      </p:sp>
      <p:sp>
        <p:nvSpPr>
          <p:cNvPr id="6" name="Oval 5"/>
          <p:cNvSpPr/>
          <p:nvPr/>
        </p:nvSpPr>
        <p:spPr>
          <a:xfrm>
            <a:off x="3567161" y="3101878"/>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67161" y="2384398"/>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67161" y="3818314"/>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88820" y="3585203"/>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5788820" y="2628240"/>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5788820" y="4304993"/>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5782095" y="1913343"/>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 name="Straight Connector 14"/>
          <p:cNvCxnSpPr>
            <a:cxnSpLocks/>
            <a:stCxn id="7" idx="6"/>
            <a:endCxn id="12" idx="2"/>
          </p:cNvCxnSpPr>
          <p:nvPr/>
        </p:nvCxnSpPr>
        <p:spPr>
          <a:xfrm flipV="1">
            <a:off x="3925379" y="2092452"/>
            <a:ext cx="1856716" cy="47105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stCxn id="6" idx="6"/>
            <a:endCxn id="12" idx="2"/>
          </p:cNvCxnSpPr>
          <p:nvPr/>
        </p:nvCxnSpPr>
        <p:spPr>
          <a:xfrm flipV="1">
            <a:off x="3925379" y="2092452"/>
            <a:ext cx="1856716" cy="118853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6"/>
            <a:endCxn id="12" idx="2"/>
          </p:cNvCxnSpPr>
          <p:nvPr/>
        </p:nvCxnSpPr>
        <p:spPr>
          <a:xfrm flipV="1">
            <a:off x="3925379" y="2092452"/>
            <a:ext cx="1856716" cy="190497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7" idx="6"/>
            <a:endCxn id="10" idx="2"/>
          </p:cNvCxnSpPr>
          <p:nvPr/>
        </p:nvCxnSpPr>
        <p:spPr>
          <a:xfrm>
            <a:off x="3925379" y="2563507"/>
            <a:ext cx="1863441" cy="24384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stCxn id="6" idx="6"/>
            <a:endCxn id="10" idx="2"/>
          </p:cNvCxnSpPr>
          <p:nvPr/>
        </p:nvCxnSpPr>
        <p:spPr>
          <a:xfrm flipV="1">
            <a:off x="3925379" y="2807349"/>
            <a:ext cx="1863441" cy="473638"/>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8" idx="6"/>
            <a:endCxn id="10" idx="2"/>
          </p:cNvCxnSpPr>
          <p:nvPr/>
        </p:nvCxnSpPr>
        <p:spPr>
          <a:xfrm flipV="1">
            <a:off x="3925379" y="2807349"/>
            <a:ext cx="1863441" cy="119007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a:stCxn id="7" idx="6"/>
            <a:endCxn id="11" idx="2"/>
          </p:cNvCxnSpPr>
          <p:nvPr/>
        </p:nvCxnSpPr>
        <p:spPr>
          <a:xfrm>
            <a:off x="3925379" y="2563507"/>
            <a:ext cx="1863441" cy="192059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6" idx="6"/>
            <a:endCxn id="11" idx="2"/>
          </p:cNvCxnSpPr>
          <p:nvPr/>
        </p:nvCxnSpPr>
        <p:spPr>
          <a:xfrm>
            <a:off x="3925379" y="3280987"/>
            <a:ext cx="1863441" cy="120311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a:stCxn id="8" idx="6"/>
            <a:endCxn id="11" idx="2"/>
          </p:cNvCxnSpPr>
          <p:nvPr/>
        </p:nvCxnSpPr>
        <p:spPr>
          <a:xfrm>
            <a:off x="3925379" y="3997423"/>
            <a:ext cx="1863441" cy="486679"/>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7" idx="6"/>
            <a:endCxn id="9" idx="2"/>
          </p:cNvCxnSpPr>
          <p:nvPr/>
        </p:nvCxnSpPr>
        <p:spPr>
          <a:xfrm>
            <a:off x="3925379" y="2563507"/>
            <a:ext cx="1863441" cy="120080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6" idx="6"/>
            <a:endCxn id="9" idx="2"/>
          </p:cNvCxnSpPr>
          <p:nvPr/>
        </p:nvCxnSpPr>
        <p:spPr>
          <a:xfrm>
            <a:off x="3925379" y="3280987"/>
            <a:ext cx="1863441" cy="48332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a:stCxn id="8" idx="6"/>
            <a:endCxn id="9" idx="2"/>
          </p:cNvCxnSpPr>
          <p:nvPr/>
        </p:nvCxnSpPr>
        <p:spPr>
          <a:xfrm flipV="1">
            <a:off x="3925379" y="3764312"/>
            <a:ext cx="1863441" cy="23311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7872929" y="2638555"/>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a:cxnSpLocks/>
            <a:stCxn id="10" idx="6"/>
            <a:endCxn id="100" idx="2"/>
          </p:cNvCxnSpPr>
          <p:nvPr/>
        </p:nvCxnSpPr>
        <p:spPr>
          <a:xfrm>
            <a:off x="6147038" y="2807349"/>
            <a:ext cx="1725891" cy="1031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a:stCxn id="12" idx="6"/>
            <a:endCxn id="100" idx="2"/>
          </p:cNvCxnSpPr>
          <p:nvPr/>
        </p:nvCxnSpPr>
        <p:spPr>
          <a:xfrm>
            <a:off x="6140313" y="2092452"/>
            <a:ext cx="1732616" cy="72521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a:stCxn id="9" idx="6"/>
            <a:endCxn id="100" idx="2"/>
          </p:cNvCxnSpPr>
          <p:nvPr/>
        </p:nvCxnSpPr>
        <p:spPr>
          <a:xfrm flipV="1">
            <a:off x="6147038" y="2817664"/>
            <a:ext cx="1725891" cy="946648"/>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a:stCxn id="11" idx="6"/>
            <a:endCxn id="100" idx="2"/>
          </p:cNvCxnSpPr>
          <p:nvPr/>
        </p:nvCxnSpPr>
        <p:spPr>
          <a:xfrm flipV="1">
            <a:off x="6147038" y="2817664"/>
            <a:ext cx="1725891" cy="1666438"/>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7872929" y="3585203"/>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cxnSpLocks/>
            <a:stCxn id="10" idx="6"/>
            <a:endCxn id="117" idx="2"/>
          </p:cNvCxnSpPr>
          <p:nvPr/>
        </p:nvCxnSpPr>
        <p:spPr>
          <a:xfrm>
            <a:off x="6147038" y="2807349"/>
            <a:ext cx="1725891" cy="956963"/>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a:stCxn id="12" idx="6"/>
            <a:endCxn id="117" idx="2"/>
          </p:cNvCxnSpPr>
          <p:nvPr/>
        </p:nvCxnSpPr>
        <p:spPr>
          <a:xfrm>
            <a:off x="6140313" y="2092452"/>
            <a:ext cx="1732616" cy="167186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cxnSpLocks/>
            <a:stCxn id="9" idx="6"/>
            <a:endCxn id="117" idx="2"/>
          </p:cNvCxnSpPr>
          <p:nvPr/>
        </p:nvCxnSpPr>
        <p:spPr>
          <a:xfrm>
            <a:off x="6147038" y="3764312"/>
            <a:ext cx="1725891" cy="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a:stCxn id="11" idx="6"/>
            <a:endCxn id="117" idx="2"/>
          </p:cNvCxnSpPr>
          <p:nvPr/>
        </p:nvCxnSpPr>
        <p:spPr>
          <a:xfrm flipV="1">
            <a:off x="6147038" y="3764312"/>
            <a:ext cx="1725891" cy="71979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872929" y="1425861"/>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8021748" y="1974704"/>
            <a:ext cx="55928" cy="466222"/>
            <a:chOff x="6782693" y="2788135"/>
            <a:chExt cx="55928" cy="466222"/>
          </a:xfrm>
        </p:grpSpPr>
        <p:sp>
          <p:nvSpPr>
            <p:cNvPr id="53" name="Oval 52"/>
            <p:cNvSpPr/>
            <p:nvPr/>
          </p:nvSpPr>
          <p:spPr>
            <a:xfrm>
              <a:off x="6782693" y="2788135"/>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6782693" y="2993282"/>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p:cNvSpPr/>
            <p:nvPr/>
          </p:nvSpPr>
          <p:spPr>
            <a:xfrm>
              <a:off x="6782693" y="3198429"/>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7" name="Group 56"/>
          <p:cNvGrpSpPr/>
          <p:nvPr/>
        </p:nvGrpSpPr>
        <p:grpSpPr>
          <a:xfrm>
            <a:off x="8024074" y="4072653"/>
            <a:ext cx="55928" cy="466222"/>
            <a:chOff x="6782693" y="2788135"/>
            <a:chExt cx="55928" cy="466222"/>
          </a:xfrm>
        </p:grpSpPr>
        <p:sp>
          <p:nvSpPr>
            <p:cNvPr id="58" name="Oval 57"/>
            <p:cNvSpPr/>
            <p:nvPr/>
          </p:nvSpPr>
          <p:spPr>
            <a:xfrm>
              <a:off x="6782693" y="2788135"/>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6782693" y="2993282"/>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782693" y="3198429"/>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1" name="Oval 60"/>
          <p:cNvSpPr/>
          <p:nvPr/>
        </p:nvSpPr>
        <p:spPr>
          <a:xfrm>
            <a:off x="7872929" y="4735023"/>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a:cxnSpLocks/>
            <a:stCxn id="12" idx="6"/>
            <a:endCxn id="52" idx="2"/>
          </p:cNvCxnSpPr>
          <p:nvPr/>
        </p:nvCxnSpPr>
        <p:spPr>
          <a:xfrm flipV="1">
            <a:off x="6140313" y="1604970"/>
            <a:ext cx="1732616" cy="48748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a:stCxn id="10" idx="6"/>
            <a:endCxn id="52" idx="2"/>
          </p:cNvCxnSpPr>
          <p:nvPr/>
        </p:nvCxnSpPr>
        <p:spPr>
          <a:xfrm flipV="1">
            <a:off x="6147038" y="1604970"/>
            <a:ext cx="1725891" cy="1202379"/>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a:stCxn id="9" idx="6"/>
            <a:endCxn id="52" idx="2"/>
          </p:cNvCxnSpPr>
          <p:nvPr/>
        </p:nvCxnSpPr>
        <p:spPr>
          <a:xfrm flipV="1">
            <a:off x="6147038" y="1604970"/>
            <a:ext cx="1725891" cy="215934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a:stCxn id="11" idx="6"/>
            <a:endCxn id="52" idx="2"/>
          </p:cNvCxnSpPr>
          <p:nvPr/>
        </p:nvCxnSpPr>
        <p:spPr>
          <a:xfrm flipV="1">
            <a:off x="6147038" y="1604970"/>
            <a:ext cx="1725891" cy="287913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a:stCxn id="11" idx="6"/>
            <a:endCxn id="61" idx="2"/>
          </p:cNvCxnSpPr>
          <p:nvPr/>
        </p:nvCxnSpPr>
        <p:spPr>
          <a:xfrm>
            <a:off x="6147038" y="4484102"/>
            <a:ext cx="1725891" cy="43003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a:stCxn id="9" idx="6"/>
            <a:endCxn id="61" idx="2"/>
          </p:cNvCxnSpPr>
          <p:nvPr/>
        </p:nvCxnSpPr>
        <p:spPr>
          <a:xfrm>
            <a:off x="6147038" y="3764312"/>
            <a:ext cx="1725891" cy="114982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a:stCxn id="10" idx="6"/>
            <a:endCxn id="61" idx="2"/>
          </p:cNvCxnSpPr>
          <p:nvPr/>
        </p:nvCxnSpPr>
        <p:spPr>
          <a:xfrm>
            <a:off x="6147038" y="2807349"/>
            <a:ext cx="1725891" cy="2106783"/>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2" idx="6"/>
            <a:endCxn id="61" idx="2"/>
          </p:cNvCxnSpPr>
          <p:nvPr/>
        </p:nvCxnSpPr>
        <p:spPr>
          <a:xfrm>
            <a:off x="6140313" y="2092452"/>
            <a:ext cx="1732616" cy="2821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216514" y="4333728"/>
            <a:ext cx="1154483" cy="338554"/>
          </a:xfrm>
          <a:prstGeom prst="rect">
            <a:avLst/>
          </a:prstGeom>
          <a:noFill/>
        </p:spPr>
        <p:txBody>
          <a:bodyPr wrap="none" rtlCol="0">
            <a:spAutoFit/>
          </a:bodyPr>
          <a:lstStyle/>
          <a:p>
            <a:r>
              <a:rPr lang="en-US" sz="1600" dirty="0">
                <a:solidFill>
                  <a:schemeClr val="bg1"/>
                </a:solidFill>
              </a:rPr>
              <a:t>3 (light </a:t>
            </a:r>
            <a:r>
              <a:rPr lang="en-US" sz="1600" dirty="0" err="1">
                <a:solidFill>
                  <a:schemeClr val="bg1"/>
                </a:solidFill>
              </a:rPr>
              <a:t>dir</a:t>
            </a:r>
            <a:r>
              <a:rPr lang="en-US" sz="1600" dirty="0">
                <a:solidFill>
                  <a:schemeClr val="bg1"/>
                </a:solidFill>
              </a:rPr>
              <a:t>)</a:t>
            </a:r>
          </a:p>
        </p:txBody>
      </p:sp>
      <p:grpSp>
        <p:nvGrpSpPr>
          <p:cNvPr id="85" name="Group 84"/>
          <p:cNvGrpSpPr/>
          <p:nvPr/>
        </p:nvGrpSpPr>
        <p:grpSpPr>
          <a:xfrm>
            <a:off x="5949016" y="3158066"/>
            <a:ext cx="55928" cy="261075"/>
            <a:chOff x="9577581" y="2439331"/>
            <a:chExt cx="55928" cy="261075"/>
          </a:xfrm>
        </p:grpSpPr>
        <p:sp>
          <p:nvSpPr>
            <p:cNvPr id="107" name="Oval 106"/>
            <p:cNvSpPr/>
            <p:nvPr/>
          </p:nvSpPr>
          <p:spPr>
            <a:xfrm>
              <a:off x="9577581" y="2439331"/>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9577581" y="2644478"/>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00" name="Group 199"/>
          <p:cNvGrpSpPr/>
          <p:nvPr/>
        </p:nvGrpSpPr>
        <p:grpSpPr>
          <a:xfrm>
            <a:off x="8004552" y="3141311"/>
            <a:ext cx="55928" cy="261075"/>
            <a:chOff x="9577581" y="2439331"/>
            <a:chExt cx="55928" cy="261075"/>
          </a:xfrm>
        </p:grpSpPr>
        <p:sp>
          <p:nvSpPr>
            <p:cNvPr id="201" name="Oval 200"/>
            <p:cNvSpPr/>
            <p:nvPr/>
          </p:nvSpPr>
          <p:spPr>
            <a:xfrm>
              <a:off x="9577581" y="2439331"/>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2" name="Oval 201"/>
            <p:cNvSpPr/>
            <p:nvPr/>
          </p:nvSpPr>
          <p:spPr>
            <a:xfrm>
              <a:off x="9577581" y="2644478"/>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3" name="TextBox 222"/>
          <p:cNvSpPr txBox="1"/>
          <p:nvPr/>
        </p:nvSpPr>
        <p:spPr>
          <a:xfrm>
            <a:off x="5685073" y="4747205"/>
            <a:ext cx="583813" cy="584775"/>
          </a:xfrm>
          <a:prstGeom prst="rect">
            <a:avLst/>
          </a:prstGeom>
          <a:noFill/>
        </p:spPr>
        <p:txBody>
          <a:bodyPr wrap="none" rtlCol="0">
            <a:spAutoFit/>
          </a:bodyPr>
          <a:lstStyle/>
          <a:p>
            <a:pPr algn="ctr"/>
            <a:r>
              <a:rPr lang="en-US" sz="1600" dirty="0">
                <a:solidFill>
                  <a:schemeClr val="bg1"/>
                </a:solidFill>
              </a:rPr>
              <a:t>16</a:t>
            </a:r>
          </a:p>
          <a:p>
            <a:pPr algn="ctr"/>
            <a:r>
              <a:rPr lang="en-US" sz="1600" dirty="0">
                <a:solidFill>
                  <a:schemeClr val="bg1"/>
                </a:solidFill>
              </a:rPr>
              <a:t>tanh</a:t>
            </a:r>
          </a:p>
        </p:txBody>
      </p:sp>
      <p:sp>
        <p:nvSpPr>
          <p:cNvPr id="224" name="TextBox 223"/>
          <p:cNvSpPr txBox="1"/>
          <p:nvPr/>
        </p:nvSpPr>
        <p:spPr>
          <a:xfrm>
            <a:off x="6981063" y="5222505"/>
            <a:ext cx="2193229" cy="584775"/>
          </a:xfrm>
          <a:prstGeom prst="rect">
            <a:avLst/>
          </a:prstGeom>
          <a:noFill/>
        </p:spPr>
        <p:txBody>
          <a:bodyPr wrap="none" rtlCol="0">
            <a:spAutoFit/>
          </a:bodyPr>
          <a:lstStyle/>
          <a:p>
            <a:pPr algn="ctr"/>
            <a:r>
              <a:rPr lang="en-US" sz="1600" dirty="0">
                <a:solidFill>
                  <a:schemeClr val="bg1"/>
                </a:solidFill>
              </a:rPr>
              <a:t>128 x 128 x 4 (RGBA)</a:t>
            </a:r>
          </a:p>
          <a:p>
            <a:pPr algn="ctr"/>
            <a:r>
              <a:rPr lang="en-US" sz="1600" dirty="0">
                <a:solidFill>
                  <a:schemeClr val="bg1"/>
                </a:solidFill>
              </a:rPr>
              <a:t>linear</a:t>
            </a:r>
          </a:p>
        </p:txBody>
      </p:sp>
      <p:pic>
        <p:nvPicPr>
          <p:cNvPr id="26" name="Picture 25"/>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408304" y="3101878"/>
            <a:ext cx="3316971" cy="290648"/>
          </a:xfrm>
          <a:prstGeom prst="rect">
            <a:avLst/>
          </a:prstGeom>
        </p:spPr>
      </p:pic>
    </p:spTree>
    <p:extLst>
      <p:ext uri="{BB962C8B-B14F-4D97-AF65-F5344CB8AC3E}">
        <p14:creationId xmlns:p14="http://schemas.microsoft.com/office/powerpoint/2010/main" val="108273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00" grpId="0" animBg="1"/>
      <p:bldP spid="117" grpId="0" animBg="1"/>
      <p:bldP spid="52" grpId="0" animBg="1"/>
      <p:bldP spid="61" grpId="0" animBg="1"/>
      <p:bldP spid="223" grpId="0"/>
      <p:bldP spid="2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Live Training Demo</a:t>
            </a:r>
          </a:p>
        </p:txBody>
      </p:sp>
      <p:sp>
        <p:nvSpPr>
          <p:cNvPr id="2" name="Slide Number Placeholder 1"/>
          <p:cNvSpPr>
            <a:spLocks noGrp="1"/>
          </p:cNvSpPr>
          <p:nvPr>
            <p:ph type="sldNum" idx="4294967295"/>
          </p:nvPr>
        </p:nvSpPr>
        <p:spPr>
          <a:xfrm>
            <a:off x="0" y="6248183"/>
            <a:ext cx="731599" cy="524800"/>
          </a:xfrm>
          <a:prstGeom prst="rect">
            <a:avLst/>
          </a:prstGeom>
        </p:spPr>
        <p:txBody>
          <a:bodyPr/>
          <a:lstStyle/>
          <a:p>
            <a:fld id="{4F7CCA55-5E84-46C2-B1D8-1DA7C6EE7BDC}" type="slidenum">
              <a:rPr lang="en-US" smtClean="0"/>
              <a:t>13</a:t>
            </a:fld>
            <a:endParaRPr lang="en-US"/>
          </a:p>
        </p:txBody>
      </p:sp>
    </p:spTree>
    <p:extLst>
      <p:ext uri="{BB962C8B-B14F-4D97-AF65-F5344CB8AC3E}">
        <p14:creationId xmlns:p14="http://schemas.microsoft.com/office/powerpoint/2010/main" val="89902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Layers</a:t>
            </a:r>
          </a:p>
        </p:txBody>
      </p:sp>
      <p:sp>
        <p:nvSpPr>
          <p:cNvPr id="4" name="Text Placeholder 3"/>
          <p:cNvSpPr>
            <a:spLocks noGrp="1"/>
          </p:cNvSpPr>
          <p:nvPr>
            <p:ph type="body" idx="1"/>
          </p:nvPr>
        </p:nvSpPr>
        <p:spPr/>
        <p:txBody>
          <a:bodyPr/>
          <a:lstStyle/>
          <a:p>
            <a:r>
              <a:rPr lang="en-US" dirty="0"/>
              <a:t>Fully connected layers are a powerful tool but..</a:t>
            </a:r>
          </a:p>
          <a:p>
            <a:pPr lvl="1"/>
            <a:r>
              <a:rPr lang="en-US" dirty="0"/>
              <a:t>Don’t scale well (curse of dimensionality)</a:t>
            </a:r>
          </a:p>
          <a:p>
            <a:pPr lvl="1"/>
            <a:r>
              <a:rPr lang="en-US" dirty="0"/>
              <a:t>Number of elements to process is wired in the network</a:t>
            </a:r>
          </a:p>
          <a:p>
            <a:pPr lvl="1"/>
            <a:r>
              <a:rPr lang="en-US" dirty="0"/>
              <a:t>No notion of locality</a:t>
            </a:r>
          </a:p>
          <a:p>
            <a:pPr lvl="1"/>
            <a:endParaRPr lang="en-US" dirty="0"/>
          </a:p>
          <a:p>
            <a:r>
              <a:rPr lang="en-US" dirty="0"/>
              <a:t>Convolutional layers</a:t>
            </a:r>
          </a:p>
          <a:p>
            <a:pPr lvl="1"/>
            <a:r>
              <a:rPr lang="en-US" dirty="0"/>
              <a:t>Limit connectivity to local neighborhood (e.g.  3 x 3 neurons) → locality &amp; improved scaling</a:t>
            </a:r>
          </a:p>
          <a:p>
            <a:pPr lvl="1"/>
            <a:r>
              <a:rPr lang="en-US" dirty="0"/>
              <a:t>Share same weights over the entire layer → resolution independent</a:t>
            </a:r>
          </a:p>
          <a:p>
            <a:pPr lvl="2"/>
            <a:r>
              <a:rPr lang="en-US" dirty="0"/>
              <a:t>Can be thought as performing a convolution with the same weights over the entire image</a:t>
            </a:r>
          </a:p>
          <a:p>
            <a:pPr lvl="1"/>
            <a:r>
              <a:rPr lang="en-US" dirty="0"/>
              <a:t>Can perform downscaling and upscaling</a:t>
            </a:r>
          </a:p>
          <a:p>
            <a:endParaRPr lang="en-US" dirty="0"/>
          </a:p>
          <a:p>
            <a:endParaRPr lang="en-US" dirty="0"/>
          </a:p>
        </p:txBody>
      </p:sp>
      <p:sp>
        <p:nvSpPr>
          <p:cNvPr id="3" name="Slide Number Placeholder 2"/>
          <p:cNvSpPr>
            <a:spLocks noGrp="1"/>
          </p:cNvSpPr>
          <p:nvPr>
            <p:ph type="sldNum" idx="4294967295"/>
          </p:nvPr>
        </p:nvSpPr>
        <p:spPr>
          <a:xfrm>
            <a:off x="0" y="6264275"/>
            <a:ext cx="731838" cy="523875"/>
          </a:xfrm>
          <a:prstGeom prst="rect">
            <a:avLst/>
          </a:prstGeom>
        </p:spPr>
        <p:txBody>
          <a:bodyPr/>
          <a:lstStyle/>
          <a:p>
            <a:fld id="{4F7CCA55-5E84-46C2-B1D8-1DA7C6EE7BDC}" type="slidenum">
              <a:rPr lang="en-US" smtClean="0"/>
              <a:t>14</a:t>
            </a:fld>
            <a:endParaRPr lang="en-US"/>
          </a:p>
        </p:txBody>
      </p:sp>
    </p:spTree>
    <p:extLst>
      <p:ext uri="{BB962C8B-B14F-4D97-AF65-F5344CB8AC3E}">
        <p14:creationId xmlns:p14="http://schemas.microsoft.com/office/powerpoint/2010/main" val="276912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Neural Networks</a:t>
            </a:r>
          </a:p>
        </p:txBody>
      </p:sp>
      <p:pic>
        <p:nvPicPr>
          <p:cNvPr id="4" name="Picture 3"/>
          <p:cNvPicPr>
            <a:picLocks noChangeAspect="1"/>
          </p:cNvPicPr>
          <p:nvPr/>
        </p:nvPicPr>
        <p:blipFill>
          <a:blip r:embed="rId3"/>
          <a:stretch>
            <a:fillRect/>
          </a:stretch>
        </p:blipFill>
        <p:spPr>
          <a:xfrm>
            <a:off x="1014412" y="1365144"/>
            <a:ext cx="9991725" cy="1604790"/>
          </a:xfrm>
          <a:prstGeom prst="rect">
            <a:avLst/>
          </a:prstGeom>
        </p:spPr>
      </p:pic>
      <p:pic>
        <p:nvPicPr>
          <p:cNvPr id="5" name="Picture 4"/>
          <p:cNvPicPr>
            <a:picLocks noChangeAspect="1"/>
          </p:cNvPicPr>
          <p:nvPr/>
        </p:nvPicPr>
        <p:blipFill>
          <a:blip r:embed="rId4"/>
          <a:stretch>
            <a:fillRect/>
          </a:stretch>
        </p:blipFill>
        <p:spPr>
          <a:xfrm>
            <a:off x="2005011" y="3344439"/>
            <a:ext cx="7477125" cy="2009719"/>
          </a:xfrm>
          <a:prstGeom prst="rect">
            <a:avLst/>
          </a:prstGeom>
        </p:spPr>
      </p:pic>
      <p:sp>
        <p:nvSpPr>
          <p:cNvPr id="6" name="TextBox 5"/>
          <p:cNvSpPr txBox="1"/>
          <p:nvPr/>
        </p:nvSpPr>
        <p:spPr>
          <a:xfrm>
            <a:off x="1014412" y="4149244"/>
            <a:ext cx="896399" cy="400110"/>
          </a:xfrm>
          <a:prstGeom prst="rect">
            <a:avLst/>
          </a:prstGeom>
          <a:noFill/>
        </p:spPr>
        <p:txBody>
          <a:bodyPr wrap="none" rtlCol="0">
            <a:spAutoFit/>
          </a:bodyPr>
          <a:lstStyle/>
          <a:p>
            <a:r>
              <a:rPr lang="en-US" sz="2000" dirty="0">
                <a:solidFill>
                  <a:schemeClr val="bg1"/>
                </a:solidFill>
              </a:rPr>
              <a:t>Image</a:t>
            </a:r>
          </a:p>
        </p:txBody>
      </p:sp>
      <p:sp>
        <p:nvSpPr>
          <p:cNvPr id="7" name="TextBox 6"/>
          <p:cNvSpPr txBox="1"/>
          <p:nvPr/>
        </p:nvSpPr>
        <p:spPr>
          <a:xfrm>
            <a:off x="9650606" y="4058728"/>
            <a:ext cx="1260281" cy="400110"/>
          </a:xfrm>
          <a:prstGeom prst="rect">
            <a:avLst/>
          </a:prstGeom>
          <a:noFill/>
        </p:spPr>
        <p:txBody>
          <a:bodyPr wrap="none" rtlCol="0">
            <a:spAutoFit/>
          </a:bodyPr>
          <a:lstStyle/>
          <a:p>
            <a:r>
              <a:rPr lang="en-US" sz="2000" dirty="0">
                <a:solidFill>
                  <a:schemeClr val="bg1"/>
                </a:solidFill>
              </a:rPr>
              <a:t>“Audi A7”</a:t>
            </a:r>
          </a:p>
        </p:txBody>
      </p:sp>
      <p:sp>
        <p:nvSpPr>
          <p:cNvPr id="12" name="TextBox 11"/>
          <p:cNvSpPr txBox="1"/>
          <p:nvPr/>
        </p:nvSpPr>
        <p:spPr>
          <a:xfrm>
            <a:off x="2153819" y="2906434"/>
            <a:ext cx="8807868" cy="276999"/>
          </a:xfrm>
          <a:prstGeom prst="rect">
            <a:avLst/>
          </a:prstGeom>
          <a:noFill/>
        </p:spPr>
        <p:txBody>
          <a:bodyPr wrap="square" rtlCol="0">
            <a:spAutoFit/>
          </a:bodyPr>
          <a:lstStyle/>
          <a:p>
            <a:pPr algn="r"/>
            <a:r>
              <a:rPr lang="en-US" sz="600" dirty="0">
                <a:solidFill>
                  <a:schemeClr val="bg1">
                    <a:lumMod val="65000"/>
                  </a:schemeClr>
                </a:solidFill>
              </a:rPr>
              <a:t>Image source: “Unsupervised Learning of Hierarchical Representations with Convolutional Deep Belief Networks” – ICML 2009 and Comm. ACM 2011</a:t>
            </a:r>
          </a:p>
          <a:p>
            <a:pPr algn="r"/>
            <a:r>
              <a:rPr lang="en-US" sz="600" dirty="0" err="1">
                <a:solidFill>
                  <a:schemeClr val="bg1">
                    <a:lumMod val="65000"/>
                  </a:schemeClr>
                </a:solidFill>
              </a:rPr>
              <a:t>Honglak</a:t>
            </a:r>
            <a:r>
              <a:rPr lang="en-US" sz="600" dirty="0">
                <a:solidFill>
                  <a:schemeClr val="bg1">
                    <a:lumMod val="65000"/>
                  </a:schemeClr>
                </a:solidFill>
              </a:rPr>
              <a:t> Lee, Roger Grosse, Rajesh </a:t>
            </a:r>
            <a:r>
              <a:rPr lang="en-US" sz="600" dirty="0" err="1">
                <a:solidFill>
                  <a:schemeClr val="bg1">
                    <a:lumMod val="65000"/>
                  </a:schemeClr>
                </a:solidFill>
              </a:rPr>
              <a:t>Ranganath</a:t>
            </a:r>
            <a:r>
              <a:rPr lang="en-US" sz="600" dirty="0">
                <a:solidFill>
                  <a:schemeClr val="bg1">
                    <a:lumMod val="65000"/>
                  </a:schemeClr>
                </a:solidFill>
              </a:rPr>
              <a:t> and Andrew Y. Ng</a:t>
            </a:r>
          </a:p>
        </p:txBody>
      </p:sp>
      <p:sp>
        <p:nvSpPr>
          <p:cNvPr id="3" name="Left Brace 2"/>
          <p:cNvSpPr/>
          <p:nvPr/>
        </p:nvSpPr>
        <p:spPr>
          <a:xfrm rot="16200000">
            <a:off x="4895186" y="2843883"/>
            <a:ext cx="306131" cy="5372101"/>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188666" y="5677089"/>
            <a:ext cx="3871573" cy="584775"/>
          </a:xfrm>
          <a:prstGeom prst="rect">
            <a:avLst/>
          </a:prstGeom>
          <a:noFill/>
        </p:spPr>
        <p:txBody>
          <a:bodyPr wrap="square" rtlCol="0">
            <a:spAutoFit/>
          </a:bodyPr>
          <a:lstStyle/>
          <a:p>
            <a:r>
              <a:rPr lang="en-US" sz="1600" dirty="0">
                <a:solidFill>
                  <a:schemeClr val="bg1"/>
                </a:solidFill>
              </a:rPr>
              <a:t>CNNs extract features at different scales</a:t>
            </a:r>
          </a:p>
        </p:txBody>
      </p:sp>
      <p:sp>
        <p:nvSpPr>
          <p:cNvPr id="11" name="Left Brace 10"/>
          <p:cNvSpPr/>
          <p:nvPr/>
        </p:nvSpPr>
        <p:spPr>
          <a:xfrm rot="16200000">
            <a:off x="8562311" y="4821426"/>
            <a:ext cx="306131" cy="1371597"/>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7886704" y="5598200"/>
            <a:ext cx="1669523" cy="584775"/>
          </a:xfrm>
          <a:prstGeom prst="rect">
            <a:avLst/>
          </a:prstGeom>
          <a:noFill/>
        </p:spPr>
        <p:txBody>
          <a:bodyPr wrap="square" rtlCol="0">
            <a:spAutoFit/>
          </a:bodyPr>
          <a:lstStyle/>
          <a:p>
            <a:pPr algn="ctr"/>
            <a:r>
              <a:rPr lang="en-US" sz="1600" dirty="0">
                <a:solidFill>
                  <a:schemeClr val="bg1"/>
                </a:solidFill>
              </a:rPr>
              <a:t>FCLs generate final answer</a:t>
            </a:r>
          </a:p>
        </p:txBody>
      </p:sp>
    </p:spTree>
    <p:extLst>
      <p:ext uri="{BB962C8B-B14F-4D97-AF65-F5344CB8AC3E}">
        <p14:creationId xmlns:p14="http://schemas.microsoft.com/office/powerpoint/2010/main" val="42135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ChangeAspect="1"/>
          </p:cNvSpPr>
          <p:nvPr/>
        </p:nvSpPr>
        <p:spPr>
          <a:xfrm>
            <a:off x="609600" y="1846396"/>
            <a:ext cx="3067583" cy="2393467"/>
          </a:xfrm>
          <a:prstGeom prst="rect">
            <a:avLst/>
          </a:prstGeom>
          <a:solidFill>
            <a:srgbClr val="53B5FF"/>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Convolutional Autoencoder</a:t>
            </a:r>
          </a:p>
        </p:txBody>
      </p:sp>
      <p:sp>
        <p:nvSpPr>
          <p:cNvPr id="59" name="Rectangle 58"/>
          <p:cNvSpPr>
            <a:spLocks/>
          </p:cNvSpPr>
          <p:nvPr/>
        </p:nvSpPr>
        <p:spPr>
          <a:xfrm>
            <a:off x="3791613" y="2804591"/>
            <a:ext cx="1200802" cy="936933"/>
          </a:xfrm>
          <a:prstGeom prst="rect">
            <a:avLst/>
          </a:prstGeom>
          <a:solidFill>
            <a:srgbClr val="53B5FF"/>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a:spLocks/>
          </p:cNvSpPr>
          <p:nvPr/>
        </p:nvSpPr>
        <p:spPr>
          <a:xfrm>
            <a:off x="4992415" y="3189377"/>
            <a:ext cx="564378" cy="440381"/>
          </a:xfrm>
          <a:prstGeom prst="rect">
            <a:avLst/>
          </a:prstGeom>
          <a:solidFill>
            <a:srgbClr val="53B5FF"/>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a:spLocks/>
          </p:cNvSpPr>
          <p:nvPr/>
        </p:nvSpPr>
        <p:spPr>
          <a:xfrm>
            <a:off x="6274189" y="3493248"/>
            <a:ext cx="214461" cy="167362"/>
          </a:xfrm>
          <a:prstGeom prst="rect">
            <a:avLst/>
          </a:prstGeom>
          <a:solidFill>
            <a:srgbClr val="92D050"/>
          </a:solidFill>
          <a:ln>
            <a:noFill/>
          </a:ln>
          <a:scene3d>
            <a:camera prst="isometricOffAxis2Right"/>
            <a:lightRig rig="threePt" dir="t"/>
          </a:scene3d>
          <a:sp3d extrusionH="812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p:cNvSpPr>
          <p:nvPr/>
        </p:nvSpPr>
        <p:spPr>
          <a:xfrm>
            <a:off x="6838567" y="3440419"/>
            <a:ext cx="564378" cy="440381"/>
          </a:xfrm>
          <a:prstGeom prst="rect">
            <a:avLst/>
          </a:prstGeom>
          <a:solidFill>
            <a:srgbClr val="EE6868"/>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p:cNvSpPr>
          <p:nvPr/>
        </p:nvSpPr>
        <p:spPr>
          <a:xfrm>
            <a:off x="7206046" y="3192141"/>
            <a:ext cx="1200802" cy="936933"/>
          </a:xfrm>
          <a:prstGeom prst="rect">
            <a:avLst/>
          </a:prstGeom>
          <a:solidFill>
            <a:srgbClr val="EE6868"/>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p:cNvSpPr>
            <a:spLocks/>
          </p:cNvSpPr>
          <p:nvPr/>
        </p:nvSpPr>
        <p:spPr>
          <a:xfrm>
            <a:off x="7722611" y="2909931"/>
            <a:ext cx="1924216" cy="1501357"/>
          </a:xfrm>
          <a:prstGeom prst="rect">
            <a:avLst/>
          </a:prstGeom>
          <a:solidFill>
            <a:srgbClr val="EE6868"/>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a:spLocks noChangeAspect="1"/>
          </p:cNvSpPr>
          <p:nvPr/>
        </p:nvSpPr>
        <p:spPr>
          <a:xfrm>
            <a:off x="8406848" y="2544790"/>
            <a:ext cx="3067583" cy="2393467"/>
          </a:xfrm>
          <a:prstGeom prst="rect">
            <a:avLst/>
          </a:prstGeom>
          <a:solidFill>
            <a:srgbClr val="EE6868"/>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a:spLocks noChangeAspect="1"/>
          </p:cNvSpPr>
          <p:nvPr/>
        </p:nvSpPr>
        <p:spPr>
          <a:xfrm>
            <a:off x="625307" y="1846395"/>
            <a:ext cx="3067583" cy="2393467"/>
          </a:xfrm>
          <a:prstGeom prst="rect">
            <a:avLst/>
          </a:prstGeom>
          <a:blipFill>
            <a:blip r:embed="rId12"/>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a:off x="8406848" y="2544790"/>
            <a:ext cx="3067583" cy="2393467"/>
          </a:xfrm>
          <a:prstGeom prst="rect">
            <a:avLst/>
          </a:prstGeom>
          <a:blipFill>
            <a:blip r:embed="rId12"/>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210151" y="4686300"/>
            <a:ext cx="590589" cy="134888"/>
          </a:xfrm>
          <a:prstGeom prst="rect">
            <a:avLst/>
          </a:prstGeom>
        </p:spPr>
      </p:pic>
      <p:pic>
        <p:nvPicPr>
          <p:cNvPr id="47" name="Picture 46"/>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2696051" y="4183268"/>
            <a:ext cx="509474" cy="134888"/>
          </a:xfrm>
          <a:prstGeom prst="rect">
            <a:avLst/>
          </a:prstGeom>
        </p:spPr>
      </p:pic>
      <p:pic>
        <p:nvPicPr>
          <p:cNvPr id="55" name="Picture 54"/>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860253" y="3963678"/>
            <a:ext cx="595146" cy="134888"/>
          </a:xfrm>
          <a:prstGeom prst="rect">
            <a:avLst/>
          </a:prstGeom>
        </p:spPr>
      </p:pic>
      <p:pic>
        <p:nvPicPr>
          <p:cNvPr id="58" name="Picture 5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4816247" y="3784261"/>
            <a:ext cx="586943" cy="134888"/>
          </a:xfrm>
          <a:prstGeom prst="rect">
            <a:avLst/>
          </a:prstGeom>
        </p:spPr>
      </p:pic>
      <p:pic>
        <p:nvPicPr>
          <p:cNvPr id="63" name="Picture 62"/>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5766539" y="3715905"/>
            <a:ext cx="510385" cy="134888"/>
          </a:xfrm>
          <a:prstGeom prst="rect">
            <a:avLst/>
          </a:prstGeom>
        </p:spPr>
      </p:pic>
      <p:pic>
        <p:nvPicPr>
          <p:cNvPr id="69" name="Picture 68"/>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6525635" y="3978645"/>
            <a:ext cx="586943" cy="134888"/>
          </a:xfrm>
          <a:prstGeom prst="rect">
            <a:avLst/>
          </a:prstGeom>
        </p:spPr>
      </p:pic>
      <p:pic>
        <p:nvPicPr>
          <p:cNvPr id="72" name="Picture 71"/>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7276142" y="4347328"/>
            <a:ext cx="595146" cy="134888"/>
          </a:xfrm>
          <a:prstGeom prst="rect">
            <a:avLst/>
          </a:prstGeom>
        </p:spPr>
      </p:pic>
      <p:pic>
        <p:nvPicPr>
          <p:cNvPr id="74" name="Picture 73"/>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8045054" y="4708073"/>
            <a:ext cx="509474" cy="134888"/>
          </a:xfrm>
          <a:prstGeom prst="rect">
            <a:avLst/>
          </a:prstGeom>
        </p:spPr>
      </p:pic>
      <p:pic>
        <p:nvPicPr>
          <p:cNvPr id="76" name="Picture 75"/>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9065352" y="5394597"/>
            <a:ext cx="590589" cy="134888"/>
          </a:xfrm>
          <a:prstGeom prst="rect">
            <a:avLst/>
          </a:prstGeom>
        </p:spPr>
      </p:pic>
      <p:grpSp>
        <p:nvGrpSpPr>
          <p:cNvPr id="3" name="Group 2"/>
          <p:cNvGrpSpPr/>
          <p:nvPr/>
        </p:nvGrpSpPr>
        <p:grpSpPr>
          <a:xfrm>
            <a:off x="1813707" y="2544790"/>
            <a:ext cx="1488604" cy="814302"/>
            <a:chOff x="1813707" y="2544790"/>
            <a:chExt cx="1488604" cy="814302"/>
          </a:xfrm>
        </p:grpSpPr>
        <p:sp>
          <p:nvSpPr>
            <p:cNvPr id="23" name="Rectangle 22"/>
            <p:cNvSpPr>
              <a:spLocks noChangeAspect="1"/>
            </p:cNvSpPr>
            <p:nvPr/>
          </p:nvSpPr>
          <p:spPr>
            <a:xfrm flipH="1">
              <a:off x="1813707" y="2621803"/>
              <a:ext cx="632912" cy="493827"/>
            </a:xfrm>
            <a:prstGeom prst="rect">
              <a:avLst/>
            </a:prstGeom>
            <a:solidFill>
              <a:schemeClr val="bg1">
                <a:alpha val="20000"/>
              </a:schemeClr>
            </a:solidFill>
            <a:ln w="19050">
              <a:solidFill>
                <a:schemeClr val="bg1">
                  <a:alpha val="50000"/>
                </a:schemeClr>
              </a:solid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a:cxnSpLocks/>
            </p:cNvCxnSpPr>
            <p:nvPr/>
          </p:nvCxnSpPr>
          <p:spPr>
            <a:xfrm>
              <a:off x="2271230" y="2544790"/>
              <a:ext cx="954881" cy="5939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1987861" y="2715764"/>
              <a:ext cx="1162583" cy="4839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1987861" y="3192643"/>
              <a:ext cx="1143000" cy="166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271230" y="3018194"/>
              <a:ext cx="1031081" cy="275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a:spLocks/>
          </p:cNvSpPr>
          <p:nvPr/>
        </p:nvSpPr>
        <p:spPr>
          <a:xfrm>
            <a:off x="2462132" y="2379443"/>
            <a:ext cx="1924216" cy="1501357"/>
          </a:xfrm>
          <a:prstGeom prst="rect">
            <a:avLst/>
          </a:prstGeom>
          <a:solidFill>
            <a:srgbClr val="53B5FF"/>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3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2" grpId="0" animBg="1"/>
      <p:bldP spid="64" grpId="0" animBg="1"/>
      <p:bldP spid="65" grpId="0" animBg="1"/>
      <p:bldP spid="67" grpId="0" animBg="1"/>
      <p:bldP spid="71" grpId="0" animBg="1"/>
      <p:bldP spid="1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ChangeAspect="1"/>
          </p:cNvSpPr>
          <p:nvPr/>
        </p:nvSpPr>
        <p:spPr>
          <a:xfrm>
            <a:off x="609600" y="1846396"/>
            <a:ext cx="3067583" cy="2393467"/>
          </a:xfrm>
          <a:prstGeom prst="rect">
            <a:avLst/>
          </a:prstGeom>
          <a:solidFill>
            <a:srgbClr val="53B5FF"/>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Denoiser</a:t>
            </a:r>
          </a:p>
        </p:txBody>
      </p:sp>
      <p:sp>
        <p:nvSpPr>
          <p:cNvPr id="59" name="Rectangle 58"/>
          <p:cNvSpPr>
            <a:spLocks/>
          </p:cNvSpPr>
          <p:nvPr/>
        </p:nvSpPr>
        <p:spPr>
          <a:xfrm>
            <a:off x="3791613" y="2804591"/>
            <a:ext cx="1200802" cy="936933"/>
          </a:xfrm>
          <a:prstGeom prst="rect">
            <a:avLst/>
          </a:prstGeom>
          <a:solidFill>
            <a:srgbClr val="53B5FF"/>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a:spLocks/>
          </p:cNvSpPr>
          <p:nvPr/>
        </p:nvSpPr>
        <p:spPr>
          <a:xfrm>
            <a:off x="4992415" y="3189377"/>
            <a:ext cx="564378" cy="440381"/>
          </a:xfrm>
          <a:prstGeom prst="rect">
            <a:avLst/>
          </a:prstGeom>
          <a:solidFill>
            <a:srgbClr val="53B5FF"/>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a:spLocks/>
          </p:cNvSpPr>
          <p:nvPr/>
        </p:nvSpPr>
        <p:spPr>
          <a:xfrm>
            <a:off x="6274189" y="3493248"/>
            <a:ext cx="214461" cy="167362"/>
          </a:xfrm>
          <a:prstGeom prst="rect">
            <a:avLst/>
          </a:prstGeom>
          <a:solidFill>
            <a:srgbClr val="92D050"/>
          </a:solidFill>
          <a:ln>
            <a:noFill/>
          </a:ln>
          <a:scene3d>
            <a:camera prst="isometricOffAxis2Right"/>
            <a:lightRig rig="threePt" dir="t"/>
          </a:scene3d>
          <a:sp3d extrusionH="812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p:cNvSpPr>
          <p:nvPr/>
        </p:nvSpPr>
        <p:spPr>
          <a:xfrm>
            <a:off x="6838567" y="3440419"/>
            <a:ext cx="564378" cy="440381"/>
          </a:xfrm>
          <a:prstGeom prst="rect">
            <a:avLst/>
          </a:prstGeom>
          <a:solidFill>
            <a:srgbClr val="EE6868"/>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p:cNvSpPr>
          <p:nvPr/>
        </p:nvSpPr>
        <p:spPr>
          <a:xfrm>
            <a:off x="7206046" y="3192141"/>
            <a:ext cx="1200802" cy="936933"/>
          </a:xfrm>
          <a:prstGeom prst="rect">
            <a:avLst/>
          </a:prstGeom>
          <a:solidFill>
            <a:srgbClr val="EE6868"/>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p:cNvSpPr>
            <a:spLocks/>
          </p:cNvSpPr>
          <p:nvPr/>
        </p:nvSpPr>
        <p:spPr>
          <a:xfrm>
            <a:off x="7722611" y="2909931"/>
            <a:ext cx="1924216" cy="1501357"/>
          </a:xfrm>
          <a:prstGeom prst="rect">
            <a:avLst/>
          </a:prstGeom>
          <a:solidFill>
            <a:srgbClr val="EE6868"/>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a:spLocks noChangeAspect="1"/>
          </p:cNvSpPr>
          <p:nvPr/>
        </p:nvSpPr>
        <p:spPr>
          <a:xfrm>
            <a:off x="8406848" y="2544790"/>
            <a:ext cx="3067583" cy="2393467"/>
          </a:xfrm>
          <a:prstGeom prst="rect">
            <a:avLst/>
          </a:prstGeom>
          <a:solidFill>
            <a:srgbClr val="EE6868"/>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a:spLocks noChangeAspect="1"/>
          </p:cNvSpPr>
          <p:nvPr/>
        </p:nvSpPr>
        <p:spPr>
          <a:xfrm>
            <a:off x="8406848" y="2544790"/>
            <a:ext cx="3067583" cy="2393467"/>
          </a:xfrm>
          <a:prstGeom prst="rect">
            <a:avLst/>
          </a:prstGeom>
          <a:blipFill>
            <a:blip r:embed="rId12"/>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210151" y="4686300"/>
            <a:ext cx="590589" cy="134888"/>
          </a:xfrm>
          <a:prstGeom prst="rect">
            <a:avLst/>
          </a:prstGeom>
        </p:spPr>
      </p:pic>
      <p:pic>
        <p:nvPicPr>
          <p:cNvPr id="47" name="Picture 46"/>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2696051" y="4183268"/>
            <a:ext cx="509474" cy="134888"/>
          </a:xfrm>
          <a:prstGeom prst="rect">
            <a:avLst/>
          </a:prstGeom>
        </p:spPr>
      </p:pic>
      <p:pic>
        <p:nvPicPr>
          <p:cNvPr id="55" name="Picture 54"/>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860253" y="3963678"/>
            <a:ext cx="595146" cy="134888"/>
          </a:xfrm>
          <a:prstGeom prst="rect">
            <a:avLst/>
          </a:prstGeom>
        </p:spPr>
      </p:pic>
      <p:pic>
        <p:nvPicPr>
          <p:cNvPr id="58" name="Picture 5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4816247" y="3784261"/>
            <a:ext cx="586943" cy="134888"/>
          </a:xfrm>
          <a:prstGeom prst="rect">
            <a:avLst/>
          </a:prstGeom>
        </p:spPr>
      </p:pic>
      <p:pic>
        <p:nvPicPr>
          <p:cNvPr id="63" name="Picture 62"/>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5766539" y="3715905"/>
            <a:ext cx="510385" cy="134888"/>
          </a:xfrm>
          <a:prstGeom prst="rect">
            <a:avLst/>
          </a:prstGeom>
        </p:spPr>
      </p:pic>
      <p:pic>
        <p:nvPicPr>
          <p:cNvPr id="69" name="Picture 68"/>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6525635" y="3978645"/>
            <a:ext cx="586943" cy="134888"/>
          </a:xfrm>
          <a:prstGeom prst="rect">
            <a:avLst/>
          </a:prstGeom>
        </p:spPr>
      </p:pic>
      <p:pic>
        <p:nvPicPr>
          <p:cNvPr id="72" name="Picture 71"/>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7276142" y="4347328"/>
            <a:ext cx="595146" cy="134888"/>
          </a:xfrm>
          <a:prstGeom prst="rect">
            <a:avLst/>
          </a:prstGeom>
        </p:spPr>
      </p:pic>
      <p:pic>
        <p:nvPicPr>
          <p:cNvPr id="74" name="Picture 73"/>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8045054" y="4708073"/>
            <a:ext cx="509474" cy="134888"/>
          </a:xfrm>
          <a:prstGeom prst="rect">
            <a:avLst/>
          </a:prstGeom>
        </p:spPr>
      </p:pic>
      <p:pic>
        <p:nvPicPr>
          <p:cNvPr id="76" name="Picture 75"/>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9065352" y="5394597"/>
            <a:ext cx="590589" cy="134888"/>
          </a:xfrm>
          <a:prstGeom prst="rect">
            <a:avLst/>
          </a:prstGeom>
        </p:spPr>
      </p:pic>
      <p:sp>
        <p:nvSpPr>
          <p:cNvPr id="11" name="Rectangle 10"/>
          <p:cNvSpPr>
            <a:spLocks/>
          </p:cNvSpPr>
          <p:nvPr/>
        </p:nvSpPr>
        <p:spPr>
          <a:xfrm>
            <a:off x="2462132" y="2379443"/>
            <a:ext cx="1924216" cy="1501357"/>
          </a:xfrm>
          <a:prstGeom prst="rect">
            <a:avLst/>
          </a:prstGeom>
          <a:solidFill>
            <a:srgbClr val="53B5FF"/>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626516" y="1846395"/>
            <a:ext cx="3067583" cy="2393467"/>
          </a:xfrm>
          <a:prstGeom prst="rect">
            <a:avLst/>
          </a:prstGeom>
          <a:blipFill>
            <a:blip r:embed="rId18"/>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3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ChangeAspect="1"/>
          </p:cNvSpPr>
          <p:nvPr/>
        </p:nvSpPr>
        <p:spPr>
          <a:xfrm>
            <a:off x="609600" y="1846396"/>
            <a:ext cx="3067583" cy="2393467"/>
          </a:xfrm>
          <a:prstGeom prst="rect">
            <a:avLst/>
          </a:prstGeom>
          <a:solidFill>
            <a:srgbClr val="53B5FF"/>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Post-processing Antialiasing</a:t>
            </a:r>
          </a:p>
        </p:txBody>
      </p:sp>
      <p:sp>
        <p:nvSpPr>
          <p:cNvPr id="59" name="Rectangle 58"/>
          <p:cNvSpPr>
            <a:spLocks/>
          </p:cNvSpPr>
          <p:nvPr/>
        </p:nvSpPr>
        <p:spPr>
          <a:xfrm>
            <a:off x="3791613" y="2804591"/>
            <a:ext cx="1200802" cy="936933"/>
          </a:xfrm>
          <a:prstGeom prst="rect">
            <a:avLst/>
          </a:prstGeom>
          <a:solidFill>
            <a:srgbClr val="53B5FF"/>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a:spLocks/>
          </p:cNvSpPr>
          <p:nvPr/>
        </p:nvSpPr>
        <p:spPr>
          <a:xfrm>
            <a:off x="4992415" y="3189377"/>
            <a:ext cx="564378" cy="440381"/>
          </a:xfrm>
          <a:prstGeom prst="rect">
            <a:avLst/>
          </a:prstGeom>
          <a:solidFill>
            <a:srgbClr val="53B5FF"/>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a:spLocks/>
          </p:cNvSpPr>
          <p:nvPr/>
        </p:nvSpPr>
        <p:spPr>
          <a:xfrm>
            <a:off x="6274189" y="3493248"/>
            <a:ext cx="214461" cy="167362"/>
          </a:xfrm>
          <a:prstGeom prst="rect">
            <a:avLst/>
          </a:prstGeom>
          <a:solidFill>
            <a:srgbClr val="92D050"/>
          </a:solidFill>
          <a:ln>
            <a:noFill/>
          </a:ln>
          <a:scene3d>
            <a:camera prst="isometricOffAxis2Right"/>
            <a:lightRig rig="threePt" dir="t"/>
          </a:scene3d>
          <a:sp3d extrusionH="812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p:cNvSpPr>
          <p:nvPr/>
        </p:nvSpPr>
        <p:spPr>
          <a:xfrm>
            <a:off x="6838567" y="3440419"/>
            <a:ext cx="564378" cy="440381"/>
          </a:xfrm>
          <a:prstGeom prst="rect">
            <a:avLst/>
          </a:prstGeom>
          <a:solidFill>
            <a:srgbClr val="EE6868"/>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p:cNvSpPr>
          <p:nvPr/>
        </p:nvSpPr>
        <p:spPr>
          <a:xfrm>
            <a:off x="7206046" y="3192141"/>
            <a:ext cx="1200802" cy="936933"/>
          </a:xfrm>
          <a:prstGeom prst="rect">
            <a:avLst/>
          </a:prstGeom>
          <a:solidFill>
            <a:srgbClr val="EE6868"/>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p:cNvSpPr>
            <a:spLocks/>
          </p:cNvSpPr>
          <p:nvPr/>
        </p:nvSpPr>
        <p:spPr>
          <a:xfrm>
            <a:off x="7722611" y="2909931"/>
            <a:ext cx="1924216" cy="1501357"/>
          </a:xfrm>
          <a:prstGeom prst="rect">
            <a:avLst/>
          </a:prstGeom>
          <a:solidFill>
            <a:srgbClr val="EE6868"/>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a:spLocks noChangeAspect="1"/>
          </p:cNvSpPr>
          <p:nvPr/>
        </p:nvSpPr>
        <p:spPr>
          <a:xfrm>
            <a:off x="8406848" y="2544790"/>
            <a:ext cx="3067583" cy="2393467"/>
          </a:xfrm>
          <a:prstGeom prst="rect">
            <a:avLst/>
          </a:prstGeom>
          <a:solidFill>
            <a:srgbClr val="EE6868"/>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Picture 44"/>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210151" y="4686300"/>
            <a:ext cx="590589" cy="134888"/>
          </a:xfrm>
          <a:prstGeom prst="rect">
            <a:avLst/>
          </a:prstGeom>
        </p:spPr>
      </p:pic>
      <p:pic>
        <p:nvPicPr>
          <p:cNvPr id="47" name="Picture 46"/>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2696051" y="4183268"/>
            <a:ext cx="509474" cy="134888"/>
          </a:xfrm>
          <a:prstGeom prst="rect">
            <a:avLst/>
          </a:prstGeom>
        </p:spPr>
      </p:pic>
      <p:pic>
        <p:nvPicPr>
          <p:cNvPr id="55" name="Picture 5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860253" y="3963678"/>
            <a:ext cx="595146" cy="134888"/>
          </a:xfrm>
          <a:prstGeom prst="rect">
            <a:avLst/>
          </a:prstGeom>
        </p:spPr>
      </p:pic>
      <p:pic>
        <p:nvPicPr>
          <p:cNvPr id="58" name="Picture 57"/>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816247" y="3784261"/>
            <a:ext cx="586943" cy="134888"/>
          </a:xfrm>
          <a:prstGeom prst="rect">
            <a:avLst/>
          </a:prstGeom>
        </p:spPr>
      </p:pic>
      <p:pic>
        <p:nvPicPr>
          <p:cNvPr id="63" name="Picture 62"/>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766539" y="3715905"/>
            <a:ext cx="510385" cy="134888"/>
          </a:xfrm>
          <a:prstGeom prst="rect">
            <a:avLst/>
          </a:prstGeom>
        </p:spPr>
      </p:pic>
      <p:pic>
        <p:nvPicPr>
          <p:cNvPr id="69" name="Picture 68"/>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25635" y="3978645"/>
            <a:ext cx="586943" cy="134888"/>
          </a:xfrm>
          <a:prstGeom prst="rect">
            <a:avLst/>
          </a:prstGeom>
        </p:spPr>
      </p:pic>
      <p:pic>
        <p:nvPicPr>
          <p:cNvPr id="72" name="Picture 71"/>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7276142" y="4347328"/>
            <a:ext cx="595146" cy="134888"/>
          </a:xfrm>
          <a:prstGeom prst="rect">
            <a:avLst/>
          </a:prstGeom>
        </p:spPr>
      </p:pic>
      <p:pic>
        <p:nvPicPr>
          <p:cNvPr id="74" name="Picture 73"/>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8045054" y="4708073"/>
            <a:ext cx="509474" cy="134888"/>
          </a:xfrm>
          <a:prstGeom prst="rect">
            <a:avLst/>
          </a:prstGeom>
        </p:spPr>
      </p:pic>
      <p:pic>
        <p:nvPicPr>
          <p:cNvPr id="76" name="Picture 75"/>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a:off x="9065352" y="5394597"/>
            <a:ext cx="590589" cy="134888"/>
          </a:xfrm>
          <a:prstGeom prst="rect">
            <a:avLst/>
          </a:prstGeom>
        </p:spPr>
      </p:pic>
      <p:sp>
        <p:nvSpPr>
          <p:cNvPr id="11" name="Rectangle 10"/>
          <p:cNvSpPr>
            <a:spLocks/>
          </p:cNvSpPr>
          <p:nvPr/>
        </p:nvSpPr>
        <p:spPr>
          <a:xfrm>
            <a:off x="2462132" y="2379443"/>
            <a:ext cx="1924216" cy="1501357"/>
          </a:xfrm>
          <a:prstGeom prst="rect">
            <a:avLst/>
          </a:prstGeom>
          <a:solidFill>
            <a:srgbClr val="53B5FF"/>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617453" y="1846394"/>
            <a:ext cx="3067583" cy="2393467"/>
          </a:xfrm>
          <a:prstGeom prst="rect">
            <a:avLst/>
          </a:prstGeom>
          <a:blipFill>
            <a:blip r:embed="rId17"/>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8408406" y="2544789"/>
            <a:ext cx="3067583" cy="2393467"/>
          </a:xfrm>
          <a:prstGeom prst="rect">
            <a:avLst/>
          </a:prstGeom>
          <a:blipFill>
            <a:blip r:embed="rId18"/>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65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Case Study: Antialiasing</a:t>
            </a:r>
          </a:p>
        </p:txBody>
      </p:sp>
      <p:sp>
        <p:nvSpPr>
          <p:cNvPr id="2" name="Slide Number Placeholder 1"/>
          <p:cNvSpPr>
            <a:spLocks noGrp="1"/>
          </p:cNvSpPr>
          <p:nvPr>
            <p:ph type="sldNum" idx="4294967295"/>
          </p:nvPr>
        </p:nvSpPr>
        <p:spPr>
          <a:xfrm>
            <a:off x="0" y="6248183"/>
            <a:ext cx="731599" cy="524800"/>
          </a:xfrm>
          <a:prstGeom prst="rect">
            <a:avLst/>
          </a:prstGeom>
        </p:spPr>
        <p:txBody>
          <a:bodyPr/>
          <a:lstStyle/>
          <a:p>
            <a:fld id="{4F7CCA55-5E84-46C2-B1D8-1DA7C6EE7BDC}" type="slidenum">
              <a:rPr lang="en-US" smtClean="0"/>
              <a:t>19</a:t>
            </a:fld>
            <a:endParaRPr lang="en-US"/>
          </a:p>
        </p:txBody>
      </p:sp>
    </p:spTree>
    <p:extLst>
      <p:ext uri="{BB962C8B-B14F-4D97-AF65-F5344CB8AC3E}">
        <p14:creationId xmlns:p14="http://schemas.microsoft.com/office/powerpoint/2010/main" val="72146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98223" y="1337735"/>
            <a:ext cx="7626802" cy="4452863"/>
          </a:xfrm>
          <a:prstGeom prst="rect">
            <a:avLst/>
          </a:prstGeom>
        </p:spPr>
      </p:pic>
      <p:sp>
        <p:nvSpPr>
          <p:cNvPr id="7" name="Title 6"/>
          <p:cNvSpPr>
            <a:spLocks noGrp="1"/>
          </p:cNvSpPr>
          <p:nvPr>
            <p:ph type="title"/>
          </p:nvPr>
        </p:nvSpPr>
        <p:spPr>
          <a:xfrm>
            <a:off x="609600" y="32132"/>
            <a:ext cx="10972800" cy="848399"/>
          </a:xfrm>
        </p:spPr>
        <p:txBody>
          <a:bodyPr/>
          <a:lstStyle/>
          <a:p>
            <a:r>
              <a:rPr lang="en-US" dirty="0"/>
              <a:t>Deep Learning is Changing the Way We Do Graphics</a:t>
            </a:r>
          </a:p>
        </p:txBody>
      </p:sp>
      <p:sp>
        <p:nvSpPr>
          <p:cNvPr id="2" name="TextBox 1">
            <a:extLst>
              <a:ext uri="{FF2B5EF4-FFF2-40B4-BE49-F238E27FC236}">
                <a16:creationId xmlns:a16="http://schemas.microsoft.com/office/drawing/2014/main" id="{C57E23AD-A673-4ECC-B938-18CCEDD5239A}"/>
              </a:ext>
            </a:extLst>
          </p:cNvPr>
          <p:cNvSpPr txBox="1"/>
          <p:nvPr/>
        </p:nvSpPr>
        <p:spPr>
          <a:xfrm>
            <a:off x="7528035" y="3168869"/>
            <a:ext cx="896399" cy="230832"/>
          </a:xfrm>
          <a:prstGeom prst="rect">
            <a:avLst/>
          </a:prstGeom>
          <a:noFill/>
        </p:spPr>
        <p:txBody>
          <a:bodyPr wrap="none" rtlCol="0">
            <a:spAutoFit/>
          </a:bodyPr>
          <a:lstStyle/>
          <a:p>
            <a:r>
              <a:rPr lang="en-US" sz="900" dirty="0">
                <a:solidFill>
                  <a:schemeClr val="bg1"/>
                </a:solidFill>
              </a:rPr>
              <a:t>[Chaitanya17]</a:t>
            </a:r>
          </a:p>
        </p:txBody>
      </p:sp>
      <p:sp>
        <p:nvSpPr>
          <p:cNvPr id="5" name="TextBox 4">
            <a:extLst>
              <a:ext uri="{FF2B5EF4-FFF2-40B4-BE49-F238E27FC236}">
                <a16:creationId xmlns:a16="http://schemas.microsoft.com/office/drawing/2014/main" id="{D2C645E1-97F5-4F8A-AFF4-19EB5E36C4AA}"/>
              </a:ext>
            </a:extLst>
          </p:cNvPr>
          <p:cNvSpPr txBox="1"/>
          <p:nvPr/>
        </p:nvSpPr>
        <p:spPr>
          <a:xfrm>
            <a:off x="2098223" y="4621925"/>
            <a:ext cx="684803" cy="230832"/>
          </a:xfrm>
          <a:prstGeom prst="rect">
            <a:avLst/>
          </a:prstGeom>
          <a:noFill/>
        </p:spPr>
        <p:txBody>
          <a:bodyPr wrap="none" rtlCol="0">
            <a:spAutoFit/>
          </a:bodyPr>
          <a:lstStyle/>
          <a:p>
            <a:r>
              <a:rPr lang="en-US" sz="900" dirty="0">
                <a:solidFill>
                  <a:schemeClr val="bg1"/>
                </a:solidFill>
              </a:rPr>
              <a:t>[Dahm17]</a:t>
            </a:r>
          </a:p>
        </p:txBody>
      </p:sp>
      <p:sp>
        <p:nvSpPr>
          <p:cNvPr id="8" name="TextBox 7">
            <a:extLst>
              <a:ext uri="{FF2B5EF4-FFF2-40B4-BE49-F238E27FC236}">
                <a16:creationId xmlns:a16="http://schemas.microsoft.com/office/drawing/2014/main" id="{2F57E79B-50FE-4A75-AE59-5E3E3D4EA366}"/>
              </a:ext>
            </a:extLst>
          </p:cNvPr>
          <p:cNvSpPr txBox="1"/>
          <p:nvPr/>
        </p:nvSpPr>
        <p:spPr>
          <a:xfrm>
            <a:off x="2098223" y="1337735"/>
            <a:ext cx="659155" cy="230832"/>
          </a:xfrm>
          <a:prstGeom prst="rect">
            <a:avLst/>
          </a:prstGeom>
          <a:noFill/>
        </p:spPr>
        <p:txBody>
          <a:bodyPr wrap="none" rtlCol="0">
            <a:spAutoFit/>
          </a:bodyPr>
          <a:lstStyle/>
          <a:p>
            <a:r>
              <a:rPr lang="en-US" sz="900" dirty="0">
                <a:solidFill>
                  <a:schemeClr val="bg1"/>
                </a:solidFill>
              </a:rPr>
              <a:t>[Laine17]</a:t>
            </a:r>
          </a:p>
        </p:txBody>
      </p:sp>
      <p:sp>
        <p:nvSpPr>
          <p:cNvPr id="9" name="TextBox 8">
            <a:extLst>
              <a:ext uri="{FF2B5EF4-FFF2-40B4-BE49-F238E27FC236}">
                <a16:creationId xmlns:a16="http://schemas.microsoft.com/office/drawing/2014/main" id="{70DD3308-59B0-424A-832D-726F723DDEFF}"/>
              </a:ext>
            </a:extLst>
          </p:cNvPr>
          <p:cNvSpPr txBox="1"/>
          <p:nvPr/>
        </p:nvSpPr>
        <p:spPr>
          <a:xfrm>
            <a:off x="5117319" y="1337735"/>
            <a:ext cx="742511" cy="230832"/>
          </a:xfrm>
          <a:prstGeom prst="rect">
            <a:avLst/>
          </a:prstGeom>
          <a:noFill/>
        </p:spPr>
        <p:txBody>
          <a:bodyPr wrap="none" rtlCol="0">
            <a:spAutoFit/>
          </a:bodyPr>
          <a:lstStyle/>
          <a:p>
            <a:r>
              <a:rPr lang="en-US" sz="900" dirty="0">
                <a:solidFill>
                  <a:schemeClr val="bg1"/>
                </a:solidFill>
                <a:highlight>
                  <a:srgbClr val="000000"/>
                </a:highlight>
              </a:rPr>
              <a:t>[Holden17]</a:t>
            </a:r>
          </a:p>
        </p:txBody>
      </p:sp>
      <p:sp>
        <p:nvSpPr>
          <p:cNvPr id="10" name="TextBox 9">
            <a:extLst>
              <a:ext uri="{FF2B5EF4-FFF2-40B4-BE49-F238E27FC236}">
                <a16:creationId xmlns:a16="http://schemas.microsoft.com/office/drawing/2014/main" id="{1347C6E5-813D-40DC-81EA-01C071F97C59}"/>
              </a:ext>
            </a:extLst>
          </p:cNvPr>
          <p:cNvSpPr txBox="1"/>
          <p:nvPr/>
        </p:nvSpPr>
        <p:spPr>
          <a:xfrm>
            <a:off x="2098223" y="3168869"/>
            <a:ext cx="716863" cy="230832"/>
          </a:xfrm>
          <a:prstGeom prst="rect">
            <a:avLst/>
          </a:prstGeom>
          <a:noFill/>
        </p:spPr>
        <p:txBody>
          <a:bodyPr wrap="none" rtlCol="0">
            <a:spAutoFit/>
          </a:bodyPr>
          <a:lstStyle/>
          <a:p>
            <a:r>
              <a:rPr lang="en-US" sz="900" dirty="0">
                <a:solidFill>
                  <a:schemeClr val="bg1"/>
                </a:solidFill>
                <a:highlight>
                  <a:srgbClr val="000000"/>
                </a:highlight>
              </a:rPr>
              <a:t>[Karras17]</a:t>
            </a:r>
          </a:p>
        </p:txBody>
      </p:sp>
      <p:sp>
        <p:nvSpPr>
          <p:cNvPr id="11" name="TextBox 10">
            <a:extLst>
              <a:ext uri="{FF2B5EF4-FFF2-40B4-BE49-F238E27FC236}">
                <a16:creationId xmlns:a16="http://schemas.microsoft.com/office/drawing/2014/main" id="{FE86BA17-D17D-49DA-8436-C36B9F9AB60E}"/>
              </a:ext>
            </a:extLst>
          </p:cNvPr>
          <p:cNvSpPr txBox="1"/>
          <p:nvPr/>
        </p:nvSpPr>
        <p:spPr>
          <a:xfrm>
            <a:off x="8325603" y="5559766"/>
            <a:ext cx="800219" cy="230832"/>
          </a:xfrm>
          <a:prstGeom prst="rect">
            <a:avLst/>
          </a:prstGeom>
          <a:noFill/>
        </p:spPr>
        <p:txBody>
          <a:bodyPr wrap="none" rtlCol="0">
            <a:spAutoFit/>
          </a:bodyPr>
          <a:lstStyle/>
          <a:p>
            <a:r>
              <a:rPr lang="en-US" sz="900" dirty="0">
                <a:solidFill>
                  <a:schemeClr val="bg1"/>
                </a:solidFill>
                <a:highlight>
                  <a:srgbClr val="000000"/>
                </a:highlight>
              </a:rPr>
              <a:t>[Nalbach17]</a:t>
            </a:r>
          </a:p>
        </p:txBody>
      </p:sp>
    </p:spTree>
    <p:extLst>
      <p:ext uri="{BB962C8B-B14F-4D97-AF65-F5344CB8AC3E}">
        <p14:creationId xmlns:p14="http://schemas.microsoft.com/office/powerpoint/2010/main" val="196539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Antialiasing Autoencoder</a:t>
            </a:r>
          </a:p>
        </p:txBody>
      </p:sp>
      <p:sp>
        <p:nvSpPr>
          <p:cNvPr id="3" name="Text Placeholder 2"/>
          <p:cNvSpPr>
            <a:spLocks noGrp="1"/>
          </p:cNvSpPr>
          <p:nvPr>
            <p:ph type="body" idx="1"/>
          </p:nvPr>
        </p:nvSpPr>
        <p:spPr>
          <a:xfrm>
            <a:off x="609599" y="1124518"/>
            <a:ext cx="10972801" cy="4967599"/>
          </a:xfrm>
        </p:spPr>
        <p:txBody>
          <a:bodyPr/>
          <a:lstStyle/>
          <a:p>
            <a:r>
              <a:rPr lang="en-US" dirty="0"/>
              <a:t>Trained with thousands of 8 frame sequences from three different scenes</a:t>
            </a:r>
          </a:p>
          <a:p>
            <a:pPr lvl="1"/>
            <a:r>
              <a:rPr lang="en-US" dirty="0"/>
              <a:t>Captured sequences of 16 </a:t>
            </a:r>
            <a:r>
              <a:rPr lang="en-US" dirty="0" err="1"/>
              <a:t>spp</a:t>
            </a:r>
            <a:r>
              <a:rPr lang="en-US" dirty="0"/>
              <a:t> (unresolved) images</a:t>
            </a:r>
          </a:p>
          <a:p>
            <a:pPr lvl="2"/>
            <a:r>
              <a:rPr lang="en-US" dirty="0"/>
              <a:t>Reference images by resolving 4x4 tile = 16 </a:t>
            </a:r>
            <a:r>
              <a:rPr lang="en-US" dirty="0" err="1"/>
              <a:t>spp</a:t>
            </a:r>
            <a:r>
              <a:rPr lang="en-US" dirty="0"/>
              <a:t> to 1 pixel</a:t>
            </a:r>
          </a:p>
          <a:p>
            <a:pPr lvl="2"/>
            <a:r>
              <a:rPr lang="en-US" dirty="0"/>
              <a:t>1 </a:t>
            </a:r>
            <a:r>
              <a:rPr lang="en-US" dirty="0" err="1"/>
              <a:t>spp</a:t>
            </a:r>
            <a:r>
              <a:rPr lang="en-US" dirty="0"/>
              <a:t> images by picking random sample in a 4x4 tile → sub-pixel jittering in time</a:t>
            </a:r>
          </a:p>
          <a:p>
            <a:pPr lvl="2"/>
            <a:r>
              <a:rPr lang="en-US" dirty="0"/>
              <a:t>Set LOD bias to +1 when rendering → 1spp image exhibits an effective LOD bias of -1 due to downscaling</a:t>
            </a:r>
          </a:p>
          <a:p>
            <a:pPr lvl="3"/>
            <a:r>
              <a:rPr lang="en-US" dirty="0"/>
              <a:t>Required if we want to approach the image quality of a </a:t>
            </a:r>
            <a:r>
              <a:rPr lang="en-US" dirty="0" err="1"/>
              <a:t>supersampled</a:t>
            </a:r>
            <a:r>
              <a:rPr lang="en-US" dirty="0"/>
              <a:t> image</a:t>
            </a:r>
          </a:p>
          <a:p>
            <a:pPr lvl="1"/>
            <a:endParaRPr lang="en-US" dirty="0"/>
          </a:p>
          <a:p>
            <a:pPr lvl="1"/>
            <a:r>
              <a:rPr lang="en-US" dirty="0"/>
              <a:t>Training data augmentation</a:t>
            </a:r>
          </a:p>
          <a:p>
            <a:pPr lvl="2"/>
            <a:r>
              <a:rPr lang="en-US" dirty="0"/>
              <a:t>Random 192x192 crops from 1080p images</a:t>
            </a:r>
          </a:p>
          <a:p>
            <a:pPr lvl="2"/>
            <a:r>
              <a:rPr lang="en-US" dirty="0"/>
              <a:t>Random 0, 90, 180 and 270 degree rotation</a:t>
            </a:r>
          </a:p>
          <a:p>
            <a:pPr lvl="2"/>
            <a:r>
              <a:rPr lang="en-US" dirty="0"/>
              <a:t>Randomly play sequence either forward or backward</a:t>
            </a:r>
          </a:p>
          <a:p>
            <a:endParaRPr lang="en-US" dirty="0"/>
          </a:p>
          <a:p>
            <a:r>
              <a:rPr lang="en-US" dirty="0"/>
              <a:t>Used spatiotemporal loss function to promote temporal stability </a:t>
            </a:r>
          </a:p>
          <a:p>
            <a:pPr lvl="1"/>
            <a:r>
              <a:rPr lang="en-US" dirty="0"/>
              <a:t> </a:t>
            </a:r>
          </a:p>
          <a:p>
            <a:endParaRPr lang="en-US" dirty="0"/>
          </a:p>
          <a:p>
            <a:endParaRPr lang="en-US" dirty="0"/>
          </a:p>
        </p:txBody>
      </p:sp>
      <p:pic>
        <p:nvPicPr>
          <p:cNvPr id="40" name="Picture 39"/>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56075" y="5455477"/>
            <a:ext cx="4121418" cy="329025"/>
          </a:xfrm>
          <a:prstGeom prst="rect">
            <a:avLst/>
          </a:prstGeom>
        </p:spPr>
      </p:pic>
    </p:spTree>
    <p:extLst>
      <p:ext uri="{BB962C8B-B14F-4D97-AF65-F5344CB8AC3E}">
        <p14:creationId xmlns:p14="http://schemas.microsoft.com/office/powerpoint/2010/main" val="19239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Antialiasing video: 1spp vs. Autoencoder</a:t>
            </a:r>
          </a:p>
        </p:txBody>
      </p:sp>
    </p:spTree>
    <p:extLst>
      <p:ext uri="{BB962C8B-B14F-4D97-AF65-F5344CB8AC3E}">
        <p14:creationId xmlns:p14="http://schemas.microsoft.com/office/powerpoint/2010/main" val="195955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09600" y="1124518"/>
            <a:ext cx="10972800" cy="496759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indent="0">
              <a:buNone/>
            </a:pPr>
            <a:endParaRPr lang="en-US" dirty="0"/>
          </a:p>
          <a:p>
            <a:r>
              <a:rPr lang="en-US" dirty="0"/>
              <a:t>If we see our network as a differentiable program..</a:t>
            </a:r>
          </a:p>
          <a:p>
            <a:pPr lvl="1"/>
            <a:r>
              <a:rPr lang="en-US" dirty="0"/>
              <a:t>..an RNN is just a loop</a:t>
            </a:r>
          </a:p>
        </p:txBody>
      </p:sp>
      <p:sp>
        <p:nvSpPr>
          <p:cNvPr id="3" name="Title 2"/>
          <p:cNvSpPr>
            <a:spLocks noGrp="1"/>
          </p:cNvSpPr>
          <p:nvPr>
            <p:ph type="title"/>
          </p:nvPr>
        </p:nvSpPr>
        <p:spPr>
          <a:xfrm>
            <a:off x="609600" y="32132"/>
            <a:ext cx="10972800" cy="848399"/>
          </a:xfrm>
        </p:spPr>
        <p:txBody>
          <a:bodyPr/>
          <a:lstStyle/>
          <a:p>
            <a:r>
              <a:rPr lang="en-US" dirty="0"/>
              <a:t>Recurrent Neural Networks</a:t>
            </a:r>
          </a:p>
        </p:txBody>
      </p:sp>
      <p:sp>
        <p:nvSpPr>
          <p:cNvPr id="88" name="Oval 87"/>
          <p:cNvSpPr/>
          <p:nvPr/>
        </p:nvSpPr>
        <p:spPr>
          <a:xfrm>
            <a:off x="3856110" y="2581821"/>
            <a:ext cx="588484" cy="588484"/>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a:extLst/>
          </p:cNvPr>
          <p:cNvCxnSpPr>
            <a:cxnSpLocks/>
          </p:cNvCxnSpPr>
          <p:nvPr/>
        </p:nvCxnSpPr>
        <p:spPr>
          <a:xfrm>
            <a:off x="4149608" y="1924476"/>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4051603" y="1737579"/>
            <a:ext cx="196010" cy="129808"/>
          </a:xfrm>
          <a:prstGeom prst="rect">
            <a:avLst/>
          </a:prstGeom>
        </p:spPr>
      </p:pic>
      <p:cxnSp>
        <p:nvCxnSpPr>
          <p:cNvPr id="96" name="Straight Arrow Connector 95">
            <a:extLst/>
          </p:cNvPr>
          <p:cNvCxnSpPr>
            <a:cxnSpLocks/>
          </p:cNvCxnSpPr>
          <p:nvPr/>
        </p:nvCxnSpPr>
        <p:spPr>
          <a:xfrm>
            <a:off x="4149608" y="3309560"/>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03" name="Picture 102"/>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4051603" y="3888667"/>
            <a:ext cx="190816" cy="184326"/>
          </a:xfrm>
          <a:prstGeom prst="rect">
            <a:avLst/>
          </a:prstGeom>
        </p:spPr>
      </p:pic>
      <p:cxnSp>
        <p:nvCxnSpPr>
          <p:cNvPr id="104" name="Straight Arrow Connector 103">
            <a:extLst/>
          </p:cNvPr>
          <p:cNvCxnSpPr>
            <a:cxnSpLocks/>
          </p:cNvCxnSpPr>
          <p:nvPr/>
        </p:nvCxnSpPr>
        <p:spPr>
          <a:xfrm rot="16200000">
            <a:off x="4825884" y="2606996"/>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4635068" y="2564808"/>
            <a:ext cx="190816" cy="184326"/>
          </a:xfrm>
          <a:prstGeom prst="rect">
            <a:avLst/>
          </a:prstGeom>
        </p:spPr>
      </p:pic>
      <p:sp>
        <p:nvSpPr>
          <p:cNvPr id="108" name="Oval 107"/>
          <p:cNvSpPr/>
          <p:nvPr/>
        </p:nvSpPr>
        <p:spPr>
          <a:xfrm>
            <a:off x="5208662" y="2581821"/>
            <a:ext cx="588484" cy="588484"/>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Arrow Connector 108">
            <a:extLst/>
          </p:cNvPr>
          <p:cNvCxnSpPr>
            <a:cxnSpLocks/>
          </p:cNvCxnSpPr>
          <p:nvPr/>
        </p:nvCxnSpPr>
        <p:spPr>
          <a:xfrm>
            <a:off x="5502160" y="1924476"/>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5404155" y="1737579"/>
            <a:ext cx="189520" cy="127212"/>
          </a:xfrm>
          <a:prstGeom prst="rect">
            <a:avLst/>
          </a:prstGeom>
        </p:spPr>
      </p:pic>
      <p:cxnSp>
        <p:nvCxnSpPr>
          <p:cNvPr id="111" name="Straight Arrow Connector 110">
            <a:extLst/>
          </p:cNvPr>
          <p:cNvCxnSpPr>
            <a:cxnSpLocks/>
          </p:cNvCxnSpPr>
          <p:nvPr/>
        </p:nvCxnSpPr>
        <p:spPr>
          <a:xfrm>
            <a:off x="5502160" y="3309560"/>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16" name="Picture 115"/>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404155" y="3888667"/>
            <a:ext cx="184326" cy="181730"/>
          </a:xfrm>
          <a:prstGeom prst="rect">
            <a:avLst/>
          </a:prstGeom>
        </p:spPr>
      </p:pic>
      <p:cxnSp>
        <p:nvCxnSpPr>
          <p:cNvPr id="113" name="Straight Arrow Connector 112">
            <a:extLst/>
          </p:cNvPr>
          <p:cNvCxnSpPr>
            <a:cxnSpLocks/>
          </p:cNvCxnSpPr>
          <p:nvPr/>
        </p:nvCxnSpPr>
        <p:spPr>
          <a:xfrm rot="16200000">
            <a:off x="6178436" y="2606996"/>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5987620" y="2564808"/>
            <a:ext cx="184326" cy="181730"/>
          </a:xfrm>
          <a:prstGeom prst="rect">
            <a:avLst/>
          </a:prstGeom>
        </p:spPr>
      </p:pic>
      <p:sp>
        <p:nvSpPr>
          <p:cNvPr id="123" name="Oval 122"/>
          <p:cNvSpPr/>
          <p:nvPr/>
        </p:nvSpPr>
        <p:spPr>
          <a:xfrm>
            <a:off x="6622647" y="2580490"/>
            <a:ext cx="588484" cy="588484"/>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Arrow Connector 123">
            <a:extLst/>
          </p:cNvPr>
          <p:cNvCxnSpPr>
            <a:cxnSpLocks/>
          </p:cNvCxnSpPr>
          <p:nvPr/>
        </p:nvCxnSpPr>
        <p:spPr>
          <a:xfrm>
            <a:off x="6916145" y="1923145"/>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35" name="Picture 134"/>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6818140" y="1736248"/>
            <a:ext cx="194712" cy="127212"/>
          </a:xfrm>
          <a:prstGeom prst="rect">
            <a:avLst/>
          </a:prstGeom>
        </p:spPr>
      </p:pic>
      <p:cxnSp>
        <p:nvCxnSpPr>
          <p:cNvPr id="126" name="Straight Arrow Connector 125">
            <a:extLst/>
          </p:cNvPr>
          <p:cNvCxnSpPr>
            <a:cxnSpLocks/>
          </p:cNvCxnSpPr>
          <p:nvPr/>
        </p:nvCxnSpPr>
        <p:spPr>
          <a:xfrm>
            <a:off x="6916145" y="3308229"/>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6818140" y="3887336"/>
            <a:ext cx="189518" cy="181730"/>
          </a:xfrm>
          <a:prstGeom prst="rect">
            <a:avLst/>
          </a:prstGeom>
        </p:spPr>
      </p:pic>
      <p:cxnSp>
        <p:nvCxnSpPr>
          <p:cNvPr id="128" name="Straight Arrow Connector 127">
            <a:extLst/>
          </p:cNvPr>
          <p:cNvCxnSpPr>
            <a:cxnSpLocks/>
          </p:cNvCxnSpPr>
          <p:nvPr/>
        </p:nvCxnSpPr>
        <p:spPr>
          <a:xfrm rot="16200000">
            <a:off x="7592421" y="2605665"/>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33" name="Picture 132"/>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7401605" y="2563477"/>
            <a:ext cx="189518" cy="181730"/>
          </a:xfrm>
          <a:prstGeom prst="rect">
            <a:avLst/>
          </a:prstGeom>
        </p:spPr>
      </p:pic>
      <p:pic>
        <p:nvPicPr>
          <p:cNvPr id="138" name="Picture 137"/>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8016616" y="2829357"/>
            <a:ext cx="523531" cy="57112"/>
          </a:xfrm>
          <a:prstGeom prst="rect">
            <a:avLst/>
          </a:prstGeom>
        </p:spPr>
      </p:pic>
    </p:spTree>
    <p:extLst>
      <p:ext uri="{BB962C8B-B14F-4D97-AF65-F5344CB8AC3E}">
        <p14:creationId xmlns:p14="http://schemas.microsoft.com/office/powerpoint/2010/main" val="6686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Curse of the Receptive Field</a:t>
            </a:r>
          </a:p>
        </p:txBody>
      </p:sp>
      <p:cxnSp>
        <p:nvCxnSpPr>
          <p:cNvPr id="279" name="Straight Arrow Connector 278" hidden="1"/>
          <p:cNvCxnSpPr>
            <a:cxnSpLocks/>
          </p:cNvCxnSpPr>
          <p:nvPr/>
        </p:nvCxnSpPr>
        <p:spPr>
          <a:xfrm>
            <a:off x="4283893" y="2323850"/>
            <a:ext cx="781309" cy="601415"/>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6511646"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6859150"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7206654"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7554157"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6511646"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6859150"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7206654"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7554157"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6511646"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6859150"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7554157"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6511646"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6859150"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7206654"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7554157"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7901661"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8249165"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8596669"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8944172"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7901661"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8249165"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8596669"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8944172"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7901661"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8249165"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8596669"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8944172"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7901661"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8249165"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8596669"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8944172"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a:off x="6511646"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6859150"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7206654"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7554157"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6511646"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6859150"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7206654"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7554157"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6511646"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6859150"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7206654"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7554157"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6511646"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6859150"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7206654"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7554157"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7901661"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8249165"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8596669"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8944172"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7901661"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8249165"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8596669"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8944172"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7901661"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8249165"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8596669"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8944172"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7901661"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8249165"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8596669"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8944172"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Isosceles Triangle 370"/>
          <p:cNvSpPr/>
          <p:nvPr/>
        </p:nvSpPr>
        <p:spPr>
          <a:xfrm rot="2027518">
            <a:off x="6899311" y="2097991"/>
            <a:ext cx="1306989" cy="1371600"/>
          </a:xfrm>
          <a:prstGeom prst="triangle">
            <a:avLst/>
          </a:prstGeom>
          <a:solidFill>
            <a:srgbClr val="92D05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74" name="Rectangle 373"/>
          <p:cNvSpPr/>
          <p:nvPr/>
        </p:nvSpPr>
        <p:spPr>
          <a:xfrm>
            <a:off x="6857799" y="2436289"/>
            <a:ext cx="1042510" cy="1042510"/>
          </a:xfrm>
          <a:prstGeom prst="rect">
            <a:avLst/>
          </a:prstGeom>
          <a:noFill/>
          <a:ln w="41275" cap="flat" cmpd="sng" algn="ctr">
            <a:solidFill>
              <a:srgbClr val="FF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75" name="Rectangle 374"/>
          <p:cNvSpPr/>
          <p:nvPr/>
        </p:nvSpPr>
        <p:spPr>
          <a:xfrm>
            <a:off x="6164142" y="208892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6164142" y="243642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6164142" y="278393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6164142" y="313143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6164142" y="347894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6164142" y="382644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6164142" y="417394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6164142" y="452145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9293028" y="208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9293028" y="243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9293028" y="278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9293028" y="313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9293028" y="347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9293028" y="382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396"/>
          <p:cNvSpPr/>
          <p:nvPr/>
        </p:nvSpPr>
        <p:spPr>
          <a:xfrm>
            <a:off x="9293028" y="417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9293028" y="452131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6511646"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6859150"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7206654"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7554157"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7901661"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8249165"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8596669"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8944172"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6164142" y="486881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9293028" y="48686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6511646"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6859150"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7206654"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p:nvSpPr>
        <p:spPr>
          <a:xfrm>
            <a:off x="7554157"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p:nvSpPr>
        <p:spPr>
          <a:xfrm>
            <a:off x="7901661"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8249165"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8596669"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8944172"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6164142" y="174121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9293028" y="174107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7206654" y="2783792"/>
            <a:ext cx="347504" cy="347504"/>
          </a:xfrm>
          <a:prstGeom prst="rect">
            <a:avLst/>
          </a:prstGeom>
          <a:solidFill>
            <a:srgbClr val="0070C0">
              <a:alpha val="54000"/>
            </a:srgbClr>
          </a:solidFill>
          <a:ln w="19050" cap="flat" cmpd="sng" algn="ctr">
            <a:solidFill>
              <a:srgbClr val="0070C0"/>
            </a:solidFill>
            <a:prstDash val="solid"/>
          </a:ln>
          <a:effectLst/>
        </p:spPr>
        <p:txBody>
          <a:bodyPr rtlCol="0" anchor="ctr"/>
          <a:lstStyle/>
          <a:p>
            <a:pPr algn="ctr" defTabSz="457200" fontAlgn="base">
              <a:spcBef>
                <a:spcPct val="0"/>
              </a:spcBef>
              <a:spcAft>
                <a:spcPct val="0"/>
              </a:spcAft>
            </a:pPr>
            <a:endParaRPr lang="en-US" sz="1800" kern="1200">
              <a:solidFill>
                <a:srgbClr val="FFFFFF"/>
              </a:solidFill>
              <a:latin typeface="Trebuchet MS"/>
            </a:endParaRPr>
          </a:p>
        </p:txBody>
      </p:sp>
      <p:cxnSp>
        <p:nvCxnSpPr>
          <p:cNvPr id="420" name="Straight Arrow Connector 419"/>
          <p:cNvCxnSpPr>
            <a:cxnSpLocks/>
          </p:cNvCxnSpPr>
          <p:nvPr/>
        </p:nvCxnSpPr>
        <p:spPr>
          <a:xfrm flipH="1">
            <a:off x="7379731" y="2094949"/>
            <a:ext cx="2522459" cy="833003"/>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423" name="TextBox 422"/>
          <p:cNvSpPr txBox="1"/>
          <p:nvPr/>
        </p:nvSpPr>
        <p:spPr>
          <a:xfrm>
            <a:off x="9902190" y="1908035"/>
            <a:ext cx="1520594" cy="338554"/>
          </a:xfrm>
          <a:prstGeom prst="rect">
            <a:avLst/>
          </a:prstGeom>
          <a:noFill/>
        </p:spPr>
        <p:txBody>
          <a:bodyPr wrap="square" rtlCol="0">
            <a:spAutoFit/>
          </a:bodyPr>
          <a:lstStyle/>
          <a:p>
            <a:r>
              <a:rPr lang="en-US" sz="1600" dirty="0">
                <a:solidFill>
                  <a:schemeClr val="bg1"/>
                </a:solidFill>
              </a:rPr>
              <a:t>Per-pixel RNN</a:t>
            </a:r>
          </a:p>
        </p:txBody>
      </p:sp>
      <p:cxnSp>
        <p:nvCxnSpPr>
          <p:cNvPr id="424" name="Straight Arrow Connector 423"/>
          <p:cNvCxnSpPr>
            <a:cxnSpLocks/>
          </p:cNvCxnSpPr>
          <p:nvPr/>
        </p:nvCxnSpPr>
        <p:spPr>
          <a:xfrm flipH="1" flipV="1">
            <a:off x="7970843" y="3203202"/>
            <a:ext cx="1945308" cy="954732"/>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27" name="TextBox 426"/>
          <p:cNvSpPr txBox="1"/>
          <p:nvPr/>
        </p:nvSpPr>
        <p:spPr>
          <a:xfrm>
            <a:off x="9902190" y="4035789"/>
            <a:ext cx="1837362" cy="584775"/>
          </a:xfrm>
          <a:prstGeom prst="rect">
            <a:avLst/>
          </a:prstGeom>
          <a:noFill/>
        </p:spPr>
        <p:txBody>
          <a:bodyPr wrap="square" rtlCol="0">
            <a:spAutoFit/>
          </a:bodyPr>
          <a:lstStyle/>
          <a:p>
            <a:r>
              <a:rPr lang="en-US" sz="1600" dirty="0">
                <a:solidFill>
                  <a:schemeClr val="bg1"/>
                </a:solidFill>
              </a:rPr>
              <a:t>3x3 receptive field</a:t>
            </a:r>
          </a:p>
        </p:txBody>
      </p:sp>
      <p:sp>
        <p:nvSpPr>
          <p:cNvPr id="428" name="Isosceles Triangle 427"/>
          <p:cNvSpPr/>
          <p:nvPr/>
        </p:nvSpPr>
        <p:spPr>
          <a:xfrm rot="2027518">
            <a:off x="7893014" y="3205392"/>
            <a:ext cx="1306989" cy="1371600"/>
          </a:xfrm>
          <a:prstGeom prst="triangle">
            <a:avLst/>
          </a:prstGeom>
          <a:solidFill>
            <a:srgbClr val="92D05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429" name="Rectangle 428"/>
          <p:cNvSpPr/>
          <p:nvPr/>
        </p:nvSpPr>
        <p:spPr>
          <a:xfrm>
            <a:off x="6164143" y="1741070"/>
            <a:ext cx="2431174" cy="2432598"/>
          </a:xfrm>
          <a:prstGeom prst="rect">
            <a:avLst/>
          </a:prstGeom>
          <a:noFill/>
          <a:ln w="41275" cap="flat" cmpd="sng" algn="ctr">
            <a:solidFill>
              <a:srgbClr val="FF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430" name="Isosceles Triangle 429"/>
          <p:cNvSpPr/>
          <p:nvPr/>
        </p:nvSpPr>
        <p:spPr>
          <a:xfrm rot="2027518">
            <a:off x="8798516" y="4247658"/>
            <a:ext cx="1306989" cy="1371600"/>
          </a:xfrm>
          <a:prstGeom prst="triangle">
            <a:avLst/>
          </a:prstGeom>
          <a:solidFill>
            <a:srgbClr val="92D05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cxnSp>
        <p:nvCxnSpPr>
          <p:cNvPr id="431" name="Straight Arrow Connector 430"/>
          <p:cNvCxnSpPr>
            <a:cxnSpLocks/>
          </p:cNvCxnSpPr>
          <p:nvPr/>
        </p:nvCxnSpPr>
        <p:spPr>
          <a:xfrm flipH="1">
            <a:off x="8602328" y="2865755"/>
            <a:ext cx="1299862" cy="98150"/>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34" name="TextBox 433"/>
          <p:cNvSpPr txBox="1"/>
          <p:nvPr/>
        </p:nvSpPr>
        <p:spPr>
          <a:xfrm>
            <a:off x="9902190" y="2687329"/>
            <a:ext cx="1837362" cy="584775"/>
          </a:xfrm>
          <a:prstGeom prst="rect">
            <a:avLst/>
          </a:prstGeom>
          <a:noFill/>
        </p:spPr>
        <p:txBody>
          <a:bodyPr wrap="square" rtlCol="0">
            <a:spAutoFit/>
          </a:bodyPr>
          <a:lstStyle/>
          <a:p>
            <a:r>
              <a:rPr lang="en-US" sz="1600" dirty="0">
                <a:solidFill>
                  <a:schemeClr val="bg1"/>
                </a:solidFill>
              </a:rPr>
              <a:t>7x7 receptive field</a:t>
            </a:r>
          </a:p>
        </p:txBody>
      </p:sp>
      <p:sp>
        <p:nvSpPr>
          <p:cNvPr id="439" name="Text Placeholder 438"/>
          <p:cNvSpPr>
            <a:spLocks noGrp="1"/>
          </p:cNvSpPr>
          <p:nvPr>
            <p:ph type="body" idx="1"/>
          </p:nvPr>
        </p:nvSpPr>
        <p:spPr>
          <a:xfrm>
            <a:off x="415636" y="976219"/>
            <a:ext cx="5679324" cy="4967599"/>
          </a:xfrm>
        </p:spPr>
        <p:txBody>
          <a:bodyPr/>
          <a:lstStyle/>
          <a:p>
            <a:endParaRPr lang="en-US" dirty="0"/>
          </a:p>
          <a:p>
            <a:endParaRPr lang="en-US" dirty="0"/>
          </a:p>
          <a:p>
            <a:r>
              <a:rPr lang="en-US" dirty="0"/>
              <a:t>Small convolutions are ineffective</a:t>
            </a:r>
          </a:p>
          <a:p>
            <a:endParaRPr lang="en-US" dirty="0"/>
          </a:p>
          <a:p>
            <a:r>
              <a:rPr lang="en-US" dirty="0"/>
              <a:t>Large convolutions can be more effective but..</a:t>
            </a:r>
          </a:p>
          <a:p>
            <a:pPr lvl="1"/>
            <a:r>
              <a:rPr lang="en-US" dirty="0"/>
              <a:t>Become rapidly impractical</a:t>
            </a:r>
          </a:p>
          <a:p>
            <a:pPr lvl="1"/>
            <a:r>
              <a:rPr lang="en-US" dirty="0"/>
              <a:t>Don’t scale with image resolution</a:t>
            </a:r>
          </a:p>
          <a:p>
            <a:pPr lvl="2"/>
            <a:r>
              <a:rPr lang="en-US" dirty="0"/>
              <a:t>Movement is relative, conv. size is absolute</a:t>
            </a:r>
          </a:p>
          <a:p>
            <a:pPr lvl="2"/>
            <a:endParaRPr lang="en-US" dirty="0"/>
          </a:p>
          <a:p>
            <a:r>
              <a:rPr lang="en-US" dirty="0"/>
              <a:t>RNN state is anchored to the image plane</a:t>
            </a:r>
          </a:p>
          <a:p>
            <a:pPr lvl="1"/>
            <a:r>
              <a:rPr lang="en-US" dirty="0"/>
              <a:t>Need conv. as large as the whole image</a:t>
            </a:r>
          </a:p>
          <a:p>
            <a:pPr lvl="2"/>
            <a:r>
              <a:rPr lang="en-US" dirty="0"/>
              <a:t>If only this problem had been solved before..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66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2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1"/>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2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7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7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9">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9">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9">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9">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0"/>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428"/>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39">
                                            <p:txEl>
                                              <p:pRg st="9" end="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9">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371" grpId="1" animBg="1"/>
      <p:bldP spid="374" grpId="0" animBg="1"/>
      <p:bldP spid="374" grpId="1" animBg="1"/>
      <p:bldP spid="295" grpId="0" animBg="1"/>
      <p:bldP spid="423" grpId="0"/>
      <p:bldP spid="423" grpId="1"/>
      <p:bldP spid="427" grpId="0"/>
      <p:bldP spid="427" grpId="1"/>
      <p:bldP spid="428" grpId="0" animBg="1"/>
      <p:bldP spid="428" grpId="1" animBg="1"/>
      <p:bldP spid="429" grpId="0" animBg="1"/>
      <p:bldP spid="430" grpId="0" animBg="1"/>
      <p:bldP spid="4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2132"/>
            <a:ext cx="10972800" cy="848399"/>
          </a:xfrm>
        </p:spPr>
        <p:txBody>
          <a:bodyPr/>
          <a:lstStyle/>
          <a:p>
            <a:r>
              <a:rPr lang="en-US" dirty="0"/>
              <a:t>Warped Recurrent Neural Networks</a:t>
            </a:r>
          </a:p>
        </p:txBody>
      </p:sp>
      <p:sp>
        <p:nvSpPr>
          <p:cNvPr id="88" name="Oval 87"/>
          <p:cNvSpPr/>
          <p:nvPr/>
        </p:nvSpPr>
        <p:spPr>
          <a:xfrm>
            <a:off x="2807321" y="2998252"/>
            <a:ext cx="588484" cy="58848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a:extLst/>
          </p:cNvPr>
          <p:cNvCxnSpPr>
            <a:cxnSpLocks/>
          </p:cNvCxnSpPr>
          <p:nvPr/>
        </p:nvCxnSpPr>
        <p:spPr>
          <a:xfrm>
            <a:off x="3100819" y="234090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3002814" y="2154010"/>
            <a:ext cx="196010" cy="129808"/>
          </a:xfrm>
          <a:prstGeom prst="rect">
            <a:avLst/>
          </a:prstGeom>
        </p:spPr>
      </p:pic>
      <p:cxnSp>
        <p:nvCxnSpPr>
          <p:cNvPr id="96" name="Straight Arrow Connector 95">
            <a:extLst/>
          </p:cNvPr>
          <p:cNvCxnSpPr>
            <a:cxnSpLocks/>
          </p:cNvCxnSpPr>
          <p:nvPr/>
        </p:nvCxnSpPr>
        <p:spPr>
          <a:xfrm>
            <a:off x="3100819" y="3725991"/>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03" name="Picture 102"/>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3002814" y="4305098"/>
            <a:ext cx="190816" cy="184326"/>
          </a:xfrm>
          <a:prstGeom prst="rect">
            <a:avLst/>
          </a:prstGeom>
        </p:spPr>
      </p:pic>
      <p:cxnSp>
        <p:nvCxnSpPr>
          <p:cNvPr id="104" name="Straight Arrow Connector 103">
            <a:extLst/>
          </p:cNvPr>
          <p:cNvCxnSpPr>
            <a:cxnSpLocks/>
          </p:cNvCxnSpPr>
          <p:nvPr/>
        </p:nvCxnSpPr>
        <p:spPr>
          <a:xfrm rot="16200000">
            <a:off x="3777095" y="302342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a:xfrm>
            <a:off x="3586279" y="2981239"/>
            <a:ext cx="190816" cy="184326"/>
          </a:xfrm>
          <a:prstGeom prst="rect">
            <a:avLst/>
          </a:prstGeom>
        </p:spPr>
      </p:pic>
      <p:sp>
        <p:nvSpPr>
          <p:cNvPr id="108" name="Oval 107"/>
          <p:cNvSpPr/>
          <p:nvPr/>
        </p:nvSpPr>
        <p:spPr>
          <a:xfrm>
            <a:off x="5421486" y="2998252"/>
            <a:ext cx="588484" cy="58848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Arrow Connector 108">
            <a:extLst/>
          </p:cNvPr>
          <p:cNvCxnSpPr>
            <a:cxnSpLocks/>
          </p:cNvCxnSpPr>
          <p:nvPr/>
        </p:nvCxnSpPr>
        <p:spPr>
          <a:xfrm>
            <a:off x="5714984" y="234090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5616979" y="2154010"/>
            <a:ext cx="189520" cy="127212"/>
          </a:xfrm>
          <a:prstGeom prst="rect">
            <a:avLst/>
          </a:prstGeom>
        </p:spPr>
      </p:pic>
      <p:cxnSp>
        <p:nvCxnSpPr>
          <p:cNvPr id="111" name="Straight Arrow Connector 110">
            <a:extLst/>
          </p:cNvPr>
          <p:cNvCxnSpPr>
            <a:cxnSpLocks/>
          </p:cNvCxnSpPr>
          <p:nvPr/>
        </p:nvCxnSpPr>
        <p:spPr>
          <a:xfrm>
            <a:off x="5714984" y="3725991"/>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16" name="Picture 115"/>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5616979" y="4305098"/>
            <a:ext cx="184326" cy="181730"/>
          </a:xfrm>
          <a:prstGeom prst="rect">
            <a:avLst/>
          </a:prstGeom>
        </p:spPr>
      </p:pic>
      <p:cxnSp>
        <p:nvCxnSpPr>
          <p:cNvPr id="113" name="Straight Arrow Connector 112">
            <a:extLst/>
          </p:cNvPr>
          <p:cNvCxnSpPr>
            <a:cxnSpLocks/>
          </p:cNvCxnSpPr>
          <p:nvPr/>
        </p:nvCxnSpPr>
        <p:spPr>
          <a:xfrm rot="16200000">
            <a:off x="6391260" y="302342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6200444" y="2981239"/>
            <a:ext cx="184326" cy="181730"/>
          </a:xfrm>
          <a:prstGeom prst="rect">
            <a:avLst/>
          </a:prstGeom>
        </p:spPr>
      </p:pic>
      <p:sp>
        <p:nvSpPr>
          <p:cNvPr id="123" name="Oval 122"/>
          <p:cNvSpPr/>
          <p:nvPr/>
        </p:nvSpPr>
        <p:spPr>
          <a:xfrm>
            <a:off x="8034907" y="2998252"/>
            <a:ext cx="588484" cy="58848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Arrow Connector 123">
            <a:extLst/>
          </p:cNvPr>
          <p:cNvCxnSpPr>
            <a:cxnSpLocks/>
          </p:cNvCxnSpPr>
          <p:nvPr/>
        </p:nvCxnSpPr>
        <p:spPr>
          <a:xfrm>
            <a:off x="8328405" y="234090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35" name="Picture 134"/>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8230400" y="2154010"/>
            <a:ext cx="194712" cy="127212"/>
          </a:xfrm>
          <a:prstGeom prst="rect">
            <a:avLst/>
          </a:prstGeom>
        </p:spPr>
      </p:pic>
      <p:cxnSp>
        <p:nvCxnSpPr>
          <p:cNvPr id="126" name="Straight Arrow Connector 125">
            <a:extLst/>
          </p:cNvPr>
          <p:cNvCxnSpPr>
            <a:cxnSpLocks/>
          </p:cNvCxnSpPr>
          <p:nvPr/>
        </p:nvCxnSpPr>
        <p:spPr>
          <a:xfrm>
            <a:off x="8328405" y="3725991"/>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8230400" y="4305098"/>
            <a:ext cx="189518" cy="181730"/>
          </a:xfrm>
          <a:prstGeom prst="rect">
            <a:avLst/>
          </a:prstGeom>
        </p:spPr>
      </p:pic>
      <p:cxnSp>
        <p:nvCxnSpPr>
          <p:cNvPr id="128" name="Straight Arrow Connector 127">
            <a:extLst/>
          </p:cNvPr>
          <p:cNvCxnSpPr>
            <a:cxnSpLocks/>
          </p:cNvCxnSpPr>
          <p:nvPr/>
        </p:nvCxnSpPr>
        <p:spPr>
          <a:xfrm rot="16200000">
            <a:off x="9004681" y="302342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33" name="Picture 132"/>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8813865" y="2981239"/>
            <a:ext cx="189518" cy="181730"/>
          </a:xfrm>
          <a:prstGeom prst="rect">
            <a:avLst/>
          </a:prstGeom>
        </p:spPr>
      </p:pic>
      <p:pic>
        <p:nvPicPr>
          <p:cNvPr id="138" name="Picture 137"/>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9428876" y="3247119"/>
            <a:ext cx="523531" cy="57112"/>
          </a:xfrm>
          <a:prstGeom prst="rect">
            <a:avLst/>
          </a:prstGeom>
        </p:spPr>
      </p:pic>
      <p:sp>
        <p:nvSpPr>
          <p:cNvPr id="33" name="Oval 32"/>
          <p:cNvSpPr/>
          <p:nvPr/>
        </p:nvSpPr>
        <p:spPr>
          <a:xfrm>
            <a:off x="4123853" y="2998252"/>
            <a:ext cx="588484" cy="5884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p:cNvPr>
          <p:cNvCxnSpPr>
            <a:cxnSpLocks/>
          </p:cNvCxnSpPr>
          <p:nvPr/>
        </p:nvCxnSpPr>
        <p:spPr>
          <a:xfrm>
            <a:off x="4417351" y="234090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4319346" y="2154010"/>
            <a:ext cx="255722" cy="127212"/>
          </a:xfrm>
          <a:prstGeom prst="rect">
            <a:avLst/>
          </a:prstGeom>
        </p:spPr>
      </p:pic>
      <p:cxnSp>
        <p:nvCxnSpPr>
          <p:cNvPr id="38" name="Straight Arrow Connector 37">
            <a:extLst/>
          </p:cNvPr>
          <p:cNvCxnSpPr>
            <a:cxnSpLocks/>
          </p:cNvCxnSpPr>
          <p:nvPr/>
        </p:nvCxnSpPr>
        <p:spPr>
          <a:xfrm rot="16200000">
            <a:off x="5093627" y="3023427"/>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4902811" y="2981239"/>
            <a:ext cx="227162" cy="129807"/>
          </a:xfrm>
          <a:prstGeom prst="rect">
            <a:avLst/>
          </a:prstGeom>
        </p:spPr>
      </p:pic>
      <p:cxnSp>
        <p:nvCxnSpPr>
          <p:cNvPr id="46" name="Straight Arrow Connector 45">
            <a:extLst/>
          </p:cNvPr>
          <p:cNvCxnSpPr>
            <a:cxnSpLocks/>
          </p:cNvCxnSpPr>
          <p:nvPr/>
        </p:nvCxnSpPr>
        <p:spPr>
          <a:xfrm flipH="1">
            <a:off x="4775399" y="2333003"/>
            <a:ext cx="709148" cy="520303"/>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742455" y="3004408"/>
            <a:ext cx="588484" cy="5884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Arrow Connector 56">
            <a:extLst/>
          </p:cNvPr>
          <p:cNvCxnSpPr>
            <a:cxnSpLocks/>
          </p:cNvCxnSpPr>
          <p:nvPr/>
        </p:nvCxnSpPr>
        <p:spPr>
          <a:xfrm>
            <a:off x="7035953" y="2347063"/>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6937948" y="2160166"/>
            <a:ext cx="260914" cy="127212"/>
          </a:xfrm>
          <a:prstGeom prst="rect">
            <a:avLst/>
          </a:prstGeom>
        </p:spPr>
      </p:pic>
      <p:cxnSp>
        <p:nvCxnSpPr>
          <p:cNvPr id="61" name="Straight Arrow Connector 60">
            <a:extLst/>
          </p:cNvPr>
          <p:cNvCxnSpPr>
            <a:cxnSpLocks/>
          </p:cNvCxnSpPr>
          <p:nvPr/>
        </p:nvCxnSpPr>
        <p:spPr>
          <a:xfrm rot="16200000">
            <a:off x="7712229" y="3029583"/>
            <a:ext cx="0" cy="504497"/>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7521413" y="2987395"/>
            <a:ext cx="220672" cy="127211"/>
          </a:xfrm>
          <a:prstGeom prst="rect">
            <a:avLst/>
          </a:prstGeom>
        </p:spPr>
      </p:pic>
      <p:cxnSp>
        <p:nvCxnSpPr>
          <p:cNvPr id="63" name="Straight Arrow Connector 62">
            <a:extLst/>
          </p:cNvPr>
          <p:cNvCxnSpPr>
            <a:cxnSpLocks/>
          </p:cNvCxnSpPr>
          <p:nvPr/>
        </p:nvCxnSpPr>
        <p:spPr>
          <a:xfrm flipH="1">
            <a:off x="7394001" y="2339159"/>
            <a:ext cx="709148" cy="520303"/>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flipH="1" flipV="1">
            <a:off x="4633057" y="3828078"/>
            <a:ext cx="440125" cy="993510"/>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500980" y="4974160"/>
            <a:ext cx="2697882" cy="584775"/>
          </a:xfrm>
          <a:prstGeom prst="rect">
            <a:avLst/>
          </a:prstGeom>
          <a:noFill/>
        </p:spPr>
        <p:txBody>
          <a:bodyPr wrap="square" rtlCol="0">
            <a:spAutoFit/>
          </a:bodyPr>
          <a:lstStyle/>
          <a:p>
            <a:pPr algn="ctr"/>
            <a:r>
              <a:rPr lang="en-US" sz="1600" dirty="0">
                <a:solidFill>
                  <a:schemeClr val="bg1"/>
                </a:solidFill>
              </a:rPr>
              <a:t>warp RNN hidden state using dense motion vectors</a:t>
            </a:r>
          </a:p>
        </p:txBody>
      </p:sp>
      <p:cxnSp>
        <p:nvCxnSpPr>
          <p:cNvPr id="74" name="Straight Arrow Connector 73"/>
          <p:cNvCxnSpPr>
            <a:cxnSpLocks/>
          </p:cNvCxnSpPr>
          <p:nvPr/>
        </p:nvCxnSpPr>
        <p:spPr>
          <a:xfrm flipV="1">
            <a:off x="6497692" y="3828076"/>
            <a:ext cx="406203" cy="993512"/>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23" grpId="0" animBg="1"/>
      <p:bldP spid="33" grpId="0" animBg="1"/>
      <p:bldP spid="56" grpId="0" animBg="1"/>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Warped Recurrent Neural Networks</a:t>
            </a:r>
          </a:p>
        </p:txBody>
      </p:sp>
      <p:sp>
        <p:nvSpPr>
          <p:cNvPr id="271" name="Rectangle 270"/>
          <p:cNvSpPr/>
          <p:nvPr/>
        </p:nvSpPr>
        <p:spPr>
          <a:xfrm>
            <a:off x="4627428"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4974932"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5322436"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5669939"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4627428"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4974932"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5322436"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5669939"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4627428"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4974932"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5669939"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4627428"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4974932"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322436"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5669939"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6017443"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6364947"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6712451"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7059954"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6017443"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6364947"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6712451"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7059954"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6017443"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6364947"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6712451"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7059954"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6017443"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6364947"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6712451"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7059954"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a:off x="4627428"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4974932"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5322436"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5669939"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4627428"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4974932"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5322436"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5669939"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4627428"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4974932"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5322436"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5669939"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4627428"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4974932"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5322436"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5669939"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6017443"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6364947"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6712451"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7059954"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6017443"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6364947"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6712451"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7059954"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6017443"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6364947"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6712451"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7059954"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6017443"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6364947"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6712451"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7059954"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Isosceles Triangle 370"/>
          <p:cNvSpPr/>
          <p:nvPr/>
        </p:nvSpPr>
        <p:spPr>
          <a:xfrm rot="2027518">
            <a:off x="5015093" y="1812983"/>
            <a:ext cx="1306989" cy="1371600"/>
          </a:xfrm>
          <a:prstGeom prst="triangle">
            <a:avLst/>
          </a:prstGeom>
          <a:solidFill>
            <a:srgbClr val="92D05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74" name="Rectangle 373"/>
          <p:cNvSpPr/>
          <p:nvPr/>
        </p:nvSpPr>
        <p:spPr>
          <a:xfrm>
            <a:off x="4973581" y="2151281"/>
            <a:ext cx="1042510" cy="1042510"/>
          </a:xfrm>
          <a:prstGeom prst="rect">
            <a:avLst/>
          </a:prstGeom>
          <a:noFill/>
          <a:ln w="41275" cap="flat" cmpd="sng" algn="ctr">
            <a:solidFill>
              <a:srgbClr val="FF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75" name="Rectangle 374"/>
          <p:cNvSpPr/>
          <p:nvPr/>
        </p:nvSpPr>
        <p:spPr>
          <a:xfrm>
            <a:off x="4279924" y="180391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4279924" y="215142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4279924" y="249892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4279924" y="284642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4279924" y="319393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4279924" y="354143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4279924" y="388894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4279924" y="423644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7408810" y="180377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7408810" y="215128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7408810" y="249878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7408810" y="284628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7408810" y="319379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7408810" y="3541296"/>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396"/>
          <p:cNvSpPr/>
          <p:nvPr/>
        </p:nvSpPr>
        <p:spPr>
          <a:xfrm>
            <a:off x="7408810" y="3888800"/>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7408810" y="4236304"/>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4627428"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4974932"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5322436"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5669939"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6017443"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6364947"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6712451"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7059954"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4279924" y="458380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7408810" y="4583668"/>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4627428"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4974932"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5322436"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p:nvSpPr>
        <p:spPr>
          <a:xfrm>
            <a:off x="5669939"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p:nvSpPr>
        <p:spPr>
          <a:xfrm>
            <a:off x="6017443"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6364947"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6712451"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7059954"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4279924" y="145620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7408810" y="1456062"/>
            <a:ext cx="347504" cy="34750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5322436" y="2498784"/>
            <a:ext cx="347504" cy="347504"/>
          </a:xfrm>
          <a:prstGeom prst="rect">
            <a:avLst/>
          </a:prstGeom>
          <a:solidFill>
            <a:srgbClr val="0070C0">
              <a:alpha val="54000"/>
            </a:srgbClr>
          </a:solidFill>
          <a:ln w="19050" cap="flat" cmpd="sng" algn="ctr">
            <a:solidFill>
              <a:srgbClr val="0070C0"/>
            </a:solidFill>
            <a:prstDash val="solid"/>
          </a:ln>
          <a:effectLst/>
        </p:spPr>
        <p:txBody>
          <a:bodyPr rtlCol="0" anchor="ctr"/>
          <a:lstStyle/>
          <a:p>
            <a:pPr algn="ctr" defTabSz="457200" fontAlgn="base">
              <a:spcBef>
                <a:spcPct val="0"/>
              </a:spcBef>
              <a:spcAft>
                <a:spcPct val="0"/>
              </a:spcAft>
            </a:pPr>
            <a:endParaRPr lang="en-US" sz="1800" kern="1200">
              <a:solidFill>
                <a:srgbClr val="FFFFFF"/>
              </a:solidFill>
              <a:latin typeface="Trebuchet MS"/>
            </a:endParaRPr>
          </a:p>
        </p:txBody>
      </p:sp>
      <p:sp>
        <p:nvSpPr>
          <p:cNvPr id="428" name="Isosceles Triangle 427"/>
          <p:cNvSpPr/>
          <p:nvPr/>
        </p:nvSpPr>
        <p:spPr>
          <a:xfrm rot="2027518">
            <a:off x="6008796" y="2920384"/>
            <a:ext cx="1306989" cy="1371600"/>
          </a:xfrm>
          <a:prstGeom prst="triangle">
            <a:avLst/>
          </a:prstGeom>
          <a:solidFill>
            <a:srgbClr val="92D05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116" name="Rectangle 115"/>
          <p:cNvSpPr/>
          <p:nvPr/>
        </p:nvSpPr>
        <p:spPr>
          <a:xfrm>
            <a:off x="6017323" y="3185572"/>
            <a:ext cx="1042510" cy="1042510"/>
          </a:xfrm>
          <a:prstGeom prst="rect">
            <a:avLst/>
          </a:prstGeom>
          <a:noFill/>
          <a:ln w="41275" cap="flat" cmpd="sng" algn="ctr">
            <a:solidFill>
              <a:srgbClr val="FF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117" name="Rectangle 116"/>
          <p:cNvSpPr/>
          <p:nvPr/>
        </p:nvSpPr>
        <p:spPr>
          <a:xfrm>
            <a:off x="6366178" y="3533075"/>
            <a:ext cx="347504" cy="347504"/>
          </a:xfrm>
          <a:prstGeom prst="rect">
            <a:avLst/>
          </a:prstGeom>
          <a:solidFill>
            <a:srgbClr val="0070C0">
              <a:alpha val="54000"/>
            </a:srgbClr>
          </a:solidFill>
          <a:ln w="19050" cap="flat" cmpd="sng" algn="ctr">
            <a:solidFill>
              <a:srgbClr val="0070C0"/>
            </a:solidFill>
            <a:prstDash val="solid"/>
          </a:ln>
          <a:effectLst/>
        </p:spPr>
        <p:txBody>
          <a:bodyPr rtlCol="0" anchor="ctr"/>
          <a:lstStyle/>
          <a:p>
            <a:pPr algn="ctr" defTabSz="457200" fontAlgn="base">
              <a:spcBef>
                <a:spcPct val="0"/>
              </a:spcBef>
              <a:spcAft>
                <a:spcPct val="0"/>
              </a:spcAft>
            </a:pPr>
            <a:endParaRPr lang="en-US" sz="1800" kern="1200">
              <a:solidFill>
                <a:srgbClr val="FFFFFF"/>
              </a:solidFill>
              <a:latin typeface="Trebuchet MS"/>
            </a:endParaRPr>
          </a:p>
        </p:txBody>
      </p:sp>
      <p:sp>
        <p:nvSpPr>
          <p:cNvPr id="6" name="TextBox 5"/>
          <p:cNvSpPr txBox="1"/>
          <p:nvPr/>
        </p:nvSpPr>
        <p:spPr>
          <a:xfrm>
            <a:off x="4575958" y="5060598"/>
            <a:ext cx="3040083" cy="646331"/>
          </a:xfrm>
          <a:prstGeom prst="rect">
            <a:avLst/>
          </a:prstGeom>
          <a:noFill/>
        </p:spPr>
        <p:txBody>
          <a:bodyPr wrap="square" rtlCol="0">
            <a:spAutoFit/>
          </a:bodyPr>
          <a:lstStyle/>
          <a:p>
            <a:pPr algn="ctr"/>
            <a:r>
              <a:rPr lang="en-US" sz="1800" dirty="0">
                <a:solidFill>
                  <a:schemeClr val="bg1"/>
                </a:solidFill>
              </a:rPr>
              <a:t>RNN hidden state is now anchored to moving triangle</a:t>
            </a:r>
          </a:p>
        </p:txBody>
      </p:sp>
    </p:spTree>
    <p:extLst>
      <p:ext uri="{BB962C8B-B14F-4D97-AF65-F5344CB8AC3E}">
        <p14:creationId xmlns:p14="http://schemas.microsoft.com/office/powerpoint/2010/main" val="37206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7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7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9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371" grpId="1" animBg="1"/>
      <p:bldP spid="374" grpId="0" animBg="1"/>
      <p:bldP spid="374" grpId="1" animBg="1"/>
      <p:bldP spid="295" grpId="0" animBg="1"/>
      <p:bldP spid="295" grpId="1" animBg="1"/>
      <p:bldP spid="428" grpId="0" animBg="1"/>
      <p:bldP spid="116" grpId="0" animBg="1"/>
      <p:bldP spid="1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TAA in </a:t>
            </a:r>
            <a:r>
              <a:rPr lang="en-US" dirty="0" err="1"/>
              <a:t>TensorFlow</a:t>
            </a:r>
            <a:endParaRPr lang="en-US" dirty="0"/>
          </a:p>
        </p:txBody>
      </p:sp>
      <p:pic>
        <p:nvPicPr>
          <p:cNvPr id="9" name="Picture 8"/>
          <p:cNvPicPr>
            <a:picLocks noChangeAspect="1"/>
          </p:cNvPicPr>
          <p:nvPr/>
        </p:nvPicPr>
        <p:blipFill>
          <a:blip r:embed="rId5"/>
          <a:stretch>
            <a:fillRect/>
          </a:stretch>
        </p:blipFill>
        <p:spPr>
          <a:xfrm>
            <a:off x="609600" y="1898542"/>
            <a:ext cx="5708608" cy="3385794"/>
          </a:xfrm>
          <a:prstGeom prst="rect">
            <a:avLst/>
          </a:prstGeom>
        </p:spPr>
      </p:pic>
      <p:cxnSp>
        <p:nvCxnSpPr>
          <p:cNvPr id="10" name="Straight Arrow Connector 9"/>
          <p:cNvCxnSpPr>
            <a:cxnSpLocks/>
          </p:cNvCxnSpPr>
          <p:nvPr/>
        </p:nvCxnSpPr>
        <p:spPr>
          <a:xfrm>
            <a:off x="6407791" y="2266950"/>
            <a:ext cx="1402709" cy="0"/>
          </a:xfrm>
          <a:prstGeom prst="straightConnector1">
            <a:avLst/>
          </a:prstGeom>
          <a:ln w="254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42B81A5-B274-4070-8E4C-7E686B04DB1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071248" y="1543367"/>
            <a:ext cx="1686388" cy="1455397"/>
          </a:xfrm>
          <a:prstGeom prst="rect">
            <a:avLst/>
          </a:prstGeom>
        </p:spPr>
      </p:pic>
      <p:cxnSp>
        <p:nvCxnSpPr>
          <p:cNvPr id="31" name="Straight Arrow Connector 30"/>
          <p:cNvCxnSpPr>
            <a:cxnSpLocks/>
          </p:cNvCxnSpPr>
          <p:nvPr/>
        </p:nvCxnSpPr>
        <p:spPr>
          <a:xfrm flipH="1">
            <a:off x="8071248" y="3108420"/>
            <a:ext cx="525780" cy="792480"/>
          </a:xfrm>
          <a:prstGeom prst="straightConnector1">
            <a:avLst/>
          </a:prstGeom>
          <a:ln w="254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B3DACDE-5960-42AD-BEA8-086CDF25D40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812467" y="4148862"/>
            <a:ext cx="2012593" cy="1405388"/>
          </a:xfrm>
          <a:prstGeom prst="rect">
            <a:avLst/>
          </a:prstGeom>
        </p:spPr>
      </p:pic>
      <p:sp>
        <p:nvSpPr>
          <p:cNvPr id="44" name="TextBox 43"/>
          <p:cNvSpPr txBox="1"/>
          <p:nvPr/>
        </p:nvSpPr>
        <p:spPr>
          <a:xfrm>
            <a:off x="6153701" y="1898542"/>
            <a:ext cx="1742250" cy="338554"/>
          </a:xfrm>
          <a:prstGeom prst="rect">
            <a:avLst/>
          </a:prstGeom>
          <a:noFill/>
        </p:spPr>
        <p:txBody>
          <a:bodyPr wrap="square" rtlCol="0">
            <a:spAutoFit/>
          </a:bodyPr>
          <a:lstStyle/>
          <a:p>
            <a:pPr algn="ctr"/>
            <a:r>
              <a:rPr lang="en-US" sz="1600" dirty="0">
                <a:solidFill>
                  <a:schemeClr val="bg1"/>
                </a:solidFill>
              </a:rPr>
              <a:t>box filters </a:t>
            </a:r>
          </a:p>
        </p:txBody>
      </p:sp>
      <p:sp>
        <p:nvSpPr>
          <p:cNvPr id="49" name="TextBox 48"/>
          <p:cNvSpPr txBox="1"/>
          <p:nvPr/>
        </p:nvSpPr>
        <p:spPr>
          <a:xfrm>
            <a:off x="9181319" y="4436057"/>
            <a:ext cx="2207364" cy="830997"/>
          </a:xfrm>
          <a:prstGeom prst="rect">
            <a:avLst/>
          </a:prstGeom>
          <a:noFill/>
        </p:spPr>
        <p:txBody>
          <a:bodyPr wrap="square" rtlCol="0">
            <a:spAutoFit/>
          </a:bodyPr>
          <a:lstStyle/>
          <a:p>
            <a:pPr algn="ctr"/>
            <a:r>
              <a:rPr lang="en-US" sz="1600" dirty="0">
                <a:solidFill>
                  <a:schemeClr val="bg1"/>
                </a:solidFill>
              </a:rPr>
              <a:t>Learn CNN weights to compute improved color AABB</a:t>
            </a:r>
          </a:p>
        </p:txBody>
      </p:sp>
    </p:spTree>
    <p:extLst>
      <p:ext uri="{BB962C8B-B14F-4D97-AF65-F5344CB8AC3E}">
        <p14:creationId xmlns:p14="http://schemas.microsoft.com/office/powerpoint/2010/main" val="115522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TAA</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27</a:t>
            </a:fld>
            <a:endParaRPr lang="en-US"/>
          </a:p>
        </p:txBody>
      </p:sp>
      <p:pic>
        <p:nvPicPr>
          <p:cNvPr id="10" name="Picture 9" descr="A picture containing indoor, wall, curtain, bathroom&#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267897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TAA</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28</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715149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Learned TAA</a:t>
            </a:r>
          </a:p>
        </p:txBody>
      </p:sp>
      <p:sp>
        <p:nvSpPr>
          <p:cNvPr id="6" name="Text Placeholder 5"/>
          <p:cNvSpPr>
            <a:spLocks noGrp="1"/>
          </p:cNvSpPr>
          <p:nvPr>
            <p:ph type="body" idx="1"/>
          </p:nvPr>
        </p:nvSpPr>
        <p:spPr/>
        <p:txBody>
          <a:bodyPr/>
          <a:lstStyle/>
          <a:p>
            <a:r>
              <a:rPr lang="en-US" dirty="0"/>
              <a:t>Generally sharper image than “regular” TAA</a:t>
            </a:r>
          </a:p>
          <a:p>
            <a:pPr lvl="1"/>
            <a:r>
              <a:rPr lang="en-US" dirty="0"/>
              <a:t>Temporal stability seems to be unaffected (still very good)</a:t>
            </a:r>
          </a:p>
          <a:p>
            <a:pPr lvl="1"/>
            <a:endParaRPr lang="en-US" dirty="0"/>
          </a:p>
          <a:p>
            <a:r>
              <a:rPr lang="en-US" dirty="0"/>
              <a:t>Cost should be similar to TAA</a:t>
            </a:r>
          </a:p>
          <a:p>
            <a:pPr lvl="2"/>
            <a:r>
              <a:rPr lang="en-US" dirty="0"/>
              <a:t>Slightly more expensive math to compute the color moments</a:t>
            </a:r>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33871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a:xfrm>
            <a:off x="609600" y="3506198"/>
            <a:ext cx="10972800" cy="848399"/>
          </a:xfrm>
        </p:spPr>
        <p:txBody>
          <a:bodyPr/>
          <a:lstStyle/>
          <a:p>
            <a:r>
              <a:rPr lang="en-US" dirty="0"/>
              <a:t>Video</a:t>
            </a:r>
            <a:br>
              <a:rPr lang="en-US" dirty="0"/>
            </a:br>
            <a:br>
              <a:rPr lang="en-US" dirty="0"/>
            </a:br>
            <a:r>
              <a:rPr lang="en-US" sz="1600" dirty="0"/>
              <a:t>“</a:t>
            </a:r>
            <a:r>
              <a:rPr lang="en-US" sz="1600" b="0" dirty="0"/>
              <a:t>Audio-Driven Facial Animation by Joint End-to-End Learning of Pose and Emotion”</a:t>
            </a:r>
            <a:br>
              <a:rPr lang="en-US" sz="1600" b="0" dirty="0"/>
            </a:br>
            <a:r>
              <a:rPr lang="fi-FI" sz="1200" b="0" dirty="0"/>
              <a:t>Tero Karras, Timo Aila, Samuli Laine, Antti Herva, and Jaakko Lehtinen</a:t>
            </a:r>
            <a:endParaRPr lang="en-US" sz="1600" dirty="0"/>
          </a:p>
        </p:txBody>
      </p:sp>
      <p:sp>
        <p:nvSpPr>
          <p:cNvPr id="2" name="Slide Number Placeholder 1"/>
          <p:cNvSpPr>
            <a:spLocks noGrp="1"/>
          </p:cNvSpPr>
          <p:nvPr>
            <p:ph type="sldNum" idx="4294967295"/>
          </p:nvPr>
        </p:nvSpPr>
        <p:spPr>
          <a:xfrm>
            <a:off x="0" y="6248183"/>
            <a:ext cx="731599" cy="524800"/>
          </a:xfrm>
          <a:prstGeom prst="rect">
            <a:avLst/>
          </a:prstGeom>
        </p:spPr>
        <p:txBody>
          <a:bodyPr/>
          <a:lstStyle/>
          <a:p>
            <a:fld id="{4F7CCA55-5E84-46C2-B1D8-1DA7C6EE7BDC}" type="slidenum">
              <a:rPr lang="en-US" smtClean="0"/>
              <a:t>3</a:t>
            </a:fld>
            <a:endParaRPr lang="en-US"/>
          </a:p>
        </p:txBody>
      </p:sp>
    </p:spTree>
    <p:extLst>
      <p:ext uri="{BB962C8B-B14F-4D97-AF65-F5344CB8AC3E}">
        <p14:creationId xmlns:p14="http://schemas.microsoft.com/office/powerpoint/2010/main" val="5757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ChangeAspect="1"/>
          </p:cNvSpPr>
          <p:nvPr/>
        </p:nvSpPr>
        <p:spPr>
          <a:xfrm>
            <a:off x="609600" y="1846396"/>
            <a:ext cx="3067583" cy="2393467"/>
          </a:xfrm>
          <a:prstGeom prst="rect">
            <a:avLst/>
          </a:prstGeom>
          <a:solidFill>
            <a:srgbClr val="53B5FF"/>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Warped Recurrent Autoencoder</a:t>
            </a:r>
          </a:p>
        </p:txBody>
      </p:sp>
      <p:sp>
        <p:nvSpPr>
          <p:cNvPr id="59" name="Rectangle 58"/>
          <p:cNvSpPr>
            <a:spLocks/>
          </p:cNvSpPr>
          <p:nvPr/>
        </p:nvSpPr>
        <p:spPr>
          <a:xfrm>
            <a:off x="3791613" y="2804591"/>
            <a:ext cx="1200802" cy="936933"/>
          </a:xfrm>
          <a:prstGeom prst="rect">
            <a:avLst/>
          </a:prstGeom>
          <a:solidFill>
            <a:srgbClr val="53B5FF"/>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a:spLocks/>
          </p:cNvSpPr>
          <p:nvPr/>
        </p:nvSpPr>
        <p:spPr>
          <a:xfrm>
            <a:off x="4992415" y="3189377"/>
            <a:ext cx="564378" cy="440381"/>
          </a:xfrm>
          <a:prstGeom prst="rect">
            <a:avLst/>
          </a:prstGeom>
          <a:solidFill>
            <a:srgbClr val="53B5FF"/>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a:spLocks/>
          </p:cNvSpPr>
          <p:nvPr/>
        </p:nvSpPr>
        <p:spPr>
          <a:xfrm>
            <a:off x="6274189" y="3493248"/>
            <a:ext cx="214461" cy="167362"/>
          </a:xfrm>
          <a:prstGeom prst="rect">
            <a:avLst/>
          </a:prstGeom>
          <a:solidFill>
            <a:srgbClr val="92D050"/>
          </a:solidFill>
          <a:ln>
            <a:noFill/>
          </a:ln>
          <a:scene3d>
            <a:camera prst="isometricOffAxis2Right"/>
            <a:lightRig rig="threePt" dir="t"/>
          </a:scene3d>
          <a:sp3d extrusionH="812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p:cNvSpPr>
          <p:nvPr/>
        </p:nvSpPr>
        <p:spPr>
          <a:xfrm>
            <a:off x="6838567" y="3440419"/>
            <a:ext cx="564378" cy="440381"/>
          </a:xfrm>
          <a:prstGeom prst="rect">
            <a:avLst/>
          </a:prstGeom>
          <a:solidFill>
            <a:srgbClr val="EE6868"/>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p:cNvSpPr>
          <p:nvPr/>
        </p:nvSpPr>
        <p:spPr>
          <a:xfrm>
            <a:off x="7206046" y="3192141"/>
            <a:ext cx="1200802" cy="936933"/>
          </a:xfrm>
          <a:prstGeom prst="rect">
            <a:avLst/>
          </a:prstGeom>
          <a:solidFill>
            <a:srgbClr val="EE6868"/>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p:cNvSpPr>
            <a:spLocks/>
          </p:cNvSpPr>
          <p:nvPr/>
        </p:nvSpPr>
        <p:spPr>
          <a:xfrm>
            <a:off x="7722611" y="2909931"/>
            <a:ext cx="1924216" cy="1501357"/>
          </a:xfrm>
          <a:prstGeom prst="rect">
            <a:avLst/>
          </a:prstGeom>
          <a:solidFill>
            <a:srgbClr val="EE6868"/>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a:spLocks noChangeAspect="1"/>
          </p:cNvSpPr>
          <p:nvPr/>
        </p:nvSpPr>
        <p:spPr>
          <a:xfrm>
            <a:off x="8406848" y="2544790"/>
            <a:ext cx="3067583" cy="2393467"/>
          </a:xfrm>
          <a:prstGeom prst="rect">
            <a:avLst/>
          </a:prstGeom>
          <a:solidFill>
            <a:srgbClr val="EE6868"/>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Picture 44"/>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210151" y="4686300"/>
            <a:ext cx="590589" cy="134888"/>
          </a:xfrm>
          <a:prstGeom prst="rect">
            <a:avLst/>
          </a:prstGeom>
        </p:spPr>
      </p:pic>
      <p:pic>
        <p:nvPicPr>
          <p:cNvPr id="47" name="Picture 46"/>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2696051" y="4183268"/>
            <a:ext cx="509474" cy="134888"/>
          </a:xfrm>
          <a:prstGeom prst="rect">
            <a:avLst/>
          </a:prstGeom>
        </p:spPr>
      </p:pic>
      <p:pic>
        <p:nvPicPr>
          <p:cNvPr id="55" name="Picture 5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860253" y="3963678"/>
            <a:ext cx="595146" cy="134888"/>
          </a:xfrm>
          <a:prstGeom prst="rect">
            <a:avLst/>
          </a:prstGeom>
        </p:spPr>
      </p:pic>
      <p:pic>
        <p:nvPicPr>
          <p:cNvPr id="58" name="Picture 57"/>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816247" y="3784261"/>
            <a:ext cx="586943" cy="134888"/>
          </a:xfrm>
          <a:prstGeom prst="rect">
            <a:avLst/>
          </a:prstGeom>
        </p:spPr>
      </p:pic>
      <p:pic>
        <p:nvPicPr>
          <p:cNvPr id="63" name="Picture 62"/>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766539" y="3715905"/>
            <a:ext cx="510385" cy="134888"/>
          </a:xfrm>
          <a:prstGeom prst="rect">
            <a:avLst/>
          </a:prstGeom>
        </p:spPr>
      </p:pic>
      <p:pic>
        <p:nvPicPr>
          <p:cNvPr id="69" name="Picture 68"/>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25635" y="3978645"/>
            <a:ext cx="586943" cy="134888"/>
          </a:xfrm>
          <a:prstGeom prst="rect">
            <a:avLst/>
          </a:prstGeom>
        </p:spPr>
      </p:pic>
      <p:pic>
        <p:nvPicPr>
          <p:cNvPr id="72" name="Picture 71"/>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7276142" y="4347328"/>
            <a:ext cx="595146" cy="134888"/>
          </a:xfrm>
          <a:prstGeom prst="rect">
            <a:avLst/>
          </a:prstGeom>
        </p:spPr>
      </p:pic>
      <p:pic>
        <p:nvPicPr>
          <p:cNvPr id="74" name="Picture 73"/>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8045054" y="4708073"/>
            <a:ext cx="509474" cy="134888"/>
          </a:xfrm>
          <a:prstGeom prst="rect">
            <a:avLst/>
          </a:prstGeom>
        </p:spPr>
      </p:pic>
      <p:pic>
        <p:nvPicPr>
          <p:cNvPr id="76" name="Picture 75"/>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a:off x="9065352" y="5394597"/>
            <a:ext cx="590589" cy="134888"/>
          </a:xfrm>
          <a:prstGeom prst="rect">
            <a:avLst/>
          </a:prstGeom>
        </p:spPr>
      </p:pic>
      <p:sp>
        <p:nvSpPr>
          <p:cNvPr id="11" name="Rectangle 10"/>
          <p:cNvSpPr>
            <a:spLocks/>
          </p:cNvSpPr>
          <p:nvPr/>
        </p:nvSpPr>
        <p:spPr>
          <a:xfrm>
            <a:off x="2462132" y="2379443"/>
            <a:ext cx="1924216" cy="1501357"/>
          </a:xfrm>
          <a:prstGeom prst="rect">
            <a:avLst/>
          </a:prstGeom>
          <a:solidFill>
            <a:srgbClr val="53B5FF"/>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617453" y="1846394"/>
            <a:ext cx="3067583" cy="2393467"/>
          </a:xfrm>
          <a:prstGeom prst="rect">
            <a:avLst/>
          </a:prstGeom>
          <a:blipFill>
            <a:blip r:embed="rId17"/>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8408406" y="2544789"/>
            <a:ext cx="3067583" cy="2393467"/>
          </a:xfrm>
          <a:prstGeom prst="rect">
            <a:avLst/>
          </a:prstGeom>
          <a:blipFill>
            <a:blip r:embed="rId18"/>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ircular 3"/>
          <p:cNvSpPr/>
          <p:nvPr/>
        </p:nvSpPr>
        <p:spPr>
          <a:xfrm rot="1307872">
            <a:off x="2352935" y="1272055"/>
            <a:ext cx="831499" cy="831499"/>
          </a:xfrm>
          <a:prstGeom prst="circularArrow">
            <a:avLst>
              <a:gd name="adj1" fmla="val 0"/>
              <a:gd name="adj2" fmla="val 1142319"/>
              <a:gd name="adj3" fmla="val 1991136"/>
              <a:gd name="adj4" fmla="val 9895905"/>
              <a:gd name="adj5" fmla="val 572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493353" y="978122"/>
            <a:ext cx="2697882" cy="338554"/>
          </a:xfrm>
          <a:prstGeom prst="rect">
            <a:avLst/>
          </a:prstGeom>
          <a:noFill/>
        </p:spPr>
        <p:txBody>
          <a:bodyPr wrap="square" rtlCol="0">
            <a:spAutoFit/>
          </a:bodyPr>
          <a:lstStyle/>
          <a:p>
            <a:pPr algn="ctr"/>
            <a:r>
              <a:rPr lang="en-US" sz="1600" dirty="0">
                <a:solidFill>
                  <a:schemeClr val="bg1"/>
                </a:solidFill>
              </a:rPr>
              <a:t>Warped Convolutional RNN</a:t>
            </a:r>
          </a:p>
        </p:txBody>
      </p:sp>
    </p:spTree>
    <p:extLst>
      <p:ext uri="{BB962C8B-B14F-4D97-AF65-F5344CB8AC3E}">
        <p14:creationId xmlns:p14="http://schemas.microsoft.com/office/powerpoint/2010/main" val="130775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TAA</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31</a:t>
            </a:fld>
            <a:endParaRPr lang="en-US"/>
          </a:p>
        </p:txBody>
      </p:sp>
      <p:pic>
        <p:nvPicPr>
          <p:cNvPr id="10" name="Picture 9" descr="A picture containing indoor, wall, curtain, bathroom&#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565585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TAA</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32</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3390150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Warped Recurrent Autoencoder</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33</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1792955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(16 </a:t>
            </a:r>
            <a:r>
              <a:rPr lang="en-US" dirty="0" err="1"/>
              <a:t>spp</a:t>
            </a:r>
            <a:r>
              <a:rPr lang="en-US" dirty="0"/>
              <a:t>)</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34</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603012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Antialiasing video: AE vs. Warped RAE</a:t>
            </a:r>
          </a:p>
        </p:txBody>
      </p:sp>
    </p:spTree>
    <p:extLst>
      <p:ext uri="{BB962C8B-B14F-4D97-AF65-F5344CB8AC3E}">
        <p14:creationId xmlns:p14="http://schemas.microsoft.com/office/powerpoint/2010/main" val="1472991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Antialiasing with Warped Recurrent Autoencoder</a:t>
            </a:r>
          </a:p>
        </p:txBody>
      </p:sp>
      <p:sp>
        <p:nvSpPr>
          <p:cNvPr id="4" name="Text Placeholder 3"/>
          <p:cNvSpPr>
            <a:spLocks noGrp="1"/>
          </p:cNvSpPr>
          <p:nvPr>
            <p:ph type="body" idx="1"/>
          </p:nvPr>
        </p:nvSpPr>
        <p:spPr/>
        <p:txBody>
          <a:bodyPr/>
          <a:lstStyle/>
          <a:p>
            <a:r>
              <a:rPr lang="en-US" dirty="0"/>
              <a:t>WRAE learned how to temporally integrate color while also removing stale data from the past</a:t>
            </a:r>
          </a:p>
          <a:p>
            <a:pPr lvl="1"/>
            <a:r>
              <a:rPr lang="en-US" dirty="0"/>
              <a:t>This capabilities are hardwired in learned TAA</a:t>
            </a:r>
          </a:p>
          <a:p>
            <a:endParaRPr lang="en-US" dirty="0"/>
          </a:p>
          <a:p>
            <a:endParaRPr lang="en-US" dirty="0"/>
          </a:p>
          <a:p>
            <a:r>
              <a:rPr lang="en-US" dirty="0"/>
              <a:t>Generates more detailed and less biased images than learned TAA</a:t>
            </a:r>
          </a:p>
          <a:p>
            <a:pPr lvl="1"/>
            <a:r>
              <a:rPr lang="en-US" dirty="0"/>
              <a:t>Still very temporally stable</a:t>
            </a:r>
          </a:p>
          <a:p>
            <a:endParaRPr lang="en-US" dirty="0"/>
          </a:p>
          <a:p>
            <a:endParaRPr lang="en-US" dirty="0"/>
          </a:p>
          <a:p>
            <a:r>
              <a:rPr lang="en-US" dirty="0"/>
              <a:t>Less ghosting than TAA with noisy/high frequency content</a:t>
            </a:r>
          </a:p>
          <a:p>
            <a:pPr lvl="1"/>
            <a:r>
              <a:rPr lang="en-US" dirty="0"/>
              <a:t>But strangely we observe more ghosting in simpler situations well handled by TAA</a:t>
            </a:r>
          </a:p>
          <a:p>
            <a:endParaRPr lang="en-US" dirty="0"/>
          </a:p>
        </p:txBody>
      </p:sp>
    </p:spTree>
    <p:extLst>
      <p:ext uri="{BB962C8B-B14F-4D97-AF65-F5344CB8AC3E}">
        <p14:creationId xmlns:p14="http://schemas.microsoft.com/office/powerpoint/2010/main" val="4231918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ChangeAspect="1"/>
          </p:cNvSpPr>
          <p:nvPr/>
        </p:nvSpPr>
        <p:spPr>
          <a:xfrm>
            <a:off x="609600" y="1846396"/>
            <a:ext cx="3067583" cy="2393467"/>
          </a:xfrm>
          <a:prstGeom prst="rect">
            <a:avLst/>
          </a:prstGeom>
          <a:solidFill>
            <a:srgbClr val="53B5FF"/>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Antialiasing and Denoising</a:t>
            </a:r>
          </a:p>
        </p:txBody>
      </p:sp>
      <p:sp>
        <p:nvSpPr>
          <p:cNvPr id="59" name="Rectangle 58"/>
          <p:cNvSpPr>
            <a:spLocks/>
          </p:cNvSpPr>
          <p:nvPr/>
        </p:nvSpPr>
        <p:spPr>
          <a:xfrm>
            <a:off x="3791613" y="2804591"/>
            <a:ext cx="1200802" cy="936933"/>
          </a:xfrm>
          <a:prstGeom prst="rect">
            <a:avLst/>
          </a:prstGeom>
          <a:solidFill>
            <a:srgbClr val="53B5FF"/>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a:spLocks/>
          </p:cNvSpPr>
          <p:nvPr/>
        </p:nvSpPr>
        <p:spPr>
          <a:xfrm>
            <a:off x="4992415" y="3189377"/>
            <a:ext cx="564378" cy="440381"/>
          </a:xfrm>
          <a:prstGeom prst="rect">
            <a:avLst/>
          </a:prstGeom>
          <a:solidFill>
            <a:srgbClr val="53B5FF"/>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a:spLocks/>
          </p:cNvSpPr>
          <p:nvPr/>
        </p:nvSpPr>
        <p:spPr>
          <a:xfrm>
            <a:off x="6274189" y="3493248"/>
            <a:ext cx="214461" cy="167362"/>
          </a:xfrm>
          <a:prstGeom prst="rect">
            <a:avLst/>
          </a:prstGeom>
          <a:solidFill>
            <a:srgbClr val="92D050"/>
          </a:solidFill>
          <a:ln>
            <a:noFill/>
          </a:ln>
          <a:scene3d>
            <a:camera prst="isometricOffAxis2Right"/>
            <a:lightRig rig="threePt" dir="t"/>
          </a:scene3d>
          <a:sp3d extrusionH="812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p:cNvSpPr>
          <p:nvPr/>
        </p:nvSpPr>
        <p:spPr>
          <a:xfrm>
            <a:off x="6838567" y="3440419"/>
            <a:ext cx="564378" cy="440381"/>
          </a:xfrm>
          <a:prstGeom prst="rect">
            <a:avLst/>
          </a:prstGeom>
          <a:solidFill>
            <a:srgbClr val="EE6868"/>
          </a:solidFill>
          <a:ln>
            <a:noFill/>
          </a:ln>
          <a:scene3d>
            <a:camera prst="isometricOffAxis2Right"/>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p:cNvSpPr>
          <p:nvPr/>
        </p:nvSpPr>
        <p:spPr>
          <a:xfrm>
            <a:off x="7206046" y="3192141"/>
            <a:ext cx="1200802" cy="936933"/>
          </a:xfrm>
          <a:prstGeom prst="rect">
            <a:avLst/>
          </a:prstGeom>
          <a:solidFill>
            <a:srgbClr val="EE6868"/>
          </a:solidFill>
          <a:ln>
            <a:noFill/>
          </a:ln>
          <a:scene3d>
            <a:camera prst="isometricOffAxis2Right"/>
            <a:lightRig rig="threePt" dir="t"/>
          </a:scene3d>
          <a:sp3d extrusionH="203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p:cNvSpPr>
            <a:spLocks/>
          </p:cNvSpPr>
          <p:nvPr/>
        </p:nvSpPr>
        <p:spPr>
          <a:xfrm>
            <a:off x="7722611" y="2909931"/>
            <a:ext cx="1924216" cy="1501357"/>
          </a:xfrm>
          <a:prstGeom prst="rect">
            <a:avLst/>
          </a:prstGeom>
          <a:solidFill>
            <a:srgbClr val="EE6868"/>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a:spLocks noChangeAspect="1"/>
          </p:cNvSpPr>
          <p:nvPr/>
        </p:nvSpPr>
        <p:spPr>
          <a:xfrm>
            <a:off x="8406848" y="2544790"/>
            <a:ext cx="3067583" cy="2393467"/>
          </a:xfrm>
          <a:prstGeom prst="rect">
            <a:avLst/>
          </a:prstGeom>
          <a:solidFill>
            <a:srgbClr val="EE6868"/>
          </a:solidFill>
          <a:ln>
            <a:noFill/>
          </a:ln>
          <a:scene3d>
            <a:camera prst="isometricOffAxis2Right"/>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Picture 44"/>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210151" y="4686300"/>
            <a:ext cx="590589" cy="134888"/>
          </a:xfrm>
          <a:prstGeom prst="rect">
            <a:avLst/>
          </a:prstGeom>
        </p:spPr>
      </p:pic>
      <p:pic>
        <p:nvPicPr>
          <p:cNvPr id="47" name="Picture 46"/>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2696051" y="4183268"/>
            <a:ext cx="509474" cy="134888"/>
          </a:xfrm>
          <a:prstGeom prst="rect">
            <a:avLst/>
          </a:prstGeom>
        </p:spPr>
      </p:pic>
      <p:pic>
        <p:nvPicPr>
          <p:cNvPr id="55" name="Picture 5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860253" y="3963678"/>
            <a:ext cx="595146" cy="134888"/>
          </a:xfrm>
          <a:prstGeom prst="rect">
            <a:avLst/>
          </a:prstGeom>
        </p:spPr>
      </p:pic>
      <p:pic>
        <p:nvPicPr>
          <p:cNvPr id="58" name="Picture 57"/>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816247" y="3784261"/>
            <a:ext cx="586943" cy="134888"/>
          </a:xfrm>
          <a:prstGeom prst="rect">
            <a:avLst/>
          </a:prstGeom>
        </p:spPr>
      </p:pic>
      <p:pic>
        <p:nvPicPr>
          <p:cNvPr id="63" name="Picture 62"/>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766539" y="3715905"/>
            <a:ext cx="510385" cy="134888"/>
          </a:xfrm>
          <a:prstGeom prst="rect">
            <a:avLst/>
          </a:prstGeom>
        </p:spPr>
      </p:pic>
      <p:pic>
        <p:nvPicPr>
          <p:cNvPr id="69" name="Picture 68"/>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25635" y="3978645"/>
            <a:ext cx="586943" cy="134888"/>
          </a:xfrm>
          <a:prstGeom prst="rect">
            <a:avLst/>
          </a:prstGeom>
        </p:spPr>
      </p:pic>
      <p:pic>
        <p:nvPicPr>
          <p:cNvPr id="72" name="Picture 71"/>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7276142" y="4347328"/>
            <a:ext cx="595146" cy="134888"/>
          </a:xfrm>
          <a:prstGeom prst="rect">
            <a:avLst/>
          </a:prstGeom>
        </p:spPr>
      </p:pic>
      <p:pic>
        <p:nvPicPr>
          <p:cNvPr id="74" name="Picture 73"/>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8045054" y="4708073"/>
            <a:ext cx="509474" cy="134888"/>
          </a:xfrm>
          <a:prstGeom prst="rect">
            <a:avLst/>
          </a:prstGeom>
        </p:spPr>
      </p:pic>
      <p:pic>
        <p:nvPicPr>
          <p:cNvPr id="76" name="Picture 75"/>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a:off x="9065352" y="5394597"/>
            <a:ext cx="590589" cy="134888"/>
          </a:xfrm>
          <a:prstGeom prst="rect">
            <a:avLst/>
          </a:prstGeom>
        </p:spPr>
      </p:pic>
      <p:sp>
        <p:nvSpPr>
          <p:cNvPr id="11" name="Rectangle 10"/>
          <p:cNvSpPr>
            <a:spLocks/>
          </p:cNvSpPr>
          <p:nvPr/>
        </p:nvSpPr>
        <p:spPr>
          <a:xfrm>
            <a:off x="2462132" y="2379443"/>
            <a:ext cx="1924216" cy="1501357"/>
          </a:xfrm>
          <a:prstGeom prst="rect">
            <a:avLst/>
          </a:prstGeom>
          <a:solidFill>
            <a:srgbClr val="53B5FF"/>
          </a:solidFill>
          <a:ln>
            <a:noFill/>
          </a:ln>
          <a:scene3d>
            <a:camera prst="isometricOffAxis2Right"/>
            <a:lightRig rig="threePt" dir="t"/>
          </a:scene3d>
          <a:sp3d extrusionH="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617453" y="1846394"/>
            <a:ext cx="3067583" cy="2393467"/>
          </a:xfrm>
          <a:prstGeom prst="rect">
            <a:avLst/>
          </a:prstGeom>
          <a:blipFill>
            <a:blip r:embed="rId17"/>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8408406" y="2544789"/>
            <a:ext cx="3067583" cy="2393467"/>
          </a:xfrm>
          <a:prstGeom prst="rect">
            <a:avLst/>
          </a:prstGeom>
          <a:blipFill>
            <a:blip r:embed="rId18"/>
            <a:stretch>
              <a:fillRect/>
            </a:stretch>
          </a:blipFill>
          <a:ln>
            <a:noFill/>
          </a:ln>
          <a:scene3d>
            <a:camera prst="isometricOffAxis2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ircular 22"/>
          <p:cNvSpPr/>
          <p:nvPr/>
        </p:nvSpPr>
        <p:spPr>
          <a:xfrm rot="1307872">
            <a:off x="2352935" y="1272055"/>
            <a:ext cx="831499" cy="831499"/>
          </a:xfrm>
          <a:prstGeom prst="circularArrow">
            <a:avLst>
              <a:gd name="adj1" fmla="val 0"/>
              <a:gd name="adj2" fmla="val 1142319"/>
              <a:gd name="adj3" fmla="val 1991136"/>
              <a:gd name="adj4" fmla="val 9895905"/>
              <a:gd name="adj5" fmla="val 572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1493353" y="978122"/>
            <a:ext cx="2697882" cy="338554"/>
          </a:xfrm>
          <a:prstGeom prst="rect">
            <a:avLst/>
          </a:prstGeom>
          <a:noFill/>
        </p:spPr>
        <p:txBody>
          <a:bodyPr wrap="square" rtlCol="0">
            <a:spAutoFit/>
          </a:bodyPr>
          <a:lstStyle/>
          <a:p>
            <a:pPr algn="ctr"/>
            <a:r>
              <a:rPr lang="en-US" sz="1600" dirty="0">
                <a:solidFill>
                  <a:schemeClr val="bg1"/>
                </a:solidFill>
              </a:rPr>
              <a:t>Warped Convolutional RNN</a:t>
            </a:r>
          </a:p>
        </p:txBody>
      </p:sp>
    </p:spTree>
    <p:extLst>
      <p:ext uri="{BB962C8B-B14F-4D97-AF65-F5344CB8AC3E}">
        <p14:creationId xmlns:p14="http://schemas.microsoft.com/office/powerpoint/2010/main" val="6545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spp</a:t>
            </a:r>
            <a:r>
              <a:rPr lang="en-US" dirty="0"/>
              <a:t> + 30% Gaussian Noise</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38</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1787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Denoised with Warped Recurrent Autoencoder</a:t>
            </a:r>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39</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342351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What is Deep Learning?</a:t>
            </a:r>
          </a:p>
        </p:txBody>
      </p:sp>
      <p:sp>
        <p:nvSpPr>
          <p:cNvPr id="2" name="Slide Number Placeholder 1"/>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4</a:t>
            </a:fld>
            <a:endParaRPr lang="en-US"/>
          </a:p>
        </p:txBody>
      </p:sp>
      <p:pic>
        <p:nvPicPr>
          <p:cNvPr id="9" name="Picture 8"/>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847995" y="3767926"/>
            <a:ext cx="393781" cy="349033"/>
          </a:xfrm>
          <a:prstGeom prst="rect">
            <a:avLst/>
          </a:prstGeom>
        </p:spPr>
      </p:pic>
      <p:pic>
        <p:nvPicPr>
          <p:cNvPr id="10" name="Picture 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7646508" y="3776876"/>
            <a:ext cx="362302" cy="340083"/>
          </a:xfrm>
          <a:prstGeom prst="rect">
            <a:avLst/>
          </a:prstGeom>
        </p:spPr>
      </p:pic>
      <p:cxnSp>
        <p:nvCxnSpPr>
          <p:cNvPr id="11" name="Straight Arrow Connector 10">
            <a:extLst/>
          </p:cNvPr>
          <p:cNvCxnSpPr>
            <a:cxnSpLocks/>
          </p:cNvCxnSpPr>
          <p:nvPr/>
        </p:nvCxnSpPr>
        <p:spPr>
          <a:xfrm>
            <a:off x="4795023" y="3067515"/>
            <a:ext cx="2542478" cy="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8"/>
          <a:stretch>
            <a:fillRect/>
          </a:stretch>
        </p:blipFill>
        <p:spPr>
          <a:xfrm>
            <a:off x="3795602" y="2578830"/>
            <a:ext cx="798504" cy="798504"/>
          </a:xfrm>
          <a:prstGeom prst="rect">
            <a:avLst/>
          </a:prstGeom>
        </p:spPr>
      </p:pic>
      <p:pic>
        <p:nvPicPr>
          <p:cNvPr id="22" name="Picture 21"/>
          <p:cNvPicPr>
            <a:picLocks noChangeAspect="1"/>
          </p:cNvPicPr>
          <p:nvPr/>
        </p:nvPicPr>
        <p:blipFill>
          <a:blip r:embed="rId9"/>
          <a:stretch>
            <a:fillRect/>
          </a:stretch>
        </p:blipFill>
        <p:spPr>
          <a:xfrm>
            <a:off x="7538418" y="2671991"/>
            <a:ext cx="578483" cy="705343"/>
          </a:xfrm>
          <a:prstGeom prst="rect">
            <a:avLst/>
          </a:prstGeom>
        </p:spPr>
      </p:pic>
      <p:pic>
        <p:nvPicPr>
          <p:cNvPr id="15" name="Picture 14"/>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838891" y="2267823"/>
            <a:ext cx="318981" cy="622014"/>
          </a:xfrm>
          <a:prstGeom prst="rect">
            <a:avLst/>
          </a:prstGeom>
        </p:spPr>
      </p:pic>
      <p:sp>
        <p:nvSpPr>
          <p:cNvPr id="3" name="Rectangle 2"/>
          <p:cNvSpPr/>
          <p:nvPr/>
        </p:nvSpPr>
        <p:spPr>
          <a:xfrm>
            <a:off x="8268044" y="6398120"/>
            <a:ext cx="1978427" cy="246221"/>
          </a:xfrm>
          <a:prstGeom prst="rect">
            <a:avLst/>
          </a:prstGeom>
        </p:spPr>
        <p:txBody>
          <a:bodyPr wrap="none">
            <a:spAutoFit/>
          </a:bodyPr>
          <a:lstStyle/>
          <a:p>
            <a:r>
              <a:rPr lang="en-US" sz="1000" dirty="0">
                <a:solidFill>
                  <a:schemeClr val="bg1"/>
                </a:solidFill>
              </a:rPr>
              <a:t>Document icon by Arthur </a:t>
            </a:r>
            <a:r>
              <a:rPr lang="en-US" sz="1000" dirty="0" err="1">
                <a:solidFill>
                  <a:schemeClr val="bg1"/>
                </a:solidFill>
              </a:rPr>
              <a:t>Shlain</a:t>
            </a:r>
            <a:endParaRPr lang="en-US" sz="1000" dirty="0">
              <a:solidFill>
                <a:schemeClr val="bg1"/>
              </a:solidFill>
            </a:endParaRPr>
          </a:p>
        </p:txBody>
      </p:sp>
      <p:pic>
        <p:nvPicPr>
          <p:cNvPr id="5" name="Picture 4"/>
          <p:cNvPicPr>
            <a:picLocks noChangeAspect="1"/>
          </p:cNvPicPr>
          <p:nvPr/>
        </p:nvPicPr>
        <p:blipFill>
          <a:blip r:embed="rId11"/>
          <a:stretch>
            <a:fillRect/>
          </a:stretch>
        </p:blipFill>
        <p:spPr>
          <a:xfrm>
            <a:off x="8067636" y="6410286"/>
            <a:ext cx="228639" cy="228639"/>
          </a:xfrm>
          <a:prstGeom prst="rect">
            <a:avLst/>
          </a:prstGeom>
        </p:spPr>
      </p:pic>
    </p:spTree>
    <p:extLst>
      <p:ext uri="{BB962C8B-B14F-4D97-AF65-F5344CB8AC3E}">
        <p14:creationId xmlns:p14="http://schemas.microsoft.com/office/powerpoint/2010/main" val="1660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Denoising Video</a:t>
            </a:r>
          </a:p>
        </p:txBody>
      </p:sp>
    </p:spTree>
    <p:extLst>
      <p:ext uri="{BB962C8B-B14F-4D97-AF65-F5344CB8AC3E}">
        <p14:creationId xmlns:p14="http://schemas.microsoft.com/office/powerpoint/2010/main" val="199244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Open Problems &amp; Directions</a:t>
            </a:r>
          </a:p>
        </p:txBody>
      </p:sp>
      <p:sp>
        <p:nvSpPr>
          <p:cNvPr id="2" name="Slide Number Placeholder 1"/>
          <p:cNvSpPr>
            <a:spLocks noGrp="1"/>
          </p:cNvSpPr>
          <p:nvPr>
            <p:ph type="sldNum" idx="4294967295"/>
          </p:nvPr>
        </p:nvSpPr>
        <p:spPr>
          <a:xfrm>
            <a:off x="0" y="6248183"/>
            <a:ext cx="731599" cy="524800"/>
          </a:xfrm>
          <a:prstGeom prst="rect">
            <a:avLst/>
          </a:prstGeom>
        </p:spPr>
        <p:txBody>
          <a:bodyPr/>
          <a:lstStyle/>
          <a:p>
            <a:fld id="{4F7CCA55-5E84-46C2-B1D8-1DA7C6EE7BDC}" type="slidenum">
              <a:rPr lang="en-US" smtClean="0"/>
              <a:t>41</a:t>
            </a:fld>
            <a:endParaRPr lang="en-US"/>
          </a:p>
        </p:txBody>
      </p:sp>
    </p:spTree>
    <p:extLst>
      <p:ext uri="{BB962C8B-B14F-4D97-AF65-F5344CB8AC3E}">
        <p14:creationId xmlns:p14="http://schemas.microsoft.com/office/powerpoint/2010/main" val="1227136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14FF-6666-4960-8CD4-9A92E92CF12F}"/>
              </a:ext>
            </a:extLst>
          </p:cNvPr>
          <p:cNvSpPr>
            <a:spLocks noGrp="1"/>
          </p:cNvSpPr>
          <p:nvPr>
            <p:ph type="title"/>
          </p:nvPr>
        </p:nvSpPr>
        <p:spPr/>
        <p:txBody>
          <a:bodyPr/>
          <a:lstStyle/>
          <a:p>
            <a:r>
              <a:rPr lang="en-US" dirty="0"/>
              <a:t>Programming Model and other Grievances </a:t>
            </a:r>
          </a:p>
        </p:txBody>
      </p:sp>
      <p:sp>
        <p:nvSpPr>
          <p:cNvPr id="3" name="Text Placeholder 2">
            <a:extLst>
              <a:ext uri="{FF2B5EF4-FFF2-40B4-BE49-F238E27FC236}">
                <a16:creationId xmlns:a16="http://schemas.microsoft.com/office/drawing/2014/main" id="{507EB84D-6E76-4EBE-9157-61664D3F3B3A}"/>
              </a:ext>
            </a:extLst>
          </p:cNvPr>
          <p:cNvSpPr>
            <a:spLocks noGrp="1"/>
          </p:cNvSpPr>
          <p:nvPr>
            <p:ph type="body" idx="1"/>
          </p:nvPr>
        </p:nvSpPr>
        <p:spPr>
          <a:xfrm>
            <a:off x="609600" y="1124518"/>
            <a:ext cx="11119556" cy="4967599"/>
          </a:xfrm>
        </p:spPr>
        <p:txBody>
          <a:bodyPr/>
          <a:lstStyle/>
          <a:p>
            <a:r>
              <a:rPr lang="en-US" dirty="0"/>
              <a:t>A network is </a:t>
            </a:r>
            <a:r>
              <a:rPr lang="en-US" i="1" dirty="0"/>
              <a:t>just</a:t>
            </a:r>
            <a:r>
              <a:rPr lang="en-US" dirty="0"/>
              <a:t> a differentiable program..</a:t>
            </a:r>
          </a:p>
          <a:p>
            <a:pPr lvl="1"/>
            <a:r>
              <a:rPr lang="en-US" dirty="0">
                <a:sym typeface="Wingdings" panose="05000000000000000000" pitchFamily="2" charset="2"/>
              </a:rPr>
              <a:t>..but deep learning frameworks are designed to build graphs performing operations on tensors</a:t>
            </a:r>
          </a:p>
          <a:p>
            <a:pPr lvl="2"/>
            <a:r>
              <a:rPr lang="en-US" dirty="0">
                <a:sym typeface="Wingdings" panose="05000000000000000000" pitchFamily="2" charset="2"/>
              </a:rPr>
              <a:t>At times can feel like writing parallel code using </a:t>
            </a:r>
            <a:r>
              <a:rPr lang="en-US" dirty="0" err="1">
                <a:sym typeface="Wingdings" panose="05000000000000000000" pitchFamily="2" charset="2"/>
              </a:rPr>
              <a:t>intrinsics</a:t>
            </a:r>
            <a:r>
              <a:rPr lang="en-US" dirty="0">
                <a:sym typeface="Wingdings" panose="05000000000000000000" pitchFamily="2" charset="2"/>
              </a:rPr>
              <a:t> for a 1M-wide SIMD processor</a:t>
            </a:r>
          </a:p>
          <a:p>
            <a:pPr lvl="2"/>
            <a:r>
              <a:rPr lang="en-US" dirty="0">
                <a:sym typeface="Wingdings" panose="05000000000000000000" pitchFamily="2" charset="2"/>
              </a:rPr>
              <a:t>Doesn’t work well when all you want to do is writing some SIMT code</a:t>
            </a:r>
          </a:p>
          <a:p>
            <a:pPr lvl="2"/>
            <a:r>
              <a:rPr lang="en-US" dirty="0">
                <a:sym typeface="Wingdings" panose="05000000000000000000" pitchFamily="2" charset="2"/>
              </a:rPr>
              <a:t>An RNN should just be a loop in the differentiable program, not a special graph node/black box</a:t>
            </a:r>
          </a:p>
          <a:p>
            <a:pPr lvl="2"/>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Debugging can be hard</a:t>
            </a:r>
          </a:p>
          <a:p>
            <a:pPr lvl="1"/>
            <a:r>
              <a:rPr lang="en-US" dirty="0">
                <a:sym typeface="Wingdings" panose="05000000000000000000" pitchFamily="2" charset="2"/>
              </a:rPr>
              <a:t>Graph is built and compiled at run time, but most errors are only caught at graph execution time</a:t>
            </a:r>
          </a:p>
          <a:p>
            <a:pPr lvl="2"/>
            <a:r>
              <a:rPr lang="en-US" dirty="0">
                <a:sym typeface="Wingdings" panose="05000000000000000000" pitchFamily="2" charset="2"/>
              </a:rPr>
              <a:t>Error messages can be quite cryptic  </a:t>
            </a:r>
          </a:p>
          <a:p>
            <a:pPr indent="0">
              <a:buNone/>
            </a:pPr>
            <a:endParaRPr lang="en-US" dirty="0">
              <a:sym typeface="Wingdings" panose="05000000000000000000" pitchFamily="2" charset="2"/>
            </a:endParaRPr>
          </a:p>
          <a:p>
            <a:r>
              <a:rPr lang="en-US" dirty="0">
                <a:sym typeface="Wingdings" panose="05000000000000000000" pitchFamily="2" charset="2"/>
              </a:rPr>
              <a:t>Lack of support for operations we take for granted in real-time </a:t>
            </a:r>
            <a:r>
              <a:rPr lang="en-US" dirty="0" err="1">
                <a:sym typeface="Wingdings" panose="05000000000000000000" pitchFamily="2" charset="2"/>
              </a:rPr>
              <a:t>gfx</a:t>
            </a:r>
            <a:r>
              <a:rPr lang="en-US" dirty="0">
                <a:sym typeface="Wingdings" panose="05000000000000000000" pitchFamily="2" charset="2"/>
              </a:rPr>
              <a:t> APIs (e.g. texture sampling)</a:t>
            </a:r>
          </a:p>
          <a:p>
            <a:pPr indent="0">
              <a:buNone/>
            </a:pPr>
            <a:endParaRPr lang="en-US" dirty="0">
              <a:sym typeface="Wingdings" panose="05000000000000000000" pitchFamily="2" charset="2"/>
            </a:endParaRPr>
          </a:p>
          <a:p>
            <a:pPr lvl="2"/>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endParaRPr lang="en-US" dirty="0">
              <a:sym typeface="Wingdings" panose="05000000000000000000" pitchFamily="2" charset="2"/>
            </a:endParaRPr>
          </a:p>
        </p:txBody>
      </p:sp>
      <p:sp>
        <p:nvSpPr>
          <p:cNvPr id="4" name="Slide Number Placeholder 3"/>
          <p:cNvSpPr>
            <a:spLocks noGrp="1"/>
          </p:cNvSpPr>
          <p:nvPr>
            <p:ph type="sldNum" idx="4294967295"/>
          </p:nvPr>
        </p:nvSpPr>
        <p:spPr>
          <a:xfrm>
            <a:off x="0" y="6249018"/>
            <a:ext cx="731599" cy="524800"/>
          </a:xfrm>
          <a:prstGeom prst="rect">
            <a:avLst/>
          </a:prstGeom>
        </p:spPr>
        <p:txBody>
          <a:bodyPr/>
          <a:lstStyle/>
          <a:p>
            <a:fld id="{4F7CCA55-5E84-46C2-B1D8-1DA7C6EE7BDC}" type="slidenum">
              <a:rPr lang="en-US" smtClean="0"/>
              <a:t>42</a:t>
            </a:fld>
            <a:endParaRPr lang="en-US"/>
          </a:p>
        </p:txBody>
      </p:sp>
    </p:spTree>
    <p:extLst>
      <p:ext uri="{BB962C8B-B14F-4D97-AF65-F5344CB8AC3E}">
        <p14:creationId xmlns:p14="http://schemas.microsoft.com/office/powerpoint/2010/main" val="4069988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14FF-6666-4960-8CD4-9A92E92CF12F}"/>
              </a:ext>
            </a:extLst>
          </p:cNvPr>
          <p:cNvSpPr>
            <a:spLocks noGrp="1"/>
          </p:cNvSpPr>
          <p:nvPr>
            <p:ph type="title"/>
          </p:nvPr>
        </p:nvSpPr>
        <p:spPr/>
        <p:txBody>
          <a:bodyPr/>
          <a:lstStyle/>
          <a:p>
            <a:r>
              <a:rPr lang="en-US" dirty="0"/>
              <a:t>Implementing TAA was tedious and error prone</a:t>
            </a:r>
          </a:p>
        </p:txBody>
      </p:sp>
      <p:sp>
        <p:nvSpPr>
          <p:cNvPr id="4" name="Slide Number Placeholder 3"/>
          <p:cNvSpPr>
            <a:spLocks noGrp="1"/>
          </p:cNvSpPr>
          <p:nvPr>
            <p:ph type="sldNum" idx="4294967295"/>
          </p:nvPr>
        </p:nvSpPr>
        <p:spPr>
          <a:xfrm>
            <a:off x="0" y="6249018"/>
            <a:ext cx="731599" cy="524800"/>
          </a:xfrm>
          <a:prstGeom prst="rect">
            <a:avLst/>
          </a:prstGeom>
        </p:spPr>
        <p:txBody>
          <a:bodyPr/>
          <a:lstStyle/>
          <a:p>
            <a:fld id="{4F7CCA55-5E84-46C2-B1D8-1DA7C6EE7BDC}" type="slidenum">
              <a:rPr lang="en-US" smtClean="0"/>
              <a:t>43</a:t>
            </a:fld>
            <a:endParaRPr lang="en-US"/>
          </a:p>
        </p:txBody>
      </p:sp>
      <p:pic>
        <p:nvPicPr>
          <p:cNvPr id="5" name="Picture 4">
            <a:extLst/>
          </p:cNvPr>
          <p:cNvPicPr>
            <a:picLocks noChangeAspect="1"/>
          </p:cNvPicPr>
          <p:nvPr/>
        </p:nvPicPr>
        <p:blipFill>
          <a:blip r:embed="rId3"/>
          <a:stretch>
            <a:fillRect/>
          </a:stretch>
        </p:blipFill>
        <p:spPr>
          <a:xfrm>
            <a:off x="1399592" y="1803622"/>
            <a:ext cx="2527688" cy="4152420"/>
          </a:xfrm>
          <a:prstGeom prst="rect">
            <a:avLst/>
          </a:prstGeom>
        </p:spPr>
      </p:pic>
      <p:pic>
        <p:nvPicPr>
          <p:cNvPr id="6" name="Picture 5">
            <a:extLst/>
          </p:cNvPr>
          <p:cNvPicPr>
            <a:picLocks noChangeAspect="1"/>
          </p:cNvPicPr>
          <p:nvPr/>
        </p:nvPicPr>
        <p:blipFill>
          <a:blip r:embed="rId4"/>
          <a:stretch>
            <a:fillRect/>
          </a:stretch>
        </p:blipFill>
        <p:spPr>
          <a:xfrm>
            <a:off x="5452186" y="1902146"/>
            <a:ext cx="5799177" cy="3909903"/>
          </a:xfrm>
          <a:prstGeom prst="rect">
            <a:avLst/>
          </a:prstGeom>
        </p:spPr>
      </p:pic>
      <p:sp>
        <p:nvSpPr>
          <p:cNvPr id="8" name="TextBox 7"/>
          <p:cNvSpPr txBox="1"/>
          <p:nvPr/>
        </p:nvSpPr>
        <p:spPr>
          <a:xfrm>
            <a:off x="1399592" y="1334747"/>
            <a:ext cx="1518364" cy="369332"/>
          </a:xfrm>
          <a:prstGeom prst="rect">
            <a:avLst/>
          </a:prstGeom>
          <a:noFill/>
        </p:spPr>
        <p:txBody>
          <a:bodyPr wrap="none" rtlCol="0">
            <a:spAutoFit/>
          </a:bodyPr>
          <a:lstStyle/>
          <a:p>
            <a:r>
              <a:rPr lang="en-US" sz="1800" dirty="0">
                <a:solidFill>
                  <a:srgbClr val="92D050"/>
                </a:solidFill>
              </a:rPr>
              <a:t>TAA in HLSL</a:t>
            </a:r>
          </a:p>
        </p:txBody>
      </p:sp>
      <p:sp>
        <p:nvSpPr>
          <p:cNvPr id="9" name="TextBox 8"/>
          <p:cNvSpPr txBox="1"/>
          <p:nvPr/>
        </p:nvSpPr>
        <p:spPr>
          <a:xfrm>
            <a:off x="7159690" y="1434290"/>
            <a:ext cx="2069797" cy="369332"/>
          </a:xfrm>
          <a:prstGeom prst="rect">
            <a:avLst/>
          </a:prstGeom>
          <a:noFill/>
        </p:spPr>
        <p:txBody>
          <a:bodyPr wrap="none" rtlCol="0">
            <a:spAutoFit/>
          </a:bodyPr>
          <a:lstStyle/>
          <a:p>
            <a:r>
              <a:rPr lang="en-US" sz="1800" dirty="0">
                <a:solidFill>
                  <a:srgbClr val="92D050"/>
                </a:solidFill>
              </a:rPr>
              <a:t>TAA in </a:t>
            </a:r>
            <a:r>
              <a:rPr lang="en-US" sz="1800" dirty="0" err="1">
                <a:solidFill>
                  <a:srgbClr val="92D050"/>
                </a:solidFill>
              </a:rPr>
              <a:t>Tensorflow</a:t>
            </a:r>
            <a:endParaRPr lang="en-US" sz="1800" dirty="0">
              <a:solidFill>
                <a:srgbClr val="92D050"/>
              </a:solidFill>
            </a:endParaRPr>
          </a:p>
        </p:txBody>
      </p:sp>
    </p:spTree>
    <p:extLst>
      <p:ext uri="{BB962C8B-B14F-4D97-AF65-F5344CB8AC3E}">
        <p14:creationId xmlns:p14="http://schemas.microsoft.com/office/powerpoint/2010/main" val="3700419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Stability Is Hard</a:t>
            </a:r>
          </a:p>
        </p:txBody>
      </p:sp>
      <p:sp>
        <p:nvSpPr>
          <p:cNvPr id="3" name="Text Placeholder 2"/>
          <p:cNvSpPr>
            <a:spLocks noGrp="1"/>
          </p:cNvSpPr>
          <p:nvPr>
            <p:ph type="body" idx="1"/>
          </p:nvPr>
        </p:nvSpPr>
        <p:spPr/>
        <p:txBody>
          <a:bodyPr/>
          <a:lstStyle/>
          <a:p>
            <a:r>
              <a:rPr lang="en-US" dirty="0"/>
              <a:t>Warped RNNs are a step forward, but many limitations</a:t>
            </a:r>
          </a:p>
          <a:p>
            <a:pPr lvl="1"/>
            <a:r>
              <a:rPr lang="en-US" dirty="0"/>
              <a:t>Not always possible to have accurate motion vectors</a:t>
            </a:r>
          </a:p>
          <a:p>
            <a:pPr lvl="2"/>
            <a:r>
              <a:rPr lang="en-US" dirty="0"/>
              <a:t>e.g. transparent layers, dynamic shadows, reflections, refractions, animated UVs, etc.</a:t>
            </a:r>
          </a:p>
          <a:p>
            <a:pPr lvl="2"/>
            <a:endParaRPr lang="en-US" dirty="0"/>
          </a:p>
          <a:p>
            <a:r>
              <a:rPr lang="en-US" dirty="0"/>
              <a:t>Many other possibilities to explore </a:t>
            </a:r>
          </a:p>
          <a:p>
            <a:pPr lvl="1"/>
            <a:r>
              <a:rPr lang="en-US" dirty="0"/>
              <a:t>Dilated convolutions to reduce the cost of large receptive fields</a:t>
            </a:r>
          </a:p>
          <a:p>
            <a:pPr lvl="1"/>
            <a:r>
              <a:rPr lang="en-US" dirty="0"/>
              <a:t>3D Convolutions (space + time)</a:t>
            </a:r>
          </a:p>
          <a:p>
            <a:pPr lvl="1"/>
            <a:r>
              <a:rPr lang="en-US" dirty="0"/>
              <a:t>Attention models</a:t>
            </a:r>
          </a:p>
          <a:p>
            <a:pPr lvl="1"/>
            <a:r>
              <a:rPr lang="en-US" dirty="0"/>
              <a:t>…	</a:t>
            </a:r>
          </a:p>
          <a:p>
            <a:pPr lvl="2"/>
            <a:endParaRPr lang="en-US" dirty="0"/>
          </a:p>
        </p:txBody>
      </p:sp>
    </p:spTree>
    <p:extLst>
      <p:ext uri="{BB962C8B-B14F-4D97-AF65-F5344CB8AC3E}">
        <p14:creationId xmlns:p14="http://schemas.microsoft.com/office/powerpoint/2010/main" val="2936467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3E4E-85D3-4DA2-9909-0384BA86ABDE}"/>
              </a:ext>
            </a:extLst>
          </p:cNvPr>
          <p:cNvSpPr>
            <a:spLocks noGrp="1"/>
          </p:cNvSpPr>
          <p:nvPr>
            <p:ph type="title"/>
          </p:nvPr>
        </p:nvSpPr>
        <p:spPr/>
        <p:txBody>
          <a:bodyPr/>
          <a:lstStyle/>
          <a:p>
            <a:r>
              <a:rPr lang="en-US" dirty="0" err="1"/>
              <a:t>Autoenconders</a:t>
            </a:r>
            <a:r>
              <a:rPr lang="en-US" dirty="0"/>
              <a:t> </a:t>
            </a:r>
          </a:p>
        </p:txBody>
      </p:sp>
      <p:sp>
        <p:nvSpPr>
          <p:cNvPr id="3" name="Text Placeholder 2">
            <a:extLst>
              <a:ext uri="{FF2B5EF4-FFF2-40B4-BE49-F238E27FC236}">
                <a16:creationId xmlns:a16="http://schemas.microsoft.com/office/drawing/2014/main" id="{C9C39F46-6684-45B6-B505-D6F618CF55FE}"/>
              </a:ext>
            </a:extLst>
          </p:cNvPr>
          <p:cNvSpPr>
            <a:spLocks noGrp="1"/>
          </p:cNvSpPr>
          <p:nvPr>
            <p:ph type="body" idx="1"/>
          </p:nvPr>
        </p:nvSpPr>
        <p:spPr/>
        <p:txBody>
          <a:bodyPr/>
          <a:lstStyle/>
          <a:p>
            <a:r>
              <a:rPr lang="en-US" dirty="0"/>
              <a:t>Real-time Image reconstruction / restoration</a:t>
            </a:r>
          </a:p>
          <a:p>
            <a:pPr lvl="1"/>
            <a:r>
              <a:rPr lang="en-US" dirty="0"/>
              <a:t>Fix artifacts caused by approximations and shortcuts </a:t>
            </a:r>
          </a:p>
          <a:p>
            <a:pPr lvl="2"/>
            <a:r>
              <a:rPr lang="en-US" dirty="0"/>
              <a:t>Caution: must be able to generate reference image</a:t>
            </a:r>
            <a:br>
              <a:rPr lang="en-US" dirty="0"/>
            </a:br>
            <a:endParaRPr lang="en-US" dirty="0"/>
          </a:p>
          <a:p>
            <a:pPr lvl="1"/>
            <a:r>
              <a:rPr lang="en-US" dirty="0"/>
              <a:t>Antialiasing</a:t>
            </a:r>
          </a:p>
          <a:p>
            <a:pPr lvl="1"/>
            <a:r>
              <a:rPr lang="en-US" dirty="0" err="1"/>
              <a:t>Upsampling</a:t>
            </a:r>
            <a:r>
              <a:rPr lang="en-US" dirty="0"/>
              <a:t> / super-resolution</a:t>
            </a:r>
          </a:p>
          <a:p>
            <a:pPr lvl="1"/>
            <a:r>
              <a:rPr lang="en-US" dirty="0"/>
              <a:t>Foveation</a:t>
            </a:r>
          </a:p>
          <a:p>
            <a:pPr lvl="1"/>
            <a:r>
              <a:rPr lang="en-US" dirty="0"/>
              <a:t>…</a:t>
            </a:r>
          </a:p>
          <a:p>
            <a:pPr lvl="1" indent="0">
              <a:buNone/>
            </a:pPr>
            <a:endParaRPr lang="en-US" dirty="0"/>
          </a:p>
          <a:p>
            <a:pPr marL="914378" lvl="2" indent="0">
              <a:buNone/>
            </a:pPr>
            <a:endParaRPr lang="en-US" dirty="0"/>
          </a:p>
          <a:p>
            <a:r>
              <a:rPr lang="en-US" dirty="0"/>
              <a:t>Denoising</a:t>
            </a:r>
          </a:p>
          <a:p>
            <a:pPr lvl="1"/>
            <a:r>
              <a:rPr lang="en-US" dirty="0"/>
              <a:t>Soft shadows</a:t>
            </a:r>
          </a:p>
          <a:p>
            <a:pPr lvl="1"/>
            <a:r>
              <a:rPr lang="en-US" dirty="0"/>
              <a:t>Motion &amp; defocus blur</a:t>
            </a:r>
          </a:p>
          <a:p>
            <a:pPr lvl="1"/>
            <a:r>
              <a:rPr lang="en-US" dirty="0"/>
              <a:t>Interactive path tracing</a:t>
            </a:r>
          </a:p>
          <a:p>
            <a:endParaRPr lang="en-US" dirty="0"/>
          </a:p>
        </p:txBody>
      </p:sp>
      <p:sp>
        <p:nvSpPr>
          <p:cNvPr id="4" name="Slide Number Placeholder 3"/>
          <p:cNvSpPr>
            <a:spLocks noGrp="1"/>
          </p:cNvSpPr>
          <p:nvPr>
            <p:ph type="sldNum" idx="4294967295"/>
          </p:nvPr>
        </p:nvSpPr>
        <p:spPr>
          <a:xfrm>
            <a:off x="0" y="6249018"/>
            <a:ext cx="731599" cy="524800"/>
          </a:xfrm>
          <a:prstGeom prst="rect">
            <a:avLst/>
          </a:prstGeom>
        </p:spPr>
        <p:txBody>
          <a:bodyPr/>
          <a:lstStyle/>
          <a:p>
            <a:fld id="{4F7CCA55-5E84-46C2-B1D8-1DA7C6EE7BDC}" type="slidenum">
              <a:rPr lang="en-US" smtClean="0"/>
              <a:t>45</a:t>
            </a:fld>
            <a:endParaRPr lang="en-US"/>
          </a:p>
        </p:txBody>
      </p:sp>
    </p:spTree>
    <p:extLst>
      <p:ext uri="{BB962C8B-B14F-4D97-AF65-F5344CB8AC3E}">
        <p14:creationId xmlns:p14="http://schemas.microsoft.com/office/powerpoint/2010/main" val="3375882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Countless Opportunities..</a:t>
            </a:r>
          </a:p>
        </p:txBody>
      </p:sp>
      <p:sp>
        <p:nvSpPr>
          <p:cNvPr id="3" name="Text Placeholder 2"/>
          <p:cNvSpPr>
            <a:spLocks noGrp="1"/>
          </p:cNvSpPr>
          <p:nvPr>
            <p:ph type="body" idx="1"/>
          </p:nvPr>
        </p:nvSpPr>
        <p:spPr/>
        <p:txBody>
          <a:bodyPr/>
          <a:lstStyle/>
          <a:p>
            <a:r>
              <a:rPr lang="en-US" dirty="0"/>
              <a:t>Models</a:t>
            </a:r>
          </a:p>
          <a:p>
            <a:pPr lvl="1"/>
            <a:r>
              <a:rPr lang="en-US" dirty="0"/>
              <a:t>Automated appearance-preserving LODs</a:t>
            </a:r>
          </a:p>
          <a:p>
            <a:pPr lvl="1"/>
            <a:r>
              <a:rPr lang="en-US" dirty="0"/>
              <a:t>Blended animations that look natural</a:t>
            </a:r>
          </a:p>
          <a:p>
            <a:pPr lvl="1"/>
            <a:r>
              <a:rPr lang="en-US" dirty="0"/>
              <a:t>New geometry representations?</a:t>
            </a:r>
          </a:p>
          <a:p>
            <a:endParaRPr lang="en-US" dirty="0"/>
          </a:p>
          <a:p>
            <a:r>
              <a:rPr lang="en-US" dirty="0"/>
              <a:t>Move full post-processing pipeline to DL</a:t>
            </a:r>
          </a:p>
          <a:p>
            <a:pPr lvl="1"/>
            <a:r>
              <a:rPr lang="en-US" dirty="0"/>
              <a:t>Co-optimize post-processing pipeline and rendering?</a:t>
            </a:r>
          </a:p>
          <a:p>
            <a:pPr indent="0">
              <a:buNone/>
            </a:pPr>
            <a:endParaRPr lang="en-US" dirty="0"/>
          </a:p>
          <a:p>
            <a:r>
              <a:rPr lang="en-US" dirty="0"/>
              <a:t>Shading</a:t>
            </a:r>
          </a:p>
          <a:p>
            <a:pPr lvl="1"/>
            <a:r>
              <a:rPr lang="en-US" dirty="0"/>
              <a:t>Faster / higher quality / pre-filtered materials</a:t>
            </a:r>
          </a:p>
          <a:p>
            <a:pPr lvl="1"/>
            <a:r>
              <a:rPr lang="en-US" dirty="0"/>
              <a:t>Learning more optimal G-buffer terms/format</a:t>
            </a:r>
          </a:p>
          <a:p>
            <a:pPr lvl="1"/>
            <a:endParaRPr lang="en-US" dirty="0"/>
          </a:p>
        </p:txBody>
      </p:sp>
    </p:spTree>
    <p:extLst>
      <p:ext uri="{BB962C8B-B14F-4D97-AF65-F5344CB8AC3E}">
        <p14:creationId xmlns:p14="http://schemas.microsoft.com/office/powerpoint/2010/main" val="3423400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idx="1"/>
          </p:nvPr>
        </p:nvSpPr>
        <p:spPr/>
        <p:txBody>
          <a:bodyPr/>
          <a:lstStyle/>
          <a:p>
            <a:r>
              <a:rPr lang="en-US" dirty="0"/>
              <a:t>Deep learning is a new powerful and rapidly evolving tool at our disposal</a:t>
            </a:r>
          </a:p>
          <a:p>
            <a:pPr lvl="1"/>
            <a:r>
              <a:rPr lang="en-US" dirty="0"/>
              <a:t>Unlike in other fields, we can generate our training data</a:t>
            </a:r>
          </a:p>
          <a:p>
            <a:pPr lvl="1"/>
            <a:r>
              <a:rPr lang="en-US" dirty="0"/>
              <a:t>Consider deep learning when you don’t know how to otherwise solve a problem</a:t>
            </a:r>
          </a:p>
          <a:p>
            <a:pPr lvl="1"/>
            <a:r>
              <a:rPr lang="en-US" dirty="0"/>
              <a:t>Or to enhance a well known solution</a:t>
            </a:r>
          </a:p>
          <a:p>
            <a:pPr lvl="1"/>
            <a:endParaRPr lang="en-US" dirty="0"/>
          </a:p>
          <a:p>
            <a:r>
              <a:rPr lang="en-US" dirty="0"/>
              <a:t>Likely a profound impact on real-time rendering in coming years</a:t>
            </a:r>
          </a:p>
          <a:p>
            <a:pPr lvl="1"/>
            <a:r>
              <a:rPr lang="en-US" dirty="0"/>
              <a:t>Reducing content creation costs, improving performance &amp; image quality</a:t>
            </a:r>
          </a:p>
          <a:p>
            <a:pPr lvl="1"/>
            <a:endParaRPr lang="en-US" dirty="0"/>
          </a:p>
          <a:p>
            <a:r>
              <a:rPr lang="en-US" dirty="0"/>
              <a:t>Will deep learning take over significant parts of the graphics pipeline?</a:t>
            </a:r>
          </a:p>
          <a:p>
            <a:pPr lvl="1"/>
            <a:endParaRPr lang="en-US" dirty="0"/>
          </a:p>
          <a:p>
            <a:pPr lvl="1"/>
            <a:endParaRPr lang="en-US" dirty="0"/>
          </a:p>
          <a:p>
            <a:pPr lvl="1"/>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289262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 </a:t>
            </a:r>
          </a:p>
        </p:txBody>
      </p:sp>
      <p:sp>
        <p:nvSpPr>
          <p:cNvPr id="3" name="Text Placeholder 2"/>
          <p:cNvSpPr>
            <a:spLocks noGrp="1"/>
          </p:cNvSpPr>
          <p:nvPr>
            <p:ph type="body" idx="1"/>
          </p:nvPr>
        </p:nvSpPr>
        <p:spPr>
          <a:xfrm>
            <a:off x="609600" y="1124518"/>
            <a:ext cx="10972800" cy="4967599"/>
          </a:xfrm>
        </p:spPr>
        <p:txBody>
          <a:bodyPr/>
          <a:lstStyle/>
          <a:p>
            <a:r>
              <a:rPr lang="en-US" sz="1600" dirty="0"/>
              <a:t>Timo </a:t>
            </a:r>
            <a:r>
              <a:rPr lang="en-US" sz="1600" dirty="0" err="1"/>
              <a:t>Aila</a:t>
            </a:r>
            <a:endParaRPr lang="en-US" sz="1600" dirty="0"/>
          </a:p>
          <a:p>
            <a:r>
              <a:rPr lang="en-US" sz="1600" dirty="0"/>
              <a:t>Nir </a:t>
            </a:r>
            <a:r>
              <a:rPr lang="en-US" sz="1600" dirty="0" err="1"/>
              <a:t>Benty</a:t>
            </a:r>
            <a:endParaRPr lang="en-US" sz="1600" dirty="0"/>
          </a:p>
          <a:p>
            <a:r>
              <a:rPr lang="en-US" sz="1600" dirty="0"/>
              <a:t>Donald </a:t>
            </a:r>
            <a:r>
              <a:rPr lang="en-US" sz="1600" dirty="0" err="1"/>
              <a:t>Brittain</a:t>
            </a:r>
            <a:r>
              <a:rPr lang="en-US" sz="1600" dirty="0"/>
              <a:t> </a:t>
            </a:r>
          </a:p>
          <a:p>
            <a:r>
              <a:rPr lang="en-US" sz="1600" dirty="0"/>
              <a:t>Chakravarty R. Alla Chaitanya</a:t>
            </a:r>
          </a:p>
          <a:p>
            <a:r>
              <a:rPr lang="en-US" sz="1600" dirty="0"/>
              <a:t>Andrew Edelstein</a:t>
            </a:r>
          </a:p>
          <a:p>
            <a:r>
              <a:rPr lang="en-US" sz="1600" dirty="0"/>
              <a:t>Marco </a:t>
            </a:r>
            <a:r>
              <a:rPr lang="en-US" sz="1600" dirty="0" err="1"/>
              <a:t>Foco</a:t>
            </a:r>
            <a:endParaRPr lang="en-US" sz="1600" dirty="0"/>
          </a:p>
          <a:p>
            <a:r>
              <a:rPr lang="en-US" sz="1600" dirty="0"/>
              <a:t>Jon </a:t>
            </a:r>
            <a:r>
              <a:rPr lang="en-US" sz="1600" dirty="0" err="1"/>
              <a:t>Hasselgren</a:t>
            </a:r>
            <a:endParaRPr lang="en-US" sz="1600" dirty="0"/>
          </a:p>
          <a:p>
            <a:r>
              <a:rPr lang="en-US" sz="1600" dirty="0"/>
              <a:t>Anton Kaplanyan </a:t>
            </a:r>
          </a:p>
          <a:p>
            <a:r>
              <a:rPr lang="en-US" sz="1600" dirty="0"/>
              <a:t>Jan Kautz</a:t>
            </a:r>
          </a:p>
          <a:p>
            <a:r>
              <a:rPr lang="en-US" sz="1600" dirty="0"/>
              <a:t>Aaron </a:t>
            </a:r>
            <a:r>
              <a:rPr lang="en-US" sz="1600" dirty="0" err="1"/>
              <a:t>Lefohn</a:t>
            </a:r>
            <a:endParaRPr lang="en-US" sz="1600" dirty="0"/>
          </a:p>
          <a:p>
            <a:r>
              <a:rPr lang="en-US" sz="1600" dirty="0"/>
              <a:t>David Luebke</a:t>
            </a:r>
          </a:p>
          <a:p>
            <a:r>
              <a:rPr lang="en-US" sz="1600" dirty="0"/>
              <a:t>Jacob </a:t>
            </a:r>
            <a:r>
              <a:rPr lang="en-US" sz="1600" dirty="0" err="1"/>
              <a:t>Munkberg</a:t>
            </a:r>
            <a:endParaRPr lang="en-US" sz="1600" dirty="0"/>
          </a:p>
          <a:p>
            <a:r>
              <a:rPr lang="en-US" sz="1600" dirty="0" err="1"/>
              <a:t>Anjul</a:t>
            </a:r>
            <a:r>
              <a:rPr lang="en-US" sz="1600" dirty="0"/>
              <a:t> </a:t>
            </a:r>
            <a:r>
              <a:rPr lang="en-US" sz="1600" dirty="0" err="1"/>
              <a:t>Patney</a:t>
            </a:r>
            <a:endParaRPr lang="en-US" sz="1600" dirty="0"/>
          </a:p>
          <a:p>
            <a:r>
              <a:rPr lang="en-US" sz="1600" dirty="0"/>
              <a:t>Natalya </a:t>
            </a:r>
            <a:r>
              <a:rPr lang="en-US" sz="1600" dirty="0" err="1"/>
              <a:t>Tatarchuk</a:t>
            </a:r>
            <a:endParaRPr lang="en-US" sz="1600" dirty="0"/>
          </a:p>
          <a:p>
            <a:r>
              <a:rPr lang="en-US" sz="1600" dirty="0"/>
              <a:t>Chris Wyman</a:t>
            </a:r>
          </a:p>
        </p:txBody>
      </p:sp>
    </p:spTree>
    <p:extLst>
      <p:ext uri="{BB962C8B-B14F-4D97-AF65-F5344CB8AC3E}">
        <p14:creationId xmlns:p14="http://schemas.microsoft.com/office/powerpoint/2010/main" val="821711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0887FB-CBA3-4781-AB90-AB884B7FD516}"/>
              </a:ext>
            </a:extLst>
          </p:cNvPr>
          <p:cNvSpPr>
            <a:spLocks noGrp="1"/>
          </p:cNvSpPr>
          <p:nvPr>
            <p:ph type="title"/>
          </p:nvPr>
        </p:nvSpPr>
        <p:spPr/>
        <p:txBody>
          <a:bodyPr/>
          <a:lstStyle/>
          <a:p>
            <a:r>
              <a:rPr lang="en-US" dirty="0"/>
              <a:t>Bibliography</a:t>
            </a:r>
          </a:p>
        </p:txBody>
      </p:sp>
      <p:sp>
        <p:nvSpPr>
          <p:cNvPr id="4" name="Text Placeholder 3">
            <a:extLst>
              <a:ext uri="{FF2B5EF4-FFF2-40B4-BE49-F238E27FC236}">
                <a16:creationId xmlns:a16="http://schemas.microsoft.com/office/drawing/2014/main" id="{7AFD5620-7F57-46C8-8AC4-1EB87C31C893}"/>
              </a:ext>
            </a:extLst>
          </p:cNvPr>
          <p:cNvSpPr>
            <a:spLocks noGrp="1"/>
          </p:cNvSpPr>
          <p:nvPr>
            <p:ph type="body" idx="1"/>
          </p:nvPr>
        </p:nvSpPr>
        <p:spPr/>
        <p:txBody>
          <a:bodyPr/>
          <a:lstStyle/>
          <a:p>
            <a:r>
              <a:rPr lang="en-US" sz="1400" b="0" dirty="0">
                <a:latin typeface="+mj-lt"/>
              </a:rPr>
              <a:t>[Chaitanya17]   	“Interactive Reconstruction of Monte Carlo Image Sequences using a Recurrent Denoising Autoencoder”</a:t>
            </a:r>
          </a:p>
          <a:p>
            <a:r>
              <a:rPr lang="en-US" sz="1400" b="0" dirty="0">
                <a:latin typeface="+mj-lt"/>
              </a:rPr>
              <a:t>[Dahm17]        	“Learning Light Transport the Reinforced Way”</a:t>
            </a:r>
          </a:p>
          <a:p>
            <a:r>
              <a:rPr lang="en-US" sz="1400" b="0" dirty="0">
                <a:latin typeface="+mj-lt"/>
              </a:rPr>
              <a:t>[Karras17]      	“Audio-Driven Facial Animation by Joint End-to-End Learning of Pose and Emotion”</a:t>
            </a:r>
          </a:p>
          <a:p>
            <a:r>
              <a:rPr lang="en-US" sz="1400" b="0" dirty="0">
                <a:latin typeface="+mj-lt"/>
              </a:rPr>
              <a:t>[Laine17]       	“Production-Level Facial Performance Capture Using Deep Convolutional Neural Networks”</a:t>
            </a:r>
          </a:p>
          <a:p>
            <a:r>
              <a:rPr lang="en-US" sz="1400" b="0" dirty="0">
                <a:latin typeface="+mj-lt"/>
              </a:rPr>
              <a:t>[Nalbach17]	“Deep Shading: Convolutional Neural Networks for Screen-Space Shading”</a:t>
            </a:r>
          </a:p>
          <a:p>
            <a:r>
              <a:rPr lang="en-US" sz="1400" b="0" dirty="0">
                <a:latin typeface="+mj-lt"/>
              </a:rPr>
              <a:t>[Holden17]      	“Phase-Functioned Neural Networks for Character Control”</a:t>
            </a:r>
          </a:p>
          <a:p>
            <a:endParaRPr lang="en-US" sz="1600" b="0" dirty="0">
              <a:latin typeface="+mj-lt"/>
            </a:endParaRPr>
          </a:p>
        </p:txBody>
      </p:sp>
    </p:spTree>
    <p:extLst>
      <p:ext uri="{BB962C8B-B14F-4D97-AF65-F5344CB8AC3E}">
        <p14:creationId xmlns:p14="http://schemas.microsoft.com/office/powerpoint/2010/main" val="117106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800432" y="2243212"/>
            <a:ext cx="375893" cy="671237"/>
          </a:xfrm>
          <a:prstGeom prst="rect">
            <a:avLst/>
          </a:prstGeom>
          <a:noFill/>
          <a:ln>
            <a:noFill/>
          </a:ln>
        </p:spPr>
      </p:pic>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What is Deep Learning?</a:t>
            </a:r>
          </a:p>
        </p:txBody>
      </p:sp>
      <p:sp>
        <p:nvSpPr>
          <p:cNvPr id="2" name="Slide Number Placeholder 1"/>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5</a:t>
            </a:fld>
            <a:endParaRPr lang="en-US"/>
          </a:p>
        </p:txBody>
      </p:sp>
      <p:pic>
        <p:nvPicPr>
          <p:cNvPr id="9" name="Picture 8"/>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847995" y="3767926"/>
            <a:ext cx="393781" cy="349033"/>
          </a:xfrm>
          <a:prstGeom prst="rect">
            <a:avLst/>
          </a:prstGeom>
        </p:spPr>
      </p:pic>
      <p:pic>
        <p:nvPicPr>
          <p:cNvPr id="10" name="Picture 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46508" y="3776876"/>
            <a:ext cx="362302" cy="340083"/>
          </a:xfrm>
          <a:prstGeom prst="rect">
            <a:avLst/>
          </a:prstGeom>
        </p:spPr>
      </p:pic>
      <p:cxnSp>
        <p:nvCxnSpPr>
          <p:cNvPr id="11" name="Straight Arrow Connector 10">
            <a:extLst/>
          </p:cNvPr>
          <p:cNvCxnSpPr>
            <a:cxnSpLocks/>
          </p:cNvCxnSpPr>
          <p:nvPr/>
        </p:nvCxnSpPr>
        <p:spPr>
          <a:xfrm>
            <a:off x="4795023" y="3067515"/>
            <a:ext cx="2542478" cy="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9"/>
          <a:stretch>
            <a:fillRect/>
          </a:stretch>
        </p:blipFill>
        <p:spPr>
          <a:xfrm>
            <a:off x="3795602" y="2578830"/>
            <a:ext cx="798504" cy="798504"/>
          </a:xfrm>
          <a:prstGeom prst="rect">
            <a:avLst/>
          </a:prstGeom>
        </p:spPr>
      </p:pic>
      <p:pic>
        <p:nvPicPr>
          <p:cNvPr id="22" name="Picture 21"/>
          <p:cNvPicPr>
            <a:picLocks noChangeAspect="1"/>
          </p:cNvPicPr>
          <p:nvPr/>
        </p:nvPicPr>
        <p:blipFill>
          <a:blip r:embed="rId10"/>
          <a:stretch>
            <a:fillRect/>
          </a:stretch>
        </p:blipFill>
        <p:spPr>
          <a:xfrm>
            <a:off x="7538418" y="2671991"/>
            <a:ext cx="578483" cy="705343"/>
          </a:xfrm>
          <a:prstGeom prst="rect">
            <a:avLst/>
          </a:prstGeom>
        </p:spPr>
      </p:pic>
      <p:sp>
        <p:nvSpPr>
          <p:cNvPr id="13" name="Rectangle 12"/>
          <p:cNvSpPr/>
          <p:nvPr/>
        </p:nvSpPr>
        <p:spPr>
          <a:xfrm>
            <a:off x="8268044" y="6398120"/>
            <a:ext cx="1978427" cy="246221"/>
          </a:xfrm>
          <a:prstGeom prst="rect">
            <a:avLst/>
          </a:prstGeom>
        </p:spPr>
        <p:txBody>
          <a:bodyPr wrap="none">
            <a:spAutoFit/>
          </a:bodyPr>
          <a:lstStyle/>
          <a:p>
            <a:r>
              <a:rPr lang="en-US" sz="1000" dirty="0">
                <a:solidFill>
                  <a:schemeClr val="bg1"/>
                </a:solidFill>
              </a:rPr>
              <a:t>Document icon by Arthur </a:t>
            </a:r>
            <a:r>
              <a:rPr lang="en-US" sz="1000" dirty="0" err="1">
                <a:solidFill>
                  <a:schemeClr val="bg1"/>
                </a:solidFill>
              </a:rPr>
              <a:t>Shlain</a:t>
            </a:r>
            <a:endParaRPr lang="en-US" sz="1000" dirty="0">
              <a:solidFill>
                <a:schemeClr val="bg1"/>
              </a:solidFill>
            </a:endParaRPr>
          </a:p>
        </p:txBody>
      </p:sp>
      <p:pic>
        <p:nvPicPr>
          <p:cNvPr id="14" name="Picture 13"/>
          <p:cNvPicPr>
            <a:picLocks noChangeAspect="1"/>
          </p:cNvPicPr>
          <p:nvPr/>
        </p:nvPicPr>
        <p:blipFill>
          <a:blip r:embed="rId11"/>
          <a:stretch>
            <a:fillRect/>
          </a:stretch>
        </p:blipFill>
        <p:spPr>
          <a:xfrm>
            <a:off x="8067636" y="6410286"/>
            <a:ext cx="228639" cy="228639"/>
          </a:xfrm>
          <a:prstGeom prst="rect">
            <a:avLst/>
          </a:prstGeom>
        </p:spPr>
      </p:pic>
    </p:spTree>
    <p:extLst>
      <p:ext uri="{BB962C8B-B14F-4D97-AF65-F5344CB8AC3E}">
        <p14:creationId xmlns:p14="http://schemas.microsoft.com/office/powerpoint/2010/main" val="3074977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52487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Backup Material</a:t>
            </a:r>
          </a:p>
        </p:txBody>
      </p:sp>
    </p:spTree>
    <p:extLst>
      <p:ext uri="{BB962C8B-B14F-4D97-AF65-F5344CB8AC3E}">
        <p14:creationId xmlns:p14="http://schemas.microsoft.com/office/powerpoint/2010/main" val="787057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spp</a:t>
            </a:r>
            <a:endParaRPr lang="en-US" dirty="0"/>
          </a:p>
        </p:txBody>
      </p:sp>
      <p:sp>
        <p:nvSpPr>
          <p:cNvPr id="4" name="Slide Number Placeholder 3"/>
          <p:cNvSpPr>
            <a:spLocks noGrp="1"/>
          </p:cNvSpPr>
          <p:nvPr>
            <p:ph type="sldNum" idx="4294967295"/>
          </p:nvPr>
        </p:nvSpPr>
        <p:spPr>
          <a:xfrm>
            <a:off x="0" y="6248400"/>
            <a:ext cx="731838" cy="525463"/>
          </a:xfrm>
          <a:prstGeom prst="rect">
            <a:avLst/>
          </a:prstGeom>
        </p:spPr>
        <p:txBody>
          <a:bodyPr/>
          <a:lstStyle/>
          <a:p>
            <a:fld id="{4F7CCA55-5E84-46C2-B1D8-1DA7C6EE7BDC}" type="slidenum">
              <a:rPr lang="en-US" smtClean="0"/>
              <a:t>52</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47311"/>
            <a:ext cx="4862623" cy="4862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72" y="1047310"/>
            <a:ext cx="4862623" cy="4862623"/>
          </a:xfrm>
          <a:prstGeom prst="rect">
            <a:avLst/>
          </a:prstGeom>
        </p:spPr>
      </p:pic>
    </p:spTree>
    <p:extLst>
      <p:ext uri="{BB962C8B-B14F-4D97-AF65-F5344CB8AC3E}">
        <p14:creationId xmlns:p14="http://schemas.microsoft.com/office/powerpoint/2010/main" val="1681132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 y="0"/>
            <a:ext cx="12188681" cy="6771489"/>
          </a:xfrm>
          <a:prstGeom prst="rect">
            <a:avLst/>
          </a:prstGeom>
        </p:spPr>
      </p:pic>
    </p:spTree>
    <p:extLst>
      <p:ext uri="{BB962C8B-B14F-4D97-AF65-F5344CB8AC3E}">
        <p14:creationId xmlns:p14="http://schemas.microsoft.com/office/powerpoint/2010/main" val="318850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800432" y="2243212"/>
            <a:ext cx="375893" cy="671237"/>
          </a:xfrm>
          <a:prstGeom prst="rect">
            <a:avLst/>
          </a:prstGeom>
          <a:noFill/>
          <a:ln>
            <a:noFill/>
          </a:ln>
        </p:spPr>
      </p:pic>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What is Deep Learning?</a:t>
            </a:r>
          </a:p>
        </p:txBody>
      </p:sp>
      <p:sp>
        <p:nvSpPr>
          <p:cNvPr id="2" name="Slide Number Placeholder 1"/>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6</a:t>
            </a:fld>
            <a:endParaRPr lang="en-US"/>
          </a:p>
        </p:txBody>
      </p:sp>
      <p:pic>
        <p:nvPicPr>
          <p:cNvPr id="5" name="Picture 4"/>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847996" y="3767927"/>
            <a:ext cx="399747" cy="340083"/>
          </a:xfrm>
          <a:prstGeom prst="rect">
            <a:avLst/>
          </a:prstGeom>
        </p:spPr>
      </p:pic>
      <p:pic>
        <p:nvPicPr>
          <p:cNvPr id="7" name="Picture 6"/>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46509" y="3776877"/>
            <a:ext cx="420149" cy="340083"/>
          </a:xfrm>
          <a:prstGeom prst="rect">
            <a:avLst/>
          </a:prstGeom>
        </p:spPr>
      </p:pic>
      <p:cxnSp>
        <p:nvCxnSpPr>
          <p:cNvPr id="11" name="Straight Arrow Connector 10">
            <a:extLst/>
          </p:cNvPr>
          <p:cNvCxnSpPr>
            <a:cxnSpLocks/>
          </p:cNvCxnSpPr>
          <p:nvPr/>
        </p:nvCxnSpPr>
        <p:spPr>
          <a:xfrm>
            <a:off x="4795023" y="3067515"/>
            <a:ext cx="2542478" cy="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9"/>
          <a:stretch>
            <a:fillRect/>
          </a:stretch>
        </p:blipFill>
        <p:spPr>
          <a:xfrm>
            <a:off x="3795602" y="2578830"/>
            <a:ext cx="798504" cy="798504"/>
          </a:xfrm>
          <a:prstGeom prst="rect">
            <a:avLst/>
          </a:prstGeom>
        </p:spPr>
      </p:pic>
      <p:pic>
        <p:nvPicPr>
          <p:cNvPr id="22" name="Picture 21"/>
          <p:cNvPicPr>
            <a:picLocks noChangeAspect="1"/>
          </p:cNvPicPr>
          <p:nvPr/>
        </p:nvPicPr>
        <p:blipFill>
          <a:blip r:embed="rId10"/>
          <a:stretch>
            <a:fillRect/>
          </a:stretch>
        </p:blipFill>
        <p:spPr>
          <a:xfrm>
            <a:off x="7538418" y="2671991"/>
            <a:ext cx="578483" cy="705343"/>
          </a:xfrm>
          <a:prstGeom prst="rect">
            <a:avLst/>
          </a:prstGeom>
        </p:spPr>
      </p:pic>
      <p:sp>
        <p:nvSpPr>
          <p:cNvPr id="13" name="Rectangle 12"/>
          <p:cNvSpPr/>
          <p:nvPr/>
        </p:nvSpPr>
        <p:spPr>
          <a:xfrm>
            <a:off x="8268044" y="6398120"/>
            <a:ext cx="1978427" cy="246221"/>
          </a:xfrm>
          <a:prstGeom prst="rect">
            <a:avLst/>
          </a:prstGeom>
        </p:spPr>
        <p:txBody>
          <a:bodyPr wrap="none">
            <a:spAutoFit/>
          </a:bodyPr>
          <a:lstStyle/>
          <a:p>
            <a:r>
              <a:rPr lang="en-US" sz="1000" dirty="0">
                <a:solidFill>
                  <a:schemeClr val="bg1"/>
                </a:solidFill>
              </a:rPr>
              <a:t>Document icon by Arthur </a:t>
            </a:r>
            <a:r>
              <a:rPr lang="en-US" sz="1000" dirty="0" err="1">
                <a:solidFill>
                  <a:schemeClr val="bg1"/>
                </a:solidFill>
              </a:rPr>
              <a:t>Shlain</a:t>
            </a:r>
            <a:endParaRPr lang="en-US" sz="1000" dirty="0">
              <a:solidFill>
                <a:schemeClr val="bg1"/>
              </a:solidFill>
            </a:endParaRPr>
          </a:p>
        </p:txBody>
      </p:sp>
      <p:pic>
        <p:nvPicPr>
          <p:cNvPr id="14" name="Picture 13"/>
          <p:cNvPicPr>
            <a:picLocks noChangeAspect="1"/>
          </p:cNvPicPr>
          <p:nvPr/>
        </p:nvPicPr>
        <p:blipFill>
          <a:blip r:embed="rId11"/>
          <a:stretch>
            <a:fillRect/>
          </a:stretch>
        </p:blipFill>
        <p:spPr>
          <a:xfrm>
            <a:off x="8067636" y="6410286"/>
            <a:ext cx="228639" cy="228639"/>
          </a:xfrm>
          <a:prstGeom prst="rect">
            <a:avLst/>
          </a:prstGeom>
        </p:spPr>
      </p:pic>
      <p:sp>
        <p:nvSpPr>
          <p:cNvPr id="15" name="TextBox 14"/>
          <p:cNvSpPr txBox="1"/>
          <p:nvPr/>
        </p:nvSpPr>
        <p:spPr>
          <a:xfrm>
            <a:off x="4797988" y="3746863"/>
            <a:ext cx="2380780" cy="400110"/>
          </a:xfrm>
          <a:prstGeom prst="rect">
            <a:avLst/>
          </a:prstGeom>
          <a:noFill/>
        </p:spPr>
        <p:txBody>
          <a:bodyPr wrap="none" rtlCol="0">
            <a:spAutoFit/>
          </a:bodyPr>
          <a:lstStyle/>
          <a:p>
            <a:r>
              <a:rPr lang="en-US" sz="2000" dirty="0">
                <a:solidFill>
                  <a:schemeClr val="bg1"/>
                </a:solidFill>
              </a:rPr>
              <a:t>Does it generalize?</a:t>
            </a:r>
          </a:p>
        </p:txBody>
      </p:sp>
    </p:spTree>
    <p:extLst>
      <p:ext uri="{BB962C8B-B14F-4D97-AF65-F5344CB8AC3E}">
        <p14:creationId xmlns:p14="http://schemas.microsoft.com/office/powerpoint/2010/main" val="335551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75139-2840-45A3-804D-34A1B4CFE856}"/>
              </a:ext>
            </a:extLst>
          </p:cNvPr>
          <p:cNvSpPr>
            <a:spLocks noGrp="1"/>
          </p:cNvSpPr>
          <p:nvPr>
            <p:ph type="title"/>
          </p:nvPr>
        </p:nvSpPr>
        <p:spPr/>
        <p:txBody>
          <a:bodyPr/>
          <a:lstStyle/>
          <a:p>
            <a:r>
              <a:rPr lang="en-US" dirty="0"/>
              <a:t>What is Deep Learning?</a:t>
            </a:r>
          </a:p>
        </p:txBody>
      </p:sp>
      <p:sp>
        <p:nvSpPr>
          <p:cNvPr id="2" name="Slide Number Placeholder 1"/>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7</a:t>
            </a:fld>
            <a:endParaRPr lang="en-US"/>
          </a:p>
        </p:txBody>
      </p:sp>
      <p:pic>
        <p:nvPicPr>
          <p:cNvPr id="9" name="Picture 8"/>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572637" y="4170456"/>
            <a:ext cx="393781" cy="349033"/>
          </a:xfrm>
          <a:prstGeom prst="rect">
            <a:avLst/>
          </a:prstGeom>
        </p:spPr>
      </p:pic>
      <p:pic>
        <p:nvPicPr>
          <p:cNvPr id="10" name="Picture 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265664" y="4179406"/>
            <a:ext cx="362302" cy="340083"/>
          </a:xfrm>
          <a:prstGeom prst="rect">
            <a:avLst/>
          </a:prstGeom>
        </p:spPr>
      </p:pic>
      <p:cxnSp>
        <p:nvCxnSpPr>
          <p:cNvPr id="11" name="Straight Arrow Connector 10">
            <a:extLst/>
          </p:cNvPr>
          <p:cNvCxnSpPr>
            <a:cxnSpLocks/>
          </p:cNvCxnSpPr>
          <p:nvPr/>
        </p:nvCxnSpPr>
        <p:spPr>
          <a:xfrm>
            <a:off x="4795023" y="3067515"/>
            <a:ext cx="2542478" cy="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8"/>
          <a:stretch>
            <a:fillRect/>
          </a:stretch>
        </p:blipFill>
        <p:spPr>
          <a:xfrm>
            <a:off x="2864527" y="2132439"/>
            <a:ext cx="1810003" cy="1810003"/>
          </a:xfrm>
          <a:prstGeom prst="rect">
            <a:avLst/>
          </a:prstGeom>
        </p:spPr>
      </p:pic>
      <p:pic>
        <p:nvPicPr>
          <p:cNvPr id="13" name="Picture 12"/>
          <p:cNvPicPr>
            <a:picLocks noChangeAspect="1"/>
          </p:cNvPicPr>
          <p:nvPr/>
        </p:nvPicPr>
        <p:blipFill>
          <a:blip r:embed="rId9"/>
          <a:stretch>
            <a:fillRect/>
          </a:stretch>
        </p:blipFill>
        <p:spPr>
          <a:xfrm>
            <a:off x="7457994" y="2132438"/>
            <a:ext cx="1810003" cy="1810003"/>
          </a:xfrm>
          <a:prstGeom prst="rect">
            <a:avLst/>
          </a:prstGeom>
        </p:spPr>
      </p:pic>
      <p:pic>
        <p:nvPicPr>
          <p:cNvPr id="16" name="Picture 15"/>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800432" y="2243212"/>
            <a:ext cx="375893" cy="671237"/>
          </a:xfrm>
          <a:prstGeom prst="rect">
            <a:avLst/>
          </a:prstGeom>
          <a:noFill/>
          <a:ln>
            <a:noFill/>
          </a:ln>
        </p:spPr>
      </p:pic>
    </p:spTree>
    <p:extLst>
      <p:ext uri="{BB962C8B-B14F-4D97-AF65-F5344CB8AC3E}">
        <p14:creationId xmlns:p14="http://schemas.microsoft.com/office/powerpoint/2010/main" val="353997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132"/>
            <a:ext cx="10972800" cy="848399"/>
          </a:xfrm>
        </p:spPr>
        <p:txBody>
          <a:bodyPr/>
          <a:lstStyle/>
          <a:p>
            <a:r>
              <a:rPr lang="en-US" dirty="0"/>
              <a:t>Multilayer Perceptron (simple)</a:t>
            </a:r>
          </a:p>
        </p:txBody>
      </p:sp>
      <p:sp>
        <p:nvSpPr>
          <p:cNvPr id="4" name="Slide Number Placeholder 3"/>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8</a:t>
            </a:fld>
            <a:endParaRPr lang="en-US"/>
          </a:p>
        </p:txBody>
      </p:sp>
      <p:sp>
        <p:nvSpPr>
          <p:cNvPr id="6" name="Oval 5"/>
          <p:cNvSpPr/>
          <p:nvPr/>
        </p:nvSpPr>
        <p:spPr>
          <a:xfrm>
            <a:off x="3567161" y="3101878"/>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67161" y="2384398"/>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67161" y="3818314"/>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88820" y="3456742"/>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5788820" y="2743387"/>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5788820" y="4176532"/>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5782095" y="2028490"/>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 name="Straight Connector 14"/>
          <p:cNvCxnSpPr>
            <a:cxnSpLocks/>
            <a:stCxn id="7" idx="6"/>
            <a:endCxn id="12" idx="2"/>
          </p:cNvCxnSpPr>
          <p:nvPr/>
        </p:nvCxnSpPr>
        <p:spPr>
          <a:xfrm flipV="1">
            <a:off x="3925379" y="2207599"/>
            <a:ext cx="1856716" cy="355908"/>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stCxn id="6" idx="6"/>
            <a:endCxn id="12" idx="2"/>
          </p:cNvCxnSpPr>
          <p:nvPr/>
        </p:nvCxnSpPr>
        <p:spPr>
          <a:xfrm flipV="1">
            <a:off x="3925379" y="2207599"/>
            <a:ext cx="1856716" cy="1073388"/>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6"/>
            <a:endCxn id="12" idx="2"/>
          </p:cNvCxnSpPr>
          <p:nvPr/>
        </p:nvCxnSpPr>
        <p:spPr>
          <a:xfrm flipV="1">
            <a:off x="3925379" y="2207599"/>
            <a:ext cx="1856716" cy="178982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7" idx="6"/>
            <a:endCxn id="10" idx="2"/>
          </p:cNvCxnSpPr>
          <p:nvPr/>
        </p:nvCxnSpPr>
        <p:spPr>
          <a:xfrm>
            <a:off x="3925379" y="2563507"/>
            <a:ext cx="1863441" cy="358989"/>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stCxn id="6" idx="6"/>
            <a:endCxn id="10" idx="2"/>
          </p:cNvCxnSpPr>
          <p:nvPr/>
        </p:nvCxnSpPr>
        <p:spPr>
          <a:xfrm flipV="1">
            <a:off x="3925379" y="2922496"/>
            <a:ext cx="1863441" cy="35849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8" idx="6"/>
            <a:endCxn id="10" idx="2"/>
          </p:cNvCxnSpPr>
          <p:nvPr/>
        </p:nvCxnSpPr>
        <p:spPr>
          <a:xfrm flipV="1">
            <a:off x="3925379" y="2922496"/>
            <a:ext cx="1863441" cy="1074927"/>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a:stCxn id="7" idx="6"/>
            <a:endCxn id="11" idx="2"/>
          </p:cNvCxnSpPr>
          <p:nvPr/>
        </p:nvCxnSpPr>
        <p:spPr>
          <a:xfrm>
            <a:off x="3925379" y="2563507"/>
            <a:ext cx="1863441" cy="179213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6" idx="6"/>
            <a:endCxn id="11" idx="2"/>
          </p:cNvCxnSpPr>
          <p:nvPr/>
        </p:nvCxnSpPr>
        <p:spPr>
          <a:xfrm>
            <a:off x="3925379" y="3280987"/>
            <a:ext cx="1863441" cy="107465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a:stCxn id="8" idx="6"/>
            <a:endCxn id="11" idx="2"/>
          </p:cNvCxnSpPr>
          <p:nvPr/>
        </p:nvCxnSpPr>
        <p:spPr>
          <a:xfrm>
            <a:off x="3925379" y="3997423"/>
            <a:ext cx="1863441" cy="358218"/>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7" idx="6"/>
            <a:endCxn id="9" idx="2"/>
          </p:cNvCxnSpPr>
          <p:nvPr/>
        </p:nvCxnSpPr>
        <p:spPr>
          <a:xfrm>
            <a:off x="3925379" y="2563507"/>
            <a:ext cx="1863441" cy="107234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6" idx="6"/>
            <a:endCxn id="9" idx="2"/>
          </p:cNvCxnSpPr>
          <p:nvPr/>
        </p:nvCxnSpPr>
        <p:spPr>
          <a:xfrm>
            <a:off x="3925379" y="3280987"/>
            <a:ext cx="1863441" cy="35486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a:stCxn id="8" idx="6"/>
            <a:endCxn id="9" idx="2"/>
          </p:cNvCxnSpPr>
          <p:nvPr/>
        </p:nvCxnSpPr>
        <p:spPr>
          <a:xfrm flipV="1">
            <a:off x="3925379" y="3635851"/>
            <a:ext cx="1863441" cy="36157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7872929" y="2742616"/>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a:cxnSpLocks/>
            <a:stCxn id="10" idx="6"/>
            <a:endCxn id="100" idx="2"/>
          </p:cNvCxnSpPr>
          <p:nvPr/>
        </p:nvCxnSpPr>
        <p:spPr>
          <a:xfrm flipV="1">
            <a:off x="6147038" y="2921725"/>
            <a:ext cx="1725891" cy="77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a:stCxn id="12" idx="6"/>
            <a:endCxn id="100" idx="2"/>
          </p:cNvCxnSpPr>
          <p:nvPr/>
        </p:nvCxnSpPr>
        <p:spPr>
          <a:xfrm>
            <a:off x="6140313" y="2207599"/>
            <a:ext cx="1732616" cy="71412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a:stCxn id="9" idx="6"/>
            <a:endCxn id="100" idx="2"/>
          </p:cNvCxnSpPr>
          <p:nvPr/>
        </p:nvCxnSpPr>
        <p:spPr>
          <a:xfrm flipV="1">
            <a:off x="6147038" y="2921725"/>
            <a:ext cx="1725891" cy="71412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a:stCxn id="11" idx="6"/>
            <a:endCxn id="100" idx="2"/>
          </p:cNvCxnSpPr>
          <p:nvPr/>
        </p:nvCxnSpPr>
        <p:spPr>
          <a:xfrm flipV="1">
            <a:off x="6147038" y="2921725"/>
            <a:ext cx="1725891" cy="143391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7872929" y="3455971"/>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cxnSpLocks/>
            <a:stCxn id="10" idx="6"/>
            <a:endCxn id="117" idx="2"/>
          </p:cNvCxnSpPr>
          <p:nvPr/>
        </p:nvCxnSpPr>
        <p:spPr>
          <a:xfrm>
            <a:off x="6147038" y="2922496"/>
            <a:ext cx="1725891" cy="71258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a:stCxn id="12" idx="6"/>
            <a:endCxn id="117" idx="2"/>
          </p:cNvCxnSpPr>
          <p:nvPr/>
        </p:nvCxnSpPr>
        <p:spPr>
          <a:xfrm>
            <a:off x="6140313" y="2207599"/>
            <a:ext cx="1732616" cy="142748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cxnSpLocks/>
            <a:stCxn id="9" idx="6"/>
            <a:endCxn id="117" idx="2"/>
          </p:cNvCxnSpPr>
          <p:nvPr/>
        </p:nvCxnSpPr>
        <p:spPr>
          <a:xfrm flipV="1">
            <a:off x="6147038" y="3635080"/>
            <a:ext cx="1725891" cy="77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a:stCxn id="11" idx="6"/>
            <a:endCxn id="117" idx="2"/>
          </p:cNvCxnSpPr>
          <p:nvPr/>
        </p:nvCxnSpPr>
        <p:spPr>
          <a:xfrm flipV="1">
            <a:off x="6147038" y="3635080"/>
            <a:ext cx="1725891" cy="72056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689062" y="4784616"/>
            <a:ext cx="2544284" cy="355063"/>
          </a:xfrm>
          <a:prstGeom prst="rect">
            <a:avLst/>
          </a:prstGeom>
        </p:spPr>
      </p:pic>
      <p:pic>
        <p:nvPicPr>
          <p:cNvPr id="14" name="Picture 1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597150" y="3099679"/>
            <a:ext cx="2128412" cy="321340"/>
          </a:xfrm>
          <a:prstGeom prst="rect">
            <a:avLst/>
          </a:prstGeom>
        </p:spPr>
      </p:pic>
      <p:sp>
        <p:nvSpPr>
          <p:cNvPr id="64" name="Oval 63"/>
          <p:cNvSpPr/>
          <p:nvPr/>
        </p:nvSpPr>
        <p:spPr>
          <a:xfrm>
            <a:off x="11103944" y="934413"/>
            <a:ext cx="82550" cy="82550"/>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1151944" y="875661"/>
            <a:ext cx="598241" cy="200055"/>
          </a:xfrm>
          <a:prstGeom prst="rect">
            <a:avLst/>
          </a:prstGeom>
          <a:noFill/>
        </p:spPr>
        <p:txBody>
          <a:bodyPr wrap="none" rtlCol="0">
            <a:spAutoFit/>
          </a:bodyPr>
          <a:lstStyle/>
          <a:p>
            <a:r>
              <a:rPr lang="en-US" sz="700" dirty="0">
                <a:solidFill>
                  <a:schemeClr val="bg1"/>
                </a:solidFill>
              </a:rPr>
              <a:t>input layer</a:t>
            </a:r>
          </a:p>
        </p:txBody>
      </p:sp>
      <p:sp>
        <p:nvSpPr>
          <p:cNvPr id="66" name="Oval 65"/>
          <p:cNvSpPr/>
          <p:nvPr/>
        </p:nvSpPr>
        <p:spPr>
          <a:xfrm>
            <a:off x="11103944" y="1134469"/>
            <a:ext cx="82550" cy="825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TextBox 66"/>
          <p:cNvSpPr txBox="1"/>
          <p:nvPr/>
        </p:nvSpPr>
        <p:spPr>
          <a:xfrm>
            <a:off x="11151944" y="1075717"/>
            <a:ext cx="671979" cy="200055"/>
          </a:xfrm>
          <a:prstGeom prst="rect">
            <a:avLst/>
          </a:prstGeom>
          <a:noFill/>
        </p:spPr>
        <p:txBody>
          <a:bodyPr wrap="none" rtlCol="0">
            <a:spAutoFit/>
          </a:bodyPr>
          <a:lstStyle/>
          <a:p>
            <a:r>
              <a:rPr lang="en-US" sz="700" dirty="0">
                <a:solidFill>
                  <a:schemeClr val="bg1"/>
                </a:solidFill>
              </a:rPr>
              <a:t>hidden layer</a:t>
            </a:r>
          </a:p>
        </p:txBody>
      </p:sp>
      <p:sp>
        <p:nvSpPr>
          <p:cNvPr id="68" name="Oval 67"/>
          <p:cNvSpPr/>
          <p:nvPr/>
        </p:nvSpPr>
        <p:spPr>
          <a:xfrm>
            <a:off x="11103944" y="1313207"/>
            <a:ext cx="82550" cy="82550"/>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1151944" y="1254455"/>
            <a:ext cx="654346" cy="200055"/>
          </a:xfrm>
          <a:prstGeom prst="rect">
            <a:avLst/>
          </a:prstGeom>
          <a:noFill/>
        </p:spPr>
        <p:txBody>
          <a:bodyPr wrap="none" rtlCol="0">
            <a:spAutoFit/>
          </a:bodyPr>
          <a:lstStyle/>
          <a:p>
            <a:r>
              <a:rPr lang="en-US" sz="700" dirty="0">
                <a:solidFill>
                  <a:schemeClr val="bg1"/>
                </a:solidFill>
              </a:rPr>
              <a:t>output layer</a:t>
            </a:r>
          </a:p>
        </p:txBody>
      </p:sp>
      <p:pic>
        <p:nvPicPr>
          <p:cNvPr id="49" name="Picture 48"/>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925512" y="3196925"/>
            <a:ext cx="186359" cy="143202"/>
          </a:xfrm>
          <a:prstGeom prst="rect">
            <a:avLst/>
          </a:prstGeom>
        </p:spPr>
      </p:pic>
    </p:spTree>
    <p:extLst>
      <p:ext uri="{BB962C8B-B14F-4D97-AF65-F5344CB8AC3E}">
        <p14:creationId xmlns:p14="http://schemas.microsoft.com/office/powerpoint/2010/main" val="18393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00" grpId="0" animBg="1"/>
      <p:bldP spid="117" grpId="0" animBg="1"/>
      <p:bldP spid="66" grpId="0" animBg="1"/>
      <p:bldP spid="67" grpId="0"/>
      <p:bldP spid="68"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132"/>
            <a:ext cx="10972800" cy="848399"/>
          </a:xfrm>
        </p:spPr>
        <p:txBody>
          <a:bodyPr/>
          <a:lstStyle/>
          <a:p>
            <a:r>
              <a:rPr lang="en-US" dirty="0"/>
              <a:t>Multilayer Perceptron (deep)</a:t>
            </a:r>
          </a:p>
        </p:txBody>
      </p:sp>
      <p:sp>
        <p:nvSpPr>
          <p:cNvPr id="4" name="Slide Number Placeholder 3"/>
          <p:cNvSpPr>
            <a:spLocks noGrp="1"/>
          </p:cNvSpPr>
          <p:nvPr>
            <p:ph type="sldNum" idx="4294967295"/>
          </p:nvPr>
        </p:nvSpPr>
        <p:spPr>
          <a:xfrm>
            <a:off x="0" y="6263531"/>
            <a:ext cx="731599" cy="524800"/>
          </a:xfrm>
          <a:prstGeom prst="rect">
            <a:avLst/>
          </a:prstGeom>
        </p:spPr>
        <p:txBody>
          <a:bodyPr/>
          <a:lstStyle/>
          <a:p>
            <a:fld id="{4F7CCA55-5E84-46C2-B1D8-1DA7C6EE7BDC}" type="slidenum">
              <a:rPr lang="en-US" smtClean="0"/>
              <a:t>9</a:t>
            </a:fld>
            <a:endParaRPr lang="en-US"/>
          </a:p>
        </p:txBody>
      </p:sp>
      <p:sp>
        <p:nvSpPr>
          <p:cNvPr id="6" name="Oval 5"/>
          <p:cNvSpPr/>
          <p:nvPr/>
        </p:nvSpPr>
        <p:spPr>
          <a:xfrm>
            <a:off x="3567161" y="3101878"/>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67161" y="2384398"/>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67161" y="3818314"/>
            <a:ext cx="358218" cy="358218"/>
          </a:xfrm>
          <a:prstGeom prst="ellipse">
            <a:avLst/>
          </a:prstGeom>
          <a:solidFill>
            <a:srgbClr val="53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34781" y="2719279"/>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5134781" y="4152424"/>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5128056" y="2004382"/>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 name="Straight Connector 14"/>
          <p:cNvCxnSpPr>
            <a:cxnSpLocks/>
            <a:stCxn id="7" idx="6"/>
            <a:endCxn id="12" idx="2"/>
          </p:cNvCxnSpPr>
          <p:nvPr/>
        </p:nvCxnSpPr>
        <p:spPr>
          <a:xfrm flipV="1">
            <a:off x="3925379" y="2183491"/>
            <a:ext cx="1202677" cy="38001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stCxn id="6" idx="6"/>
            <a:endCxn id="12" idx="2"/>
          </p:cNvCxnSpPr>
          <p:nvPr/>
        </p:nvCxnSpPr>
        <p:spPr>
          <a:xfrm flipV="1">
            <a:off x="3925379" y="2183491"/>
            <a:ext cx="1202677" cy="109749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6"/>
            <a:endCxn id="12" idx="2"/>
          </p:cNvCxnSpPr>
          <p:nvPr/>
        </p:nvCxnSpPr>
        <p:spPr>
          <a:xfrm flipV="1">
            <a:off x="3925379" y="2183491"/>
            <a:ext cx="1202677" cy="181393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7" idx="6"/>
            <a:endCxn id="10" idx="2"/>
          </p:cNvCxnSpPr>
          <p:nvPr/>
        </p:nvCxnSpPr>
        <p:spPr>
          <a:xfrm>
            <a:off x="3925379" y="2563507"/>
            <a:ext cx="1209402" cy="33488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stCxn id="6" idx="6"/>
            <a:endCxn id="10" idx="2"/>
          </p:cNvCxnSpPr>
          <p:nvPr/>
        </p:nvCxnSpPr>
        <p:spPr>
          <a:xfrm flipV="1">
            <a:off x="3925379" y="2898388"/>
            <a:ext cx="1209402" cy="382599"/>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8" idx="6"/>
            <a:endCxn id="10" idx="2"/>
          </p:cNvCxnSpPr>
          <p:nvPr/>
        </p:nvCxnSpPr>
        <p:spPr>
          <a:xfrm flipV="1">
            <a:off x="3925379" y="2898388"/>
            <a:ext cx="1209402" cy="1099035"/>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a:stCxn id="7" idx="6"/>
            <a:endCxn id="11" idx="2"/>
          </p:cNvCxnSpPr>
          <p:nvPr/>
        </p:nvCxnSpPr>
        <p:spPr>
          <a:xfrm>
            <a:off x="3925379" y="2563507"/>
            <a:ext cx="1209402" cy="176802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6" idx="6"/>
            <a:endCxn id="11" idx="2"/>
          </p:cNvCxnSpPr>
          <p:nvPr/>
        </p:nvCxnSpPr>
        <p:spPr>
          <a:xfrm>
            <a:off x="3925379" y="3280987"/>
            <a:ext cx="1209402" cy="10505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a:stCxn id="8" idx="6"/>
            <a:endCxn id="11" idx="2"/>
          </p:cNvCxnSpPr>
          <p:nvPr/>
        </p:nvCxnSpPr>
        <p:spPr>
          <a:xfrm>
            <a:off x="3925379" y="3997423"/>
            <a:ext cx="1209402" cy="33411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866204" y="2742616"/>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cxnSpLocks/>
            <a:stCxn id="73" idx="6"/>
            <a:endCxn id="55" idx="2"/>
          </p:cNvCxnSpPr>
          <p:nvPr/>
        </p:nvCxnSpPr>
        <p:spPr>
          <a:xfrm>
            <a:off x="6834082" y="2898388"/>
            <a:ext cx="1032122" cy="23337"/>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5" idx="6"/>
            <a:endCxn id="55" idx="2"/>
          </p:cNvCxnSpPr>
          <p:nvPr/>
        </p:nvCxnSpPr>
        <p:spPr>
          <a:xfrm>
            <a:off x="6827357" y="2183491"/>
            <a:ext cx="1038847" cy="738234"/>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a:stCxn id="74" idx="6"/>
            <a:endCxn id="55" idx="2"/>
          </p:cNvCxnSpPr>
          <p:nvPr/>
        </p:nvCxnSpPr>
        <p:spPr>
          <a:xfrm flipV="1">
            <a:off x="6834082" y="2921725"/>
            <a:ext cx="1032122" cy="1409808"/>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7866204" y="3455971"/>
            <a:ext cx="358218" cy="358218"/>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cxnSpLocks/>
            <a:stCxn id="73" idx="6"/>
            <a:endCxn id="60" idx="2"/>
          </p:cNvCxnSpPr>
          <p:nvPr/>
        </p:nvCxnSpPr>
        <p:spPr>
          <a:xfrm>
            <a:off x="6834082" y="2898388"/>
            <a:ext cx="1032122" cy="736692"/>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a:stCxn id="75" idx="6"/>
            <a:endCxn id="60" idx="2"/>
          </p:cNvCxnSpPr>
          <p:nvPr/>
        </p:nvCxnSpPr>
        <p:spPr>
          <a:xfrm>
            <a:off x="6827357" y="2183491"/>
            <a:ext cx="1038847" cy="1451589"/>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a:stCxn id="74" idx="6"/>
            <a:endCxn id="60" idx="2"/>
          </p:cNvCxnSpPr>
          <p:nvPr/>
        </p:nvCxnSpPr>
        <p:spPr>
          <a:xfrm flipV="1">
            <a:off x="6834082" y="3635080"/>
            <a:ext cx="1032122" cy="696453"/>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285926" y="3254680"/>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66"/>
          <p:cNvSpPr/>
          <p:nvPr/>
        </p:nvSpPr>
        <p:spPr>
          <a:xfrm>
            <a:off x="5285926" y="3459827"/>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5285926" y="3664974"/>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5285926" y="3870121"/>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6475864" y="2719279"/>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6475864" y="4152424"/>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6469139" y="2004382"/>
            <a:ext cx="358218" cy="3582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Oval 75"/>
          <p:cNvSpPr/>
          <p:nvPr/>
        </p:nvSpPr>
        <p:spPr>
          <a:xfrm>
            <a:off x="6627009" y="3254680"/>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6627009" y="3459827"/>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6627009" y="3664974"/>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6627009" y="3870121"/>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0" name="Group 69"/>
          <p:cNvGrpSpPr/>
          <p:nvPr/>
        </p:nvGrpSpPr>
        <p:grpSpPr>
          <a:xfrm rot="5400000">
            <a:off x="5956271" y="3995849"/>
            <a:ext cx="55928" cy="671369"/>
            <a:chOff x="8633811" y="4044097"/>
            <a:chExt cx="55928" cy="671369"/>
          </a:xfrm>
        </p:grpSpPr>
        <p:sp>
          <p:nvSpPr>
            <p:cNvPr id="71" name="Oval 70"/>
            <p:cNvSpPr/>
            <p:nvPr/>
          </p:nvSpPr>
          <p:spPr>
            <a:xfrm>
              <a:off x="8633811" y="4044097"/>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8633811" y="4249244"/>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a:off x="8633811" y="4454391"/>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8633811" y="4659538"/>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3" name="Group 62"/>
          <p:cNvGrpSpPr/>
          <p:nvPr/>
        </p:nvGrpSpPr>
        <p:grpSpPr>
          <a:xfrm rot="5400000">
            <a:off x="5953020" y="1853775"/>
            <a:ext cx="55928" cy="671369"/>
            <a:chOff x="8633811" y="4044097"/>
            <a:chExt cx="55928" cy="671369"/>
          </a:xfrm>
        </p:grpSpPr>
        <p:sp>
          <p:nvSpPr>
            <p:cNvPr id="65" name="Oval 64"/>
            <p:cNvSpPr/>
            <p:nvPr/>
          </p:nvSpPr>
          <p:spPr>
            <a:xfrm>
              <a:off x="8633811" y="4044097"/>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8633811" y="4249244"/>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8633811" y="4454391"/>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8633811" y="4659538"/>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3" name="Group 102"/>
          <p:cNvGrpSpPr/>
          <p:nvPr/>
        </p:nvGrpSpPr>
        <p:grpSpPr>
          <a:xfrm rot="5400000">
            <a:off x="5955640" y="2559304"/>
            <a:ext cx="55928" cy="671369"/>
            <a:chOff x="8633811" y="4044097"/>
            <a:chExt cx="55928" cy="671369"/>
          </a:xfrm>
        </p:grpSpPr>
        <p:sp>
          <p:nvSpPr>
            <p:cNvPr id="104" name="Oval 103"/>
            <p:cNvSpPr/>
            <p:nvPr/>
          </p:nvSpPr>
          <p:spPr>
            <a:xfrm>
              <a:off x="8633811" y="4044097"/>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8633811" y="4249244"/>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p:cNvSpPr/>
            <p:nvPr/>
          </p:nvSpPr>
          <p:spPr>
            <a:xfrm>
              <a:off x="8633811" y="4454391"/>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8633811" y="4659538"/>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8" name="Oval 107"/>
          <p:cNvSpPr/>
          <p:nvPr/>
        </p:nvSpPr>
        <p:spPr>
          <a:xfrm>
            <a:off x="5279201" y="2514440"/>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6627009" y="2518212"/>
            <a:ext cx="55928" cy="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4" name="Picture 2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332268" y="4806364"/>
            <a:ext cx="3446651" cy="323676"/>
          </a:xfrm>
          <a:prstGeom prst="rect">
            <a:avLst/>
          </a:prstGeom>
        </p:spPr>
      </p:pic>
      <p:pic>
        <p:nvPicPr>
          <p:cNvPr id="85" name="Picture 84"/>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925512" y="3196925"/>
            <a:ext cx="186359" cy="143202"/>
          </a:xfrm>
          <a:prstGeom prst="rect">
            <a:avLst/>
          </a:prstGeom>
        </p:spPr>
      </p:pic>
      <p:pic>
        <p:nvPicPr>
          <p:cNvPr id="86" name="Picture 85"/>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597150" y="3099679"/>
            <a:ext cx="2128412" cy="321340"/>
          </a:xfrm>
          <a:prstGeom prst="rect">
            <a:avLst/>
          </a:prstGeom>
        </p:spPr>
      </p:pic>
    </p:spTree>
    <p:extLst>
      <p:ext uri="{BB962C8B-B14F-4D97-AF65-F5344CB8AC3E}">
        <p14:creationId xmlns:p14="http://schemas.microsoft.com/office/powerpoint/2010/main" val="2712388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98.98764"/>
  <p:tag name="LATEXADDIN" val="\documentclass{article}&#10;\usepackage{amsmath,amsfonts,amssymb}&#10;\pagestyle{empty}&#10;&#10;\usepackage{xcolor}&#10;&#10;\pagecolor[rgb]{0.5,0.5,0.5}&#10;\color[rgb]{1,1,1}&#10;&#10;\begin{document}&#10;&#10;&#10;\[ \mathbf{A} \]&#10;&#10;\end{document}"/>
  <p:tag name="IGUANATEXSIZE" val="20"/>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98.98764"/>
  <p:tag name="LATEXADDIN" val="\documentclass{article}&#10;\usepackage{amsmath,amsfonts,amssymb}&#10;\pagestyle{empty}&#10;&#10;\usepackage{xcolor}&#10;&#10;\pagecolor[rgb]{0.5,0.5,0.5}&#10;\color[rgb]{1,1,1}&#10;&#10;\begin{document}&#10;&#10;&#10;\[ \mathbf{A} \]&#10;&#10;\end{document}"/>
  <p:tag name="IGUANATEXSIZE" val="20"/>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89.23882"/>
  <p:tag name="LATEXADDIN" val="\documentclass{article}&#10;\usepackage{amsmath,amsfonts,amssymb}&#10;\pagestyle{empty}&#10;&#10;\usepackage{xcolor}&#10;&#10;\pagecolor[rgb]{0.5,0.5,0.5}&#10;\color[rgb]{1,1,1}&#10;&#10;\begin{document}&#10;&#10;&#10;\[ \mathbf{B} \]&#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62.99213"/>
  <p:tag name="LATEXADDIN" val="\documentclass{article}&#10;\usepackage{amsmath,amsfonts,amssymb}&#10;\pagestyle{empty}&#10;&#10;\usepackage{xcolor}&#10;&#10;\pagecolor[rgb]{0.5,0.5,0.5}&#10;\color[rgb]{0.57,0.815,0.313}&#10;&#10;\begin{document}&#10;&#10;&#10;\[ f \]&#10;&#10;\end{document}"/>
  <p:tag name="IGUANATEXSIZE" val="20"/>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35.7331"/>
  <p:tag name="ORIGINALWIDTH" val="972.6284"/>
  <p:tag name="LATEXADDIN" val="\documentclass{article}&#10;\usepackage{amsmath,amsfonts,amssymb}&#10;\pagestyle{empty}&#10;&#10;\usepackage{xcolor}&#10;&#10;\pagecolor[rgb]{0.5,0.5,0.5}&#10;\color[rgb]{1,1,1}&#10;&#10;\begin{document}&#10;&#10;&#10;\[ \mathbf{h} = g(\mathbf{W}^\intercal_h \mathbf{x} + \mathbf{b}_h) \]&#10;&#10;\end{document}"/>
  <p:tag name="IGUANATEXSIZE" val="20"/>
  <p:tag name="IGUANATEXCURSOR" val="236"/>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37.9828"/>
  <p:tag name="ORIGINALWIDTH" val="813.6483"/>
  <p:tag name="LATEXADDIN" val="\documentclass{article}&#10;\usepackage{amsmath,amsfonts,amssymb}&#10;\pagestyle{empty}&#10;&#10;\usepackage{xcolor}&#10;&#10;\pagecolor[rgb]{0.5,0.5,0.5}&#10;\color[rgb]{1,1,1}&#10;&#10;\begin{document}&#10;&#10;&#10;\[ \mathbf{p} = \mathbf{W}^\intercal_p \mathbf{h} + \mathbf{b}_p \]&#10;&#10;\end{document}"/>
  <p:tag name="IGUANATEXSIZE" val="20"/>
  <p:tag name="IGUANATEXCURSOR" val="234"/>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54.74315"/>
  <p:tag name="ORIGINALWIDTH" val="71.2411"/>
  <p:tag name="LATEXADDIN" val="\documentclass{article}&#10;\usepackage{amsmath,amsfonts,amssymb}&#10;\pagestyle{empty}&#10;&#10;\usepackage{xcolor}&#10;&#10;\pagecolor[rgb]{0.5,0.5,0.5}&#10;\color[rgb]{1,1,1}&#10;&#10;\begin{document}&#10;&#10;&#10;\[  \mathbf{x}  \]&#10;&#10;\end{document}"/>
  <p:tag name="IGUANATEXSIZE" val="20"/>
  <p:tag name="IGUANATEXCURSOR" val="185"/>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317.585"/>
  <p:tag name="LATEXADDIN" val="\documentclass{article}&#10;\usepackage{amsmath,amsfonts,amssymb}&#10;\pagestyle{empty}&#10;&#10;\usepackage{xcolor}&#10;&#10;\pagecolor[rgb]{0.5,0.5,0.5}&#10;\color[rgb]{1,1,1}&#10;&#10;\begin{document}&#10;&#10;&#10;\[ \mathbf{h} = \mathbf{h}_n(\mathbf{h}_{n-1}(\cdots \mathbf{h}_0(\mathbf{x})))\]&#10;&#10;\end{document}"/>
  <p:tag name="IGUANATEXSIZE" val="20"/>
  <p:tag name="IGUANATEXCURSOR" val="247"/>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54.74315"/>
  <p:tag name="ORIGINALWIDTH" val="71.2411"/>
  <p:tag name="LATEXADDIN" val="\documentclass{article}&#10;\usepackage{amsmath,amsfonts,amssymb}&#10;\pagestyle{empty}&#10;&#10;\usepackage{xcolor}&#10;&#10;\pagecolor[rgb]{0.5,0.5,0.5}&#10;\color[rgb]{1,1,1}&#10;&#10;\begin{document}&#10;&#10;&#10;\[  \mathbf{x}  \]&#10;&#10;\end{document}"/>
  <p:tag name="IGUANATEXSIZE" val="20"/>
  <p:tag name="IGUANATEXCURSOR" val="185"/>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37.9828"/>
  <p:tag name="ORIGINALWIDTH" val="813.6483"/>
  <p:tag name="LATEXADDIN" val="\documentclass{article}&#10;\usepackage{amsmath,amsfonts,amssymb}&#10;\pagestyle{empty}&#10;&#10;\usepackage{xcolor}&#10;&#10;\pagecolor[rgb]{0.5,0.5,0.5}&#10;\color[rgb]{1,1,1}&#10;&#10;\begin{document}&#10;&#10;&#10;\[ \mathbf{p} = \mathbf{W}^\intercal_p \mathbf{h} + \mathbf{b}_p \]&#10;&#10;\end{document}"/>
  <p:tag name="IGUANATEXSIZE" val="20"/>
  <p:tag name="IGUANATEXCURSOR" val="234"/>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79.1526"/>
  <p:tag name="LATEXADDIN" val="\documentclass{article}&#10;\usepackage{amsmath,amsfonts,amssymb}&#10;\pagestyle{empty}&#10;&#10;\usepackage{xcolor}&#10;&#10;\pagecolor[rgb]{0.5,0.5,0.5}&#10;\color[rgb]{1,1,1}&#10;&#10;\begin{document}&#10;&#10;&#10;\[  \mathbf{L} = \lVert \mathbf{T} - \mathbf{P} \rVert_n \]&#10;&#10;\end{document}"/>
  <p:tag name="IGUANATEXSIZE" val="20"/>
  <p:tag name="IGUANATEXCURSOR" val="216"/>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89.23882"/>
  <p:tag name="LATEXADDIN" val="\documentclass{article}&#10;\usepackage{amsmath,amsfonts,amssymb}&#10;\pagestyle{empty}&#10;&#10;\usepackage{xcolor}&#10;&#10;\pagecolor[rgb]{0.5,0.5,0.5}&#10;\color[rgb]{1,1,1}&#10;&#10;\begin{document}&#10;&#10;&#10;\[ \mathbf{B} \]&#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020.622"/>
  <p:tag name="LATEXADDIN" val="\documentclass{article}&#10;\usepackage{amsmath,amsfonts,amssymb}&#10;\pagestyle{empty}&#10;&#10;\usepackage{xcolor}&#10;&#10;\pagecolor[rgb]{0.5,0.5,0.5}&#10;\color[rgb]{1,1,1}&#10;&#10;\begin{document}&#10;&#10;&#10;\[  \mathbf{w}' = \mathbf{w} - \alpha\nabla \mathbf{L}(\mathbf{w}) \]&#10;&#10;\end{document}"/>
  <p:tag name="IGUANATEXSIZE" val="20"/>
  <p:tag name="IGUANATEXCURSOR" val="207"/>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44.99441"/>
  <p:tag name="LATEXADDIN" val="\documentclass{article}&#10;\usepackage{amsmath,amsfonts,amssymb}&#10;\pagestyle{empty}&#10;&#10;\usepackage{xcolor}&#10;&#10;\pagecolor[rgb]{0.5,0.5,0.5}&#10;\color[rgb]{1,1,1}&#10;&#10;\begin{document}&#10;&#10;&#10;\[ \mathbf{?} \]&#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1660.292"/>
  <p:tag name="LATEXADDIN" val="\documentclass{article}&#10;\usepackage{amsmath,amsfonts,amssymb}&#10;\pagestyle{empty}&#10;&#10;\usepackage{xcolor}&#10;&#10;\pagecolor[rgb]{0.5,0.5,0.5}&#10;\color[rgb]{1,1,1}&#10;&#10;\begin{document}&#10;&#10;&#10;\[ \mathbf{p} = \mathbf{b}_p + \mathbf{W}^\intercal_p \text{tanh}(\mathbf{W}^\intercal_h \mathbf{x} + \mathbf{b}_h) \]&#10;&#10;\end{document}"/>
  <p:tag name="IGUANATEXSIZE" val="20"/>
  <p:tag name="IGUANATEXCURSOR" val="201"/>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9475"/>
  <p:tag name="LATEXADDIN" val="\documentclass{article}&#10;\usepackage{amsmath,amsfonts,amssymb}&#10;\pagestyle{empty}&#10;&#10;\usepackage{xcolor}&#10;&#10;\pagecolor[rgb]{0.5,0.5,0.5}&#10;\color[rgb]{1,1,1}&#10;&#10;\begin{document}&#10;&#10;&#10;\[  \mathbf{8^2} \times \mathbf{64}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44.99441"/>
  <p:tag name="LATEXADDIN" val="\documentclass{article}&#10;\usepackage{amsmath,amsfonts,amssymb}&#10;\pagestyle{empty}&#10;&#10;\usepackage{xcolor}&#10;&#10;\pagecolor[rgb]{0.5,0.5,0.5}&#10;\color[rgb]{1,1,1}&#10;&#10;\begin{document}&#10;&#10;&#10;\[ \mathbf{?} \]&#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9475"/>
  <p:tag name="LATEXADDIN" val="\documentclass{article}&#10;\usepackage{amsmath,amsfonts,amssymb}&#10;\pagestyle{empty}&#10;&#10;\usepackage{xcolor}&#10;&#10;\pagecolor[rgb]{0.5,0.5,0.5}&#10;\color[rgb]{1,1,1}&#10;&#10;\begin{document}&#10;&#10;&#10;\[  \mathbf{8^2} \times \mathbf{64}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62.99213"/>
  <p:tag name="LATEXADDIN" val="\documentclass{article}&#10;\usepackage{amsmath,amsfonts,amssymb}&#10;\pagestyle{empty}&#10;&#10;\usepackage{xcolor}&#10;&#10;\pagecolor[rgb]{0.5,0.5,0.5}&#10;\color[rgb]{0.57,0.815,0.313}&#10;&#10;\begin{document}&#10;&#10;&#10;\[ f \]&#10;&#10;\end{document}"/>
  <p:tag name="IGUANATEXSIZE" val="20"/>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9475"/>
  <p:tag name="LATEXADDIN" val="\documentclass{article}&#10;\usepackage{amsmath,amsfonts,amssymb}&#10;\pagestyle{empty}&#10;&#10;\usepackage{xcolor}&#10;&#10;\pagecolor[rgb]{0.5,0.5,0.5}&#10;\color[rgb]{1,1,1}&#10;&#10;\begin{document}&#10;&#10;&#10;\[  \mathbf{8^2} \times \mathbf{64}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98.98764"/>
  <p:tag name="LATEXADDIN" val="\documentclass{article}&#10;\usepackage{amsmath,amsfonts,amssymb}&#10;\pagestyle{empty}&#10;&#10;\usepackage{xcolor}&#10;&#10;\pagecolor[rgb]{0.5,0.5,0.5}&#10;\color[rgb]{1,1,1}&#10;&#10;\begin{document}&#10;&#10;&#10;\[ \mathbf{A} \]&#10;&#10;\end{document}"/>
  <p:tag name="IGUANATEXSIZE" val="20"/>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58.2302"/>
  <p:tag name="ORIGINALWIDTH" val="1982.002"/>
  <p:tag name="LATEXADDIN" val="\documentclass{article}&#10;\usepackage{amsmath,amsfonts,amssymb}&#10;\pagestyle{empty}&#10;&#10;\usepackage{xcolor}&#10;&#10;\pagecolor[rgb]{0.5,0.5,0.5}&#10;\color[rgb]{1,1,1}&#10;&#10;\begin{document}&#10;&#10;&#10;\[  \mathbf{L} = \big\lVert \mathbf{T} - \mathbf{P} \big\rVert_2 + \big\lVert \partial \mathbf{T}/\partial t - \partial\mathbf{P}/\partial t \big\rVert_2 \]&#10;&#10;\end{document}"/>
  <p:tag name="IGUANATEXSIZE" val="20"/>
  <p:tag name="IGUANATEXCURSOR" val="241"/>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3.2358"/>
  <p:tag name="LATEXADDIN" val="\documentclass{article}&#10;\usepackage{amsmath,amsfonts,amssymb}&#10;\pagestyle{empty}&#10;&#10;\usepackage{xcolor}&#10;&#10;\pagecolor[rgb]{0.5,0.5,0.5}&#10;\color[rgb]{1,1,1}&#10;&#10;\begin{document}&#10;&#10;&#10;\[  x_0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10.2362"/>
  <p:tag name="LATEXADDIN" val="\documentclass{article}&#10;\usepackage{amsmath,amsfonts,amssymb}&#10;\pagestyle{empty}&#10;&#10;\usepackage{xcolor}&#10;&#10;\pagecolor[rgb]{0.5,0.5,0.5}&#10;\color[rgb]{1,1,1}&#10;&#10;\begin{document}&#10;&#10;&#10;\[  h_0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10.2362"/>
  <p:tag name="LATEXADDIN" val="\documentclass{article}&#10;\usepackage{amsmath,amsfonts,amssymb}&#10;\pagestyle{empty}&#10;&#10;\usepackage{xcolor}&#10;&#10;\pagecolor[rgb]{0.5,0.5,0.5}&#10;\color[rgb]{1,1,1}&#10;&#10;\begin{document}&#10;&#10;&#10;\[  h_0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9.4863"/>
  <p:tag name="LATEXADDIN" val="\documentclass{article}&#10;\usepackage{amsmath,amsfonts,amssymb}&#10;\pagestyle{empty}&#10;&#10;\usepackage{xcolor}&#10;&#10;\pagecolor[rgb]{0.5,0.5,0.5}&#10;\color[rgb]{1,1,1}&#10;&#10;\begin{document}&#10;&#10;&#10;\[  x_1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6.4867"/>
  <p:tag name="LATEXADDIN" val="\documentclass{article}&#10;\usepackage{amsmath,amsfonts,amssymb}&#10;\pagestyle{empty}&#10;&#10;\usepackage{xcolor}&#10;&#10;\pagecolor[rgb]{0.5,0.5,0.5}&#10;\color[rgb]{1,1,1}&#10;&#10;\begin{document}&#10;&#10;&#10;\[  h_1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6.4867"/>
  <p:tag name="LATEXADDIN" val="\documentclass{article}&#10;\usepackage{amsmath,amsfonts,amssymb}&#10;\pagestyle{empty}&#10;&#10;\usepackage{xcolor}&#10;&#10;\pagecolor[rgb]{0.5,0.5,0.5}&#10;\color[rgb]{1,1,1}&#10;&#10;\begin{document}&#10;&#10;&#10;\[  h_1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2.4859"/>
  <p:tag name="LATEXADDIN" val="\documentclass{article}&#10;\usepackage{amsmath,amsfonts,amssymb}&#10;\pagestyle{empty}&#10;&#10;\usepackage{xcolor}&#10;&#10;\pagecolor[rgb]{0.5,0.5,0.5}&#10;\color[rgb]{1,1,1}&#10;&#10;\begin{document}&#10;&#10;&#10;\[  x_2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9.4863"/>
  <p:tag name="LATEXADDIN" val="\documentclass{article}&#10;\usepackage{amsmath,amsfonts,amssymb}&#10;\pagestyle{empty}&#10;&#10;\usepackage{xcolor}&#10;&#10;\pagecolor[rgb]{0.5,0.5,0.5}&#10;\color[rgb]{1,1,1}&#10;&#10;\begin{document}&#10;&#10;&#10;\[  h_2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9.4863"/>
  <p:tag name="LATEXADDIN" val="\documentclass{article}&#10;\usepackage{amsmath,amsfonts,amssymb}&#10;\pagestyle{empty}&#10;&#10;\usepackage{xcolor}&#10;&#10;\pagecolor[rgb]{0.5,0.5,0.5}&#10;\color[rgb]{1,1,1}&#10;&#10;\begin{document}&#10;&#10;&#10;\[  h_2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89.23882"/>
  <p:tag name="LATEXADDIN" val="\documentclass{article}&#10;\usepackage{amsmath,amsfonts,amssymb}&#10;\pagestyle{empty}&#10;&#10;\usepackage{xcolor}&#10;&#10;\pagecolor[rgb]{0.5,0.5,0.5}&#10;\color[rgb]{1,1,1}&#10;&#10;\begin{document}&#10;&#10;&#10;\[ \mathbf{B} \]&#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3.7346"/>
  <p:tag name="LATEXADDIN" val="\documentclass{article}&#10;\usepackage{amsmath,amsfonts,amssymb}&#10;\pagestyle{empty}&#10;&#10;\usepackage{xcolor}&#10;&#10;\pagecolor[rgb]{0.5,0.5,0.5}&#10;\color[rgb]{1,1,1}&#10;&#10;\begin{document}&#10;&#10;&#10;\[ \cdots  \]&#10;&#10;\end{document}"/>
  <p:tag name="IGUANATEXSIZE" val="20"/>
  <p:tag name="IGUANATEXCURSOR" val="179"/>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3.2358"/>
  <p:tag name="LATEXADDIN" val="\documentclass{article}&#10;\usepackage{amsmath,amsfonts,amssymb}&#10;\pagestyle{empty}&#10;&#10;\usepackage{xcolor}&#10;&#10;\pagecolor[rgb]{0.5,0.5,0.5}&#10;\color[rgb]{1,1,1}&#10;&#10;\begin{document}&#10;&#10;&#10;\[  x_0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10.2362"/>
  <p:tag name="LATEXADDIN" val="\documentclass{article}&#10;\usepackage{amsmath,amsfonts,amssymb}&#10;\pagestyle{empty}&#10;&#10;\usepackage{xcolor}&#10;&#10;\pagecolor[rgb]{0.5,0.5,0.5}&#10;\color[rgb]{1,1,1}&#10;&#10;\begin{document}&#10;&#10;&#10;\[  h_0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10.2362"/>
  <p:tag name="LATEXADDIN" val="\documentclass{article}&#10;\usepackage{amsmath,amsfonts,amssymb}&#10;\pagestyle{empty}&#10;&#10;\usepackage{xcolor}&#10;&#10;\pagecolor[rgb]{0.5,0.5,0.5}&#10;\color[rgb]{1,1,1}&#10;&#10;\begin{document}&#10;&#10;&#10;\[  h_0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9.4863"/>
  <p:tag name="LATEXADDIN" val="\documentclass{article}&#10;\usepackage{amsmath,amsfonts,amssymb}&#10;\pagestyle{empty}&#10;&#10;\usepackage{xcolor}&#10;&#10;\pagecolor[rgb]{0.5,0.5,0.5}&#10;\color[rgb]{1,1,1}&#10;&#10;\begin{document}&#10;&#10;&#10;\[  x_1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6.4867"/>
  <p:tag name="LATEXADDIN" val="\documentclass{article}&#10;\usepackage{amsmath,amsfonts,amssymb}&#10;\pagestyle{empty}&#10;&#10;\usepackage{xcolor}&#10;&#10;\pagecolor[rgb]{0.5,0.5,0.5}&#10;\color[rgb]{1,1,1}&#10;&#10;\begin{document}&#10;&#10;&#10;\[  h_1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6.4867"/>
  <p:tag name="LATEXADDIN" val="\documentclass{article}&#10;\usepackage{amsmath,amsfonts,amssymb}&#10;\pagestyle{empty}&#10;&#10;\usepackage{xcolor}&#10;&#10;\pagecolor[rgb]{0.5,0.5,0.5}&#10;\color[rgb]{1,1,1}&#10;&#10;\begin{document}&#10;&#10;&#10;\[  h_1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2.4859"/>
  <p:tag name="LATEXADDIN" val="\documentclass{article}&#10;\usepackage{amsmath,amsfonts,amssymb}&#10;\pagestyle{empty}&#10;&#10;\usepackage{xcolor}&#10;&#10;\pagecolor[rgb]{0.5,0.5,0.5}&#10;\color[rgb]{1,1,1}&#10;&#10;\begin{document}&#10;&#10;&#10;\[  x_2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9.4863"/>
  <p:tag name="LATEXADDIN" val="\documentclass{article}&#10;\usepackage{amsmath,amsfonts,amssymb}&#10;\pagestyle{empty}&#10;&#10;\usepackage{xcolor}&#10;&#10;\pagecolor[rgb]{0.5,0.5,0.5}&#10;\color[rgb]{1,1,1}&#10;&#10;\begin{document}&#10;&#10;&#10;\[  h_2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09.4863"/>
  <p:tag name="LATEXADDIN" val="\documentclass{article}&#10;\usepackage{amsmath,amsfonts,amssymb}&#10;\pagestyle{empty}&#10;&#10;\usepackage{xcolor}&#10;&#10;\pagecolor[rgb]{0.5,0.5,0.5}&#10;\color[rgb]{1,1,1}&#10;&#10;\begin{document}&#10;&#10;&#10;\[  h_2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62.99213"/>
  <p:tag name="LATEXADDIN" val="\documentclass{article}&#10;\usepackage{amsmath,amsfonts,amssymb}&#10;\pagestyle{empty}&#10;&#10;\usepackage{xcolor}&#10;&#10;\pagecolor[rgb]{0.5,0.5,0.5}&#10;\color[rgb]{0.57,0.815,0.313}&#10;&#10;\begin{document}&#10;&#10;&#10;\[ f \]&#10;&#10;\end{document}"/>
  <p:tag name="IGUANATEXSIZE" val="20"/>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3.7346"/>
  <p:tag name="LATEXADDIN" val="\documentclass{article}&#10;\usepackage{amsmath,amsfonts,amssymb}&#10;\pagestyle{empty}&#10;&#10;\usepackage{xcolor}&#10;&#10;\pagecolor[rgb]{0.5,0.5,0.5}&#10;\color[rgb]{1,1,1}&#10;&#10;\begin{document}&#10;&#10;&#10;\[ \cdots  \]&#10;&#10;\end{document}"/>
  <p:tag name="IGUANATEXSIZE" val="20"/>
  <p:tag name="IGUANATEXCURSOR" val="179"/>
  <p:tag name="TRANSPARENCY" val="True"/>
  <p:tag name="FILENAME" val=""/>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47.7315"/>
  <p:tag name="LATEXADDIN" val="\documentclass{article}&#10;\usepackage{amsmath,amsfonts,amssymb}&#10;\pagestyle{empty}&#10;&#10;\usepackage{xcolor}&#10;&#10;\pagecolor[rgb]{0.5,0.5,0.5}&#10;\color[rgb]{1,1,1}&#10;&#10;\begin{document}&#10;&#10;&#10;\[  m_1  \]&#10;&#10;\end{document}"/>
  <p:tag name="IGUANATEXSIZE" val="20"/>
  <p:tag name="IGUANATEXCURSOR" val="175"/>
  <p:tag name="TRANSPARENCY" val="True"/>
  <p:tag name="FILENAME" val=""/>
  <p:tag name="LATEXENGINEID" val="0"/>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31.2336"/>
  <p:tag name="LATEXADDIN" val="\documentclass{article}&#10;\usepackage{amsmath,amsfonts,amssymb}&#10;\pagestyle{empty}&#10;&#10;\usepackage{xcolor}&#10;&#10;\pagecolor[rgb]{0.5,0.5,0.5}&#10;\color[rgb]{1,1,1}&#10;&#10;\begin{document}&#10;&#10;&#10;\[  w_0  \]&#10;&#10;\end{document}"/>
  <p:tag name="IGUANATEXSIZE" val="20"/>
  <p:tag name="IGUANATEXCURSOR" val="175"/>
  <p:tag name="TRANSPARENCY" val="True"/>
  <p:tag name="FILENAME" val=""/>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50.7312"/>
  <p:tag name="LATEXADDIN" val="\documentclass{article}&#10;\usepackage{amsmath,amsfonts,amssymb}&#10;\pagestyle{empty}&#10;&#10;\usepackage{xcolor}&#10;&#10;\pagecolor[rgb]{0.5,0.5,0.5}&#10;\color[rgb]{1,1,1}&#10;&#10;\begin{document}&#10;&#10;&#10;\[  m_2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27.4841"/>
  <p:tag name="LATEXADDIN" val="\documentclass{article}&#10;\usepackage{amsmath,amsfonts,amssymb}&#10;\pagestyle{empty}&#10;&#10;\usepackage{xcolor}&#10;&#10;\pagecolor[rgb]{0.5,0.5,0.5}&#10;\color[rgb]{1,1,1}&#10;&#10;\begin{document}&#10;&#10;&#10;\[  w_1  \]&#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722.9096"/>
  <p:tag name="ORIGINALWIDTH" val="837.6453"/>
  <p:tag name="LATEXADDIN" val="\documentclass{article}&#10;\usepackage{amsmath,amsfonts,amssymb}&#10;\pagestyle{empty}&#10;&#10;\usepackage{xcolor, amsmath}&#10;&#10;\pagecolor[rgb]{0.5,0.5,0.5}&#10;\color[rgb]{1,1,1}&#10;&#10;\begin{document}&#10;&#10;\begin{align*}&#10;  m^1_i &amp;= \frac{1}{N}\sum_{j}x_{ij}  \\&#10;  m^2_i &amp;= \frac{1}{N}\sum_{j}x^2_{ij}&#10;\end{align*}&#10;&#10;\end{document}"/>
  <p:tag name="IGUANATEXSIZE" val="20"/>
  <p:tag name="IGUANATEXCURSOR" val="263"/>
  <p:tag name="TRANSPARENCY" val="True"/>
  <p:tag name="FILENAME" val=""/>
  <p:tag name="LATEXENGINEID" val="0"/>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645.6693"/>
  <p:tag name="ORIGINALWIDTH" val="924.6344"/>
  <p:tag name="LATEXADDIN" val="\documentclass{article}&#10;\usepackage{amsmath,amsfonts,amssymb}&#10;\pagestyle{empty}&#10;&#10;\usepackage{xcolor, amsmath}&#10;&#10;\pagecolor[rgb]{0.5,0.5,0.5}&#10;\color[rgb]{1,1,1}&#10;&#10;\begin{document}&#10;&#10;\begin{align*}&#10;  m^1_i &amp;= \sum_{j,k}w_{ijk}x_{kj}  \\&#10;  m^2_i &amp;= \sum_{j,k}w_{ijk}x^2_{kj}&#10;\end{align*}&#10;&#10;\end{document}"/>
  <p:tag name="IGUANATEXSIZE" val="20"/>
  <p:tag name="IGUANATEXCURSOR" val="226"/>
  <p:tag name="TRANSPARENCY" val="True"/>
  <p:tag name="FILENAME" val=""/>
  <p:tag name="LATEXENGINEID" val="0"/>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100.4874"/>
  <p:tag name="LATEXADDIN" val="\documentclass{article}&#10;\usepackage{amsmath,amsfonts,amssymb}&#10;\pagestyle{empty}&#10;&#10;\usepackage{xcolor}&#10;&#10;\pagecolor[rgb]{0.5,0.5,0.5}&#10;\color[rgb]{1,1,1}&#10;&#10;\begin{document}&#10;&#10;&#10;\[ \mathbf{X} \]&#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9475"/>
  <p:tag name="LATEXADDIN" val="\documentclass{article}&#10;\usepackage{amsmath,amsfonts,amssymb}&#10;\pagestyle{empty}&#10;&#10;\usepackage{xcolor}&#10;&#10;\pagecolor[rgb]{0.5,0.5,0.5}&#10;\color[rgb]{1,1,1}&#10;&#10;\begin{document}&#10;&#10;&#10;\[  \mathbf{8^2} \times \mathbf{64}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103.4871"/>
  <p:tag name="LATEXADDIN" val="\documentclass{article}&#10;\usepackage{amsmath,amsfonts,amssymb}&#10;\pagestyle{empty}&#10;&#10;\usepackage{xcolor}&#10;&#10;\pagecolor[rgb]{0.5,0.5,0.5}&#10;\color[rgb]{1,1,1}&#10;&#10;\begin{document}&#10;&#10;&#10;\[ \mathbf{Y} \]&#10;&#10;\end{document}"/>
  <p:tag name="IGUANATEXSIZE" val="20"/>
  <p:tag name="IGUANATEXCURSOR" val="182"/>
  <p:tag name="TRANSPARENCY" val="True"/>
  <p:tag name="FILENAME" val=""/>
  <p:tag name="LATEXENGINEID" val="0"/>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9475"/>
  <p:tag name="LATEXADDIN" val="\documentclass{article}&#10;\usepackage{amsmath,amsfonts,amssymb}&#10;\pagestyle{empty}&#10;&#10;\usepackage{xcolor}&#10;&#10;\pagecolor[rgb]{0.5,0.5,0.5}&#10;\color[rgb]{1,1,1}&#10;&#10;\begin{document}&#10;&#10;&#10;\[  \mathbf{8^2} \times \mathbf{64}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2.9396"/>
  <p:tag name="LATEXADDIN" val="\documentclass{article}&#10;\usepackage{amsmath,amsfonts,amssymb}&#10;\pagestyle{empty}&#10;&#10;\usepackage{xcolor}&#10;&#10;\pagecolor[rgb]{0.5,0.5,0.5}&#10;\color[rgb]{1,1,1}&#10;&#10;\begin{document}&#10;&#10;&#10;\[  \mathbf{16^2} \times \mathbf{32}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9.6888"/>
  <p:tag name="LATEXADDIN" val="\documentclass{article}&#10;\usepackage{amsmath,amsfonts,amssymb}&#10;\pagestyle{empty}&#10;&#10;\usepackage{xcolor}&#10;&#10;\pagecolor[rgb]{0.5,0.5,0.5}&#10;\color[rgb]{1,1,1}&#10;&#10;\begin{document}&#10;&#10;&#10;\[  \mathbf{32^2} \times \mathbf{16}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19.1976"/>
  <p:tag name="LATEXADDIN" val="\documentclass{article}&#10;\usepackage{amsmath,amsfonts,amssymb}&#10;\pagestyle{empty}&#10;&#10;\usepackage{xcolor}&#10;&#10;\pagecolor[rgb]{0.5,0.5,0.5}&#10;\color[rgb]{1,1,1}&#10;&#10;\begin{document}&#10;&#10;&#10;\[  \mathbf{64^2} \times \mathbf{8}  \]&#10;&#10;\end{document}"/>
  <p:tag name="IGUANATEXSIZE" val="20"/>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85.9393"/>
  <p:tag name="LATEXADDIN" val="\documentclass{article}&#10;\usepackage{amsmath,amsfonts,amssymb}&#10;\pagestyle{empty}&#10;&#10;\usepackage{xcolor}&#10;&#10;\pagecolor[rgb]{0.5,0.5,0.5}&#10;\color[rgb]{1,1,1}&#10;&#10;\begin{document}&#10;&#10;&#10;\[  \mathbf{128^2} \times \mathbf{4}  \]&#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mynvidiatheme">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ynvidiatheme" id="{5004F25A-265D-4D5D-9E6B-ECB74355A366}" vid="{DEEF8239-E8BF-440D-8165-04742A5699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mynvidiatheme</Template>
  <TotalTime>9858</TotalTime>
  <Words>3708</Words>
  <Application>Microsoft Office PowerPoint</Application>
  <PresentationFormat>Widescreen</PresentationFormat>
  <Paragraphs>471</Paragraphs>
  <Slides>53</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Source Sans Pro</vt:lpstr>
      <vt:lpstr>Trebuchet MS</vt:lpstr>
      <vt:lpstr>Wingdings</vt:lpstr>
      <vt:lpstr>mynvidiatheme</vt:lpstr>
      <vt:lpstr>Deep Learning:  The Future of Real-Time Rendering?</vt:lpstr>
      <vt:lpstr>Deep Learning is Changing the Way We Do Graphics</vt:lpstr>
      <vt:lpstr>Video  “Audio-Driven Facial Animation by Joint End-to-End Learning of Pose and Emotion” Tero Karras, Timo Aila, Samuli Laine, Antti Herva, and Jaakko Lehtinen</vt:lpstr>
      <vt:lpstr>What is Deep Learning?</vt:lpstr>
      <vt:lpstr>What is Deep Learning?</vt:lpstr>
      <vt:lpstr>What is Deep Learning?</vt:lpstr>
      <vt:lpstr>What is Deep Learning?</vt:lpstr>
      <vt:lpstr>Multilayer Perceptron (simple)</vt:lpstr>
      <vt:lpstr>Multilayer Perceptron (deep)</vt:lpstr>
      <vt:lpstr>Learning via Loss Minimization</vt:lpstr>
      <vt:lpstr>Learning a (useless) Graphics Pipeline</vt:lpstr>
      <vt:lpstr>Learning a (Useless) Graphics Pipeline</vt:lpstr>
      <vt:lpstr>Live Training Demo</vt:lpstr>
      <vt:lpstr>Convolutional Layers</vt:lpstr>
      <vt:lpstr>Convolutional Neural Networks</vt:lpstr>
      <vt:lpstr>Convolutional Autoencoder</vt:lpstr>
      <vt:lpstr>Denoiser</vt:lpstr>
      <vt:lpstr>Post-processing Antialiasing</vt:lpstr>
      <vt:lpstr>Case Study: Antialiasing</vt:lpstr>
      <vt:lpstr>Antialiasing Autoencoder</vt:lpstr>
      <vt:lpstr>Antialiasing video: 1spp vs. Autoencoder</vt:lpstr>
      <vt:lpstr>Recurrent Neural Networks</vt:lpstr>
      <vt:lpstr>Curse of the Receptive Field</vt:lpstr>
      <vt:lpstr>Warped Recurrent Neural Networks</vt:lpstr>
      <vt:lpstr>Warped Recurrent Neural Networks</vt:lpstr>
      <vt:lpstr>TAA in TensorFlow</vt:lpstr>
      <vt:lpstr>TAA</vt:lpstr>
      <vt:lpstr>Learned TAA</vt:lpstr>
      <vt:lpstr>Learned TAA</vt:lpstr>
      <vt:lpstr>Warped Recurrent Autoencoder</vt:lpstr>
      <vt:lpstr>TAA</vt:lpstr>
      <vt:lpstr>Learned TAA</vt:lpstr>
      <vt:lpstr>Warped Recurrent Autoencoder</vt:lpstr>
      <vt:lpstr>Reference (16 spp)</vt:lpstr>
      <vt:lpstr>Antialiasing video: AE vs. Warped RAE</vt:lpstr>
      <vt:lpstr>Antialiasing with Warped Recurrent Autoencoder</vt:lpstr>
      <vt:lpstr>Antialiasing and Denoising</vt:lpstr>
      <vt:lpstr>1 spp + 30% Gaussian Noise</vt:lpstr>
      <vt:lpstr>Denoised with Warped Recurrent Autoencoder</vt:lpstr>
      <vt:lpstr>Denoising Video</vt:lpstr>
      <vt:lpstr>Open Problems &amp; Directions</vt:lpstr>
      <vt:lpstr>Programming Model and other Grievances </vt:lpstr>
      <vt:lpstr>Implementing TAA was tedious and error prone</vt:lpstr>
      <vt:lpstr>Temporal Stability Is Hard</vt:lpstr>
      <vt:lpstr>Autoenconders </vt:lpstr>
      <vt:lpstr>Countless Opportunities..</vt:lpstr>
      <vt:lpstr>Conclusion</vt:lpstr>
      <vt:lpstr>Acknowledgments </vt:lpstr>
      <vt:lpstr>Bibliography</vt:lpstr>
      <vt:lpstr>Thank You</vt:lpstr>
      <vt:lpstr>Backup Material</vt:lpstr>
      <vt:lpstr>1 spp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Deep Learning the Future of Real-Time Rendering?</dc:title>
  <dc:creator>Marco Salvi</dc:creator>
  <cp:lastModifiedBy>Marco Salvi</cp:lastModifiedBy>
  <cp:revision>423</cp:revision>
  <dcterms:created xsi:type="dcterms:W3CDTF">2017-06-29T15:13:49Z</dcterms:created>
  <dcterms:modified xsi:type="dcterms:W3CDTF">2017-08-10T21:31:01Z</dcterms:modified>
</cp:coreProperties>
</file>